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8"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6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90" d="100"/>
          <a:sy n="90" d="100"/>
        </p:scale>
        <p:origin x="6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12/17/2022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12/17/2022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cs.microsoft.com/en-us/azure/virtual-network/virtual-networks-faq" TargetMode="External"/><Relationship Id="rId2" Type="http://schemas.openxmlformats.org/officeDocument/2006/relationships/hyperlink" Target="https://www.calculator.net/ip-subnet-calculator.html" TargetMode="External"/><Relationship Id="rId1" Type="http://schemas.openxmlformats.org/officeDocument/2006/relationships/slideLayout" Target="../slideLayouts/slideLayout2.xml"/><Relationship Id="rId5" Type="http://schemas.openxmlformats.org/officeDocument/2006/relationships/hyperlink" Target="https://devry.percipio.com/courses/c7ef0333-8560-403f-a004-9c5c843866b0/videos/2658bbe6-ee97-438b-a376-fbb079c3b3a0" TargetMode="External"/><Relationship Id="rId4" Type="http://schemas.openxmlformats.org/officeDocument/2006/relationships/hyperlink" Target="https://docs.microsoft.com/en-us/azure/storage/blobs/access-tiers-overvie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DACB-ADD7-96E3-8F00-594CE9A025A9}"/>
              </a:ext>
            </a:extLst>
          </p:cNvPr>
          <p:cNvSpPr>
            <a:spLocks noGrp="1"/>
          </p:cNvSpPr>
          <p:nvPr>
            <p:ph type="ctrTitle"/>
          </p:nvPr>
        </p:nvSpPr>
        <p:spPr>
          <a:xfrm>
            <a:off x="2173306" y="4298868"/>
            <a:ext cx="8791575" cy="1265526"/>
          </a:xfrm>
        </p:spPr>
        <p:txBody>
          <a:bodyPr>
            <a:normAutofit fontScale="90000"/>
          </a:bodyPr>
          <a:lstStyle/>
          <a:p>
            <a:r>
              <a:rPr lang="en-US" dirty="0">
                <a:solidFill>
                  <a:schemeClr val="accent3"/>
                </a:solidFill>
              </a:rPr>
              <a:t>Netw211- Fundamentals of Cloud computing</a:t>
            </a:r>
          </a:p>
        </p:txBody>
      </p:sp>
      <p:sp>
        <p:nvSpPr>
          <p:cNvPr id="3" name="Subtitle 2">
            <a:extLst>
              <a:ext uri="{FF2B5EF4-FFF2-40B4-BE49-F238E27FC236}">
                <a16:creationId xmlns:a16="http://schemas.microsoft.com/office/drawing/2014/main" id="{8AA53060-58CE-DA2C-3E5E-9477A8F707F1}"/>
              </a:ext>
            </a:extLst>
          </p:cNvPr>
          <p:cNvSpPr>
            <a:spLocks noGrp="1"/>
          </p:cNvSpPr>
          <p:nvPr>
            <p:ph type="subTitle" idx="1"/>
          </p:nvPr>
        </p:nvSpPr>
        <p:spPr>
          <a:xfrm>
            <a:off x="2268309" y="5564394"/>
            <a:ext cx="5403151" cy="1265526"/>
          </a:xfrm>
        </p:spPr>
        <p:txBody>
          <a:bodyPr>
            <a:normAutofit fontScale="85000" lnSpcReduction="20000"/>
          </a:bodyPr>
          <a:lstStyle/>
          <a:p>
            <a:pPr>
              <a:lnSpc>
                <a:spcPct val="100000"/>
              </a:lnSpc>
            </a:pPr>
            <a:r>
              <a:rPr lang="en-US" dirty="0">
                <a:solidFill>
                  <a:schemeClr val="tx2">
                    <a:lumMod val="60000"/>
                    <a:lumOff val="40000"/>
                  </a:schemeClr>
                </a:solidFill>
              </a:rPr>
              <a:t>Amber Palmer</a:t>
            </a:r>
          </a:p>
          <a:p>
            <a:pPr>
              <a:lnSpc>
                <a:spcPct val="100000"/>
              </a:lnSpc>
            </a:pPr>
            <a:r>
              <a:rPr lang="en-US" dirty="0">
                <a:solidFill>
                  <a:schemeClr val="tx2">
                    <a:lumMod val="60000"/>
                    <a:lumOff val="40000"/>
                  </a:schemeClr>
                </a:solidFill>
              </a:rPr>
              <a:t>Final Project</a:t>
            </a:r>
          </a:p>
          <a:p>
            <a:pPr>
              <a:lnSpc>
                <a:spcPct val="100000"/>
              </a:lnSpc>
            </a:pPr>
            <a:r>
              <a:rPr lang="en-US" dirty="0" err="1">
                <a:solidFill>
                  <a:schemeClr val="tx2">
                    <a:lumMod val="60000"/>
                    <a:lumOff val="40000"/>
                  </a:schemeClr>
                </a:solidFill>
              </a:rPr>
              <a:t>Linkedin</a:t>
            </a:r>
            <a:r>
              <a:rPr lang="en-US" dirty="0">
                <a:solidFill>
                  <a:schemeClr val="tx2">
                    <a:lumMod val="60000"/>
                    <a:lumOff val="40000"/>
                  </a:schemeClr>
                </a:solidFill>
              </a:rPr>
              <a:t>: https://www.linkedin.com/in/amber-wilkins-998519220/</a:t>
            </a:r>
          </a:p>
          <a:p>
            <a:endParaRPr lang="en-US" dirty="0"/>
          </a:p>
        </p:txBody>
      </p:sp>
      <mc:AlternateContent xmlns:mc="http://schemas.openxmlformats.org/markup-compatibility/2006">
        <mc:Choice xmlns:am3d="http://schemas.microsoft.com/office/drawing/2017/model3d" Requires="am3d">
          <p:graphicFrame>
            <p:nvGraphicFramePr>
              <p:cNvPr id="4" name="3D Model 3" descr="Cloud download">
                <a:extLst>
                  <a:ext uri="{FF2B5EF4-FFF2-40B4-BE49-F238E27FC236}">
                    <a16:creationId xmlns:a16="http://schemas.microsoft.com/office/drawing/2014/main" id="{3364B836-2468-7873-2C47-40E92C26EBB6}"/>
                  </a:ext>
                </a:extLst>
              </p:cNvPr>
              <p:cNvGraphicFramePr/>
              <p:nvPr>
                <p:extLst>
                  <p:ext uri="{D42A27DB-BD31-4B8C-83A1-F6EECF244321}">
                    <p14:modId xmlns:p14="http://schemas.microsoft.com/office/powerpoint/2010/main" val="4201513278"/>
                  </p:ext>
                </p:extLst>
              </p:nvPr>
            </p:nvGraphicFramePr>
            <p:xfrm>
              <a:off x="4326532" y="792492"/>
              <a:ext cx="3344928" cy="2682943"/>
            </p:xfrm>
            <a:graphic>
              <a:graphicData uri="http://schemas.microsoft.com/office/drawing/2017/model3d">
                <am3d:model3d r:embed="rId2">
                  <am3d:spPr>
                    <a:xfrm>
                      <a:off x="0" y="0"/>
                      <a:ext cx="3344928" cy="2682943"/>
                    </a:xfrm>
                    <a:prstGeom prst="rect">
                      <a:avLst/>
                    </a:prstGeom>
                  </am3d:spPr>
                  <am3d:camera>
                    <am3d:pos x="0" y="0" z="58801703"/>
                    <am3d:up dx="0" dy="36000000" dz="0"/>
                    <am3d:lookAt x="0" y="0" z="0"/>
                    <am3d:perspective fov="2700000"/>
                  </am3d:camera>
                  <am3d:trans>
                    <am3d:meterPerModelUnit n="1998536" d="1000000"/>
                    <am3d:preTrans dx="0" dy="-13478885" dz="2059"/>
                    <am3d:scale>
                      <am3d:sx n="1000000" d="1000000"/>
                      <am3d:sy n="1000000" d="1000000"/>
                      <am3d:sz n="1000000" d="1000000"/>
                    </am3d:scale>
                    <am3d:rot/>
                    <am3d:postTrans dx="0" dy="0" dz="0"/>
                  </am3d:trans>
                  <am3d:raster rName="Office3DRenderer" rVer="16.0.8326">
                    <am3d:blip r:embed="rId3"/>
                  </am3d:raster>
                  <am3d:objViewport viewportSz="446270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Cloud download">
                <a:extLst>
                  <a:ext uri="{FF2B5EF4-FFF2-40B4-BE49-F238E27FC236}">
                    <a16:creationId xmlns:a16="http://schemas.microsoft.com/office/drawing/2014/main" id="{3364B836-2468-7873-2C47-40E92C26EBB6}"/>
                  </a:ext>
                </a:extLst>
              </p:cNvPr>
              <p:cNvPicPr>
                <a:picLocks noGrp="1" noRot="1" noChangeAspect="1" noMove="1" noResize="1" noEditPoints="1" noAdjustHandles="1" noChangeArrowheads="1" noChangeShapeType="1" noCrop="1"/>
              </p:cNvPicPr>
              <p:nvPr/>
            </p:nvPicPr>
            <p:blipFill>
              <a:blip r:embed="rId3"/>
              <a:stretch>
                <a:fillRect/>
              </a:stretch>
            </p:blipFill>
            <p:spPr>
              <a:xfrm>
                <a:off x="4326532" y="792492"/>
                <a:ext cx="3344928" cy="2682943"/>
              </a:xfrm>
              <a:prstGeom prst="rect">
                <a:avLst/>
              </a:prstGeom>
            </p:spPr>
          </p:pic>
        </mc:Fallback>
      </mc:AlternateContent>
    </p:spTree>
    <p:extLst>
      <p:ext uri="{BB962C8B-B14F-4D97-AF65-F5344CB8AC3E}">
        <p14:creationId xmlns:p14="http://schemas.microsoft.com/office/powerpoint/2010/main" val="246703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990F6D-5800-0766-BB87-BC8D0C281C27}"/>
              </a:ext>
            </a:extLst>
          </p:cNvPr>
          <p:cNvPicPr>
            <a:picLocks noChangeAspect="1"/>
          </p:cNvPicPr>
          <p:nvPr/>
        </p:nvPicPr>
        <p:blipFill>
          <a:blip r:embed="rId2"/>
          <a:stretch>
            <a:fillRect/>
          </a:stretch>
        </p:blipFill>
        <p:spPr>
          <a:xfrm>
            <a:off x="1523999" y="3517345"/>
            <a:ext cx="9144000" cy="936030"/>
          </a:xfrm>
          <a:prstGeom prst="rect">
            <a:avLst/>
          </a:prstGeom>
        </p:spPr>
      </p:pic>
      <p:sp>
        <p:nvSpPr>
          <p:cNvPr id="5" name="TextBox 4">
            <a:extLst>
              <a:ext uri="{FF2B5EF4-FFF2-40B4-BE49-F238E27FC236}">
                <a16:creationId xmlns:a16="http://schemas.microsoft.com/office/drawing/2014/main" id="{3345CD45-766D-C56D-C838-00B783261695}"/>
              </a:ext>
            </a:extLst>
          </p:cNvPr>
          <p:cNvSpPr txBox="1"/>
          <p:nvPr/>
        </p:nvSpPr>
        <p:spPr>
          <a:xfrm>
            <a:off x="2883724" y="1116281"/>
            <a:ext cx="6424551" cy="1323439"/>
          </a:xfrm>
          <a:prstGeom prst="rect">
            <a:avLst/>
          </a:prstGeom>
          <a:noFill/>
        </p:spPr>
        <p:txBody>
          <a:bodyPr wrap="square" rtlCol="0">
            <a:spAutoFit/>
          </a:bodyPr>
          <a:lstStyle/>
          <a:p>
            <a:r>
              <a:rPr lang="en-US" sz="2000" dirty="0">
                <a:solidFill>
                  <a:schemeClr val="tx2">
                    <a:lumMod val="60000"/>
                    <a:lumOff val="40000"/>
                  </a:schemeClr>
                </a:solidFill>
              </a:rPr>
              <a:t>After the resources for the VM is deleted under the Resource groups tab, you will receive a “No resource groups to display” message. Below shows the resource that needs to be listed to be able to complete the rest of the project. </a:t>
            </a:r>
          </a:p>
        </p:txBody>
      </p:sp>
    </p:spTree>
    <p:extLst>
      <p:ext uri="{BB962C8B-B14F-4D97-AF65-F5344CB8AC3E}">
        <p14:creationId xmlns:p14="http://schemas.microsoft.com/office/powerpoint/2010/main" val="361228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06DD-046A-9B36-23E7-141D187AC0F2}"/>
              </a:ext>
            </a:extLst>
          </p:cNvPr>
          <p:cNvSpPr>
            <a:spLocks noGrp="1"/>
          </p:cNvSpPr>
          <p:nvPr>
            <p:ph type="title"/>
          </p:nvPr>
        </p:nvSpPr>
        <p:spPr>
          <a:xfrm>
            <a:off x="3371304" y="571017"/>
            <a:ext cx="5449392" cy="794646"/>
          </a:xfrm>
        </p:spPr>
        <p:txBody>
          <a:bodyPr/>
          <a:lstStyle/>
          <a:p>
            <a:r>
              <a:rPr lang="en-US" dirty="0">
                <a:solidFill>
                  <a:schemeClr val="accent3">
                    <a:lumMod val="60000"/>
                    <a:lumOff val="40000"/>
                  </a:schemeClr>
                </a:solidFill>
              </a:rPr>
              <a:t>Azure </a:t>
            </a:r>
            <a:r>
              <a:rPr lang="en-US" dirty="0" err="1">
                <a:solidFill>
                  <a:schemeClr val="accent3">
                    <a:lumMod val="60000"/>
                    <a:lumOff val="40000"/>
                  </a:schemeClr>
                </a:solidFill>
              </a:rPr>
              <a:t>Vnet</a:t>
            </a:r>
            <a:r>
              <a:rPr lang="en-US" dirty="0">
                <a:solidFill>
                  <a:schemeClr val="accent3">
                    <a:lumMod val="60000"/>
                    <a:lumOff val="40000"/>
                  </a:schemeClr>
                </a:solidFill>
              </a:rPr>
              <a:t> and subnets</a:t>
            </a:r>
          </a:p>
        </p:txBody>
      </p:sp>
      <p:sp>
        <p:nvSpPr>
          <p:cNvPr id="3" name="Content Placeholder 2">
            <a:extLst>
              <a:ext uri="{FF2B5EF4-FFF2-40B4-BE49-F238E27FC236}">
                <a16:creationId xmlns:a16="http://schemas.microsoft.com/office/drawing/2014/main" id="{FFD6C550-7F92-05FD-2B86-61DBDDD2C6A5}"/>
              </a:ext>
            </a:extLst>
          </p:cNvPr>
          <p:cNvSpPr>
            <a:spLocks noGrp="1"/>
          </p:cNvSpPr>
          <p:nvPr>
            <p:ph idx="1"/>
          </p:nvPr>
        </p:nvSpPr>
        <p:spPr>
          <a:xfrm>
            <a:off x="1143000" y="2011981"/>
            <a:ext cx="9905999" cy="3541714"/>
          </a:xfrm>
        </p:spPr>
        <p:txBody>
          <a:bodyPr>
            <a:normAutofit fontScale="92500" lnSpcReduction="10000"/>
          </a:bodyPr>
          <a:lstStyle/>
          <a:p>
            <a:pPr marL="0" indent="0">
              <a:buNone/>
            </a:pPr>
            <a:r>
              <a:rPr lang="en-US" dirty="0">
                <a:solidFill>
                  <a:schemeClr val="tx2">
                    <a:lumMod val="60000"/>
                    <a:lumOff val="40000"/>
                  </a:schemeClr>
                </a:solidFill>
              </a:rPr>
              <a:t>The Azure Virtual Network (</a:t>
            </a:r>
            <a:r>
              <a:rPr lang="en-US" dirty="0" err="1">
                <a:solidFill>
                  <a:schemeClr val="tx2">
                    <a:lumMod val="60000"/>
                    <a:lumOff val="40000"/>
                  </a:schemeClr>
                </a:solidFill>
              </a:rPr>
              <a:t>Vnet</a:t>
            </a:r>
            <a:r>
              <a:rPr lang="en-US" dirty="0">
                <a:solidFill>
                  <a:schemeClr val="tx2">
                    <a:lumMod val="60000"/>
                    <a:lumOff val="40000"/>
                  </a:schemeClr>
                </a:solidFill>
              </a:rPr>
              <a:t>) allows customers to provision a logically isolated section of the Azure cloud and launch resources into a virtual network. A </a:t>
            </a:r>
            <a:r>
              <a:rPr lang="en-US" dirty="0" err="1">
                <a:solidFill>
                  <a:schemeClr val="tx2">
                    <a:lumMod val="60000"/>
                    <a:lumOff val="40000"/>
                  </a:schemeClr>
                </a:solidFill>
              </a:rPr>
              <a:t>VNet</a:t>
            </a:r>
            <a:r>
              <a:rPr lang="en-US" dirty="0">
                <a:solidFill>
                  <a:schemeClr val="tx2">
                    <a:lumMod val="60000"/>
                    <a:lumOff val="40000"/>
                  </a:schemeClr>
                </a:solidFill>
              </a:rPr>
              <a:t> resembles a traditional network, with the benefits of using a scalable cloud infrastructure. A subnet is a range of IP addresses in the virtual network. A </a:t>
            </a:r>
            <a:r>
              <a:rPr lang="en-US" dirty="0" err="1">
                <a:solidFill>
                  <a:schemeClr val="tx2">
                    <a:lumMod val="60000"/>
                    <a:lumOff val="40000"/>
                  </a:schemeClr>
                </a:solidFill>
              </a:rPr>
              <a:t>VNet</a:t>
            </a:r>
            <a:r>
              <a:rPr lang="en-US" dirty="0">
                <a:solidFill>
                  <a:schemeClr val="tx2">
                    <a:lumMod val="60000"/>
                    <a:lumOff val="40000"/>
                  </a:schemeClr>
                </a:solidFill>
              </a:rPr>
              <a:t> is limited to a single region, but there are different availability zones. Multiple subnets can be created within each </a:t>
            </a:r>
            <a:r>
              <a:rPr lang="en-US" dirty="0" err="1">
                <a:solidFill>
                  <a:schemeClr val="tx2">
                    <a:lumMod val="60000"/>
                    <a:lumOff val="40000"/>
                  </a:schemeClr>
                </a:solidFill>
              </a:rPr>
              <a:t>VNet</a:t>
            </a:r>
            <a:r>
              <a:rPr lang="en-US" dirty="0">
                <a:solidFill>
                  <a:schemeClr val="tx2">
                    <a:lumMod val="60000"/>
                    <a:lumOff val="40000"/>
                  </a:schemeClr>
                </a:solidFill>
              </a:rPr>
              <a:t> and a subnet only belongs to one particular zone. The subnet in that zone will be connected to a NIC. NICs connected to the same or different subnets within the VN can communicate with each other without needing extra configurations.</a:t>
            </a:r>
          </a:p>
        </p:txBody>
      </p:sp>
    </p:spTree>
    <p:extLst>
      <p:ext uri="{BB962C8B-B14F-4D97-AF65-F5344CB8AC3E}">
        <p14:creationId xmlns:p14="http://schemas.microsoft.com/office/powerpoint/2010/main" val="762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4578-E67B-F4CE-0105-B8247A4E2165}"/>
              </a:ext>
            </a:extLst>
          </p:cNvPr>
          <p:cNvSpPr>
            <a:spLocks noGrp="1"/>
          </p:cNvSpPr>
          <p:nvPr>
            <p:ph type="title"/>
          </p:nvPr>
        </p:nvSpPr>
        <p:spPr>
          <a:xfrm>
            <a:off x="4830380" y="498764"/>
            <a:ext cx="2528062" cy="755176"/>
          </a:xfrm>
        </p:spPr>
        <p:txBody>
          <a:bodyPr/>
          <a:lstStyle/>
          <a:p>
            <a:r>
              <a:rPr lang="en-US" dirty="0">
                <a:solidFill>
                  <a:schemeClr val="accent3">
                    <a:lumMod val="60000"/>
                    <a:lumOff val="40000"/>
                  </a:schemeClr>
                </a:solidFill>
              </a:rPr>
              <a:t>Questions</a:t>
            </a:r>
          </a:p>
        </p:txBody>
      </p:sp>
      <p:sp>
        <p:nvSpPr>
          <p:cNvPr id="3" name="Content Placeholder 2">
            <a:extLst>
              <a:ext uri="{FF2B5EF4-FFF2-40B4-BE49-F238E27FC236}">
                <a16:creationId xmlns:a16="http://schemas.microsoft.com/office/drawing/2014/main" id="{84E9626F-1D10-8581-0B97-5911F47AE7C4}"/>
              </a:ext>
            </a:extLst>
          </p:cNvPr>
          <p:cNvSpPr>
            <a:spLocks noGrp="1"/>
          </p:cNvSpPr>
          <p:nvPr>
            <p:ph idx="1"/>
          </p:nvPr>
        </p:nvSpPr>
        <p:spPr>
          <a:xfrm>
            <a:off x="1141412" y="1567543"/>
            <a:ext cx="9905999" cy="4223658"/>
          </a:xfrm>
        </p:spPr>
        <p:txBody>
          <a:bodyPr>
            <a:normAutofit/>
          </a:bodyPr>
          <a:lstStyle/>
          <a:p>
            <a:pPr marL="0" indent="0">
              <a:buNone/>
            </a:pPr>
            <a:r>
              <a:rPr lang="en-US" sz="2200" dirty="0">
                <a:solidFill>
                  <a:schemeClr val="accent3">
                    <a:lumMod val="60000"/>
                    <a:lumOff val="40000"/>
                  </a:schemeClr>
                </a:solidFill>
              </a:rPr>
              <a:t>1. With a /24 network prefix, how many </a:t>
            </a:r>
            <a:r>
              <a:rPr lang="en-US" sz="2200" b="1" dirty="0">
                <a:solidFill>
                  <a:schemeClr val="accent3">
                    <a:lumMod val="60000"/>
                    <a:lumOff val="40000"/>
                  </a:schemeClr>
                </a:solidFill>
              </a:rPr>
              <a:t>usable</a:t>
            </a:r>
            <a:r>
              <a:rPr lang="en-US" sz="2200" dirty="0">
                <a:solidFill>
                  <a:schemeClr val="accent3">
                    <a:lumMod val="60000"/>
                    <a:lumOff val="40000"/>
                  </a:schemeClr>
                </a:solidFill>
              </a:rPr>
              <a:t> IPv4 host addresses are there? </a:t>
            </a:r>
          </a:p>
          <a:p>
            <a:pPr>
              <a:buFont typeface="Wingdings" panose="05000000000000000000" pitchFamily="2" charset="2"/>
              <a:buChar char="Ø"/>
            </a:pPr>
            <a:r>
              <a:rPr lang="en-US" sz="2000" dirty="0">
                <a:solidFill>
                  <a:schemeClr val="tx2">
                    <a:lumMod val="60000"/>
                    <a:lumOff val="40000"/>
                  </a:schemeClr>
                </a:solidFill>
              </a:rPr>
              <a:t> There are 254 usable host addresses.</a:t>
            </a:r>
          </a:p>
          <a:p>
            <a:endParaRPr lang="en-US" sz="2200" dirty="0">
              <a:solidFill>
                <a:schemeClr val="tx2">
                  <a:lumMod val="60000"/>
                  <a:lumOff val="40000"/>
                </a:schemeClr>
              </a:solidFill>
            </a:endParaRPr>
          </a:p>
          <a:p>
            <a:pPr marL="0" indent="0">
              <a:buNone/>
            </a:pPr>
            <a:r>
              <a:rPr lang="en-US" sz="2200" dirty="0">
                <a:solidFill>
                  <a:schemeClr val="accent3">
                    <a:lumMod val="60000"/>
                    <a:lumOff val="40000"/>
                  </a:schemeClr>
                </a:solidFill>
              </a:rPr>
              <a:t>2. Given the answer above, why is the number of available IP addresses for Subnet0 (10.0.0.0/24) or Subnet1 (10.0.1.0/24) shown as 251?  </a:t>
            </a:r>
          </a:p>
          <a:p>
            <a:pPr>
              <a:buFont typeface="Wingdings" panose="05000000000000000000" pitchFamily="2" charset="2"/>
              <a:buChar char="Ø"/>
            </a:pPr>
            <a:r>
              <a:rPr lang="en-US" sz="2000" dirty="0">
                <a:solidFill>
                  <a:schemeClr val="tx2">
                    <a:lumMod val="60000"/>
                    <a:lumOff val="40000"/>
                  </a:schemeClr>
                </a:solidFill>
              </a:rPr>
              <a:t>Azure reserves the first four and last IP addresses as follows</a:t>
            </a:r>
          </a:p>
          <a:p>
            <a:pPr>
              <a:buFont typeface="Wingdings" panose="05000000000000000000" pitchFamily="2" charset="2"/>
              <a:buChar char="Ø"/>
            </a:pPr>
            <a:r>
              <a:rPr lang="en-US" sz="2000" dirty="0">
                <a:solidFill>
                  <a:schemeClr val="tx2">
                    <a:lumMod val="60000"/>
                    <a:lumOff val="40000"/>
                  </a:schemeClr>
                </a:solidFill>
              </a:rPr>
              <a:t>10.0.0.0 is the Network address, 10.0.0.1 is Reserved for the default gateway, 10.0.0.2 and 10.0.0.3 are reserved to map the DNS IPs to the </a:t>
            </a:r>
            <a:r>
              <a:rPr lang="en-US" sz="2000" dirty="0" err="1">
                <a:solidFill>
                  <a:schemeClr val="tx2">
                    <a:lumMod val="60000"/>
                    <a:lumOff val="40000"/>
                  </a:schemeClr>
                </a:solidFill>
              </a:rPr>
              <a:t>Vnet</a:t>
            </a:r>
            <a:r>
              <a:rPr lang="en-US" sz="2000" dirty="0">
                <a:solidFill>
                  <a:schemeClr val="tx2">
                    <a:lumMod val="60000"/>
                    <a:lumOff val="40000"/>
                  </a:schemeClr>
                </a:solidFill>
              </a:rPr>
              <a:t> space, and 10.0.0.255 is reserved for Network broadcast address.</a:t>
            </a:r>
          </a:p>
          <a:p>
            <a:pPr marL="0" indent="0">
              <a:buNone/>
            </a:pPr>
            <a:endParaRPr lang="en-US" dirty="0"/>
          </a:p>
        </p:txBody>
      </p:sp>
    </p:spTree>
    <p:extLst>
      <p:ext uri="{BB962C8B-B14F-4D97-AF65-F5344CB8AC3E}">
        <p14:creationId xmlns:p14="http://schemas.microsoft.com/office/powerpoint/2010/main" val="66298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57A24F-5F61-DD86-50D1-958442B0F4AE}"/>
              </a:ext>
            </a:extLst>
          </p:cNvPr>
          <p:cNvPicPr>
            <a:picLocks noChangeAspect="1"/>
          </p:cNvPicPr>
          <p:nvPr/>
        </p:nvPicPr>
        <p:blipFill>
          <a:blip r:embed="rId2"/>
          <a:stretch>
            <a:fillRect/>
          </a:stretch>
        </p:blipFill>
        <p:spPr>
          <a:xfrm>
            <a:off x="1798122" y="1735988"/>
            <a:ext cx="9067800" cy="4598507"/>
          </a:xfrm>
          <a:prstGeom prst="rect">
            <a:avLst/>
          </a:prstGeom>
        </p:spPr>
      </p:pic>
      <p:sp>
        <p:nvSpPr>
          <p:cNvPr id="5" name="TextBox 4">
            <a:extLst>
              <a:ext uri="{FF2B5EF4-FFF2-40B4-BE49-F238E27FC236}">
                <a16:creationId xmlns:a16="http://schemas.microsoft.com/office/drawing/2014/main" id="{EC93D54D-FA46-8994-D571-1C7DD2ECFD20}"/>
              </a:ext>
            </a:extLst>
          </p:cNvPr>
          <p:cNvSpPr txBox="1"/>
          <p:nvPr/>
        </p:nvSpPr>
        <p:spPr>
          <a:xfrm>
            <a:off x="3677887" y="380011"/>
            <a:ext cx="5308270" cy="1015663"/>
          </a:xfrm>
          <a:prstGeom prst="rect">
            <a:avLst/>
          </a:prstGeom>
          <a:noFill/>
        </p:spPr>
        <p:txBody>
          <a:bodyPr wrap="square" rtlCol="0">
            <a:spAutoFit/>
          </a:bodyPr>
          <a:lstStyle/>
          <a:p>
            <a:r>
              <a:rPr lang="en-US" sz="2000" dirty="0">
                <a:solidFill>
                  <a:schemeClr val="tx2">
                    <a:lumMod val="60000"/>
                    <a:lumOff val="40000"/>
                  </a:schemeClr>
                </a:solidFill>
              </a:rPr>
              <a:t>Deploying VMs into subnets. Below is the Properties section of the Subnet0-VM page, showing the network size information of the VM.</a:t>
            </a:r>
          </a:p>
        </p:txBody>
      </p:sp>
    </p:spTree>
    <p:extLst>
      <p:ext uri="{BB962C8B-B14F-4D97-AF65-F5344CB8AC3E}">
        <p14:creationId xmlns:p14="http://schemas.microsoft.com/office/powerpoint/2010/main" val="291928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4914B5-DA32-D7DE-E399-30844866EA15}"/>
              </a:ext>
            </a:extLst>
          </p:cNvPr>
          <p:cNvPicPr>
            <a:picLocks noChangeAspect="1"/>
          </p:cNvPicPr>
          <p:nvPr/>
        </p:nvPicPr>
        <p:blipFill>
          <a:blip r:embed="rId2"/>
          <a:stretch>
            <a:fillRect/>
          </a:stretch>
        </p:blipFill>
        <p:spPr>
          <a:xfrm>
            <a:off x="1523999" y="1883228"/>
            <a:ext cx="9144000" cy="4267200"/>
          </a:xfrm>
          <a:prstGeom prst="rect">
            <a:avLst/>
          </a:prstGeom>
        </p:spPr>
      </p:pic>
      <p:sp>
        <p:nvSpPr>
          <p:cNvPr id="5" name="TextBox 4">
            <a:extLst>
              <a:ext uri="{FF2B5EF4-FFF2-40B4-BE49-F238E27FC236}">
                <a16:creationId xmlns:a16="http://schemas.microsoft.com/office/drawing/2014/main" id="{1306CBF8-D06F-5D49-788B-FF9EF07A99E9}"/>
              </a:ext>
            </a:extLst>
          </p:cNvPr>
          <p:cNvSpPr txBox="1"/>
          <p:nvPr/>
        </p:nvSpPr>
        <p:spPr>
          <a:xfrm>
            <a:off x="2818410" y="576943"/>
            <a:ext cx="6555179" cy="707886"/>
          </a:xfrm>
          <a:prstGeom prst="rect">
            <a:avLst/>
          </a:prstGeom>
          <a:noFill/>
        </p:spPr>
        <p:txBody>
          <a:bodyPr wrap="square" rtlCol="0">
            <a:spAutoFit/>
          </a:bodyPr>
          <a:lstStyle/>
          <a:p>
            <a:r>
              <a:rPr lang="en-US" sz="2000" dirty="0">
                <a:solidFill>
                  <a:schemeClr val="tx2">
                    <a:lumMod val="60000"/>
                    <a:lumOff val="40000"/>
                  </a:schemeClr>
                </a:solidFill>
              </a:rPr>
              <a:t>This image is the Properties section of the Subnet1-VM page, showing the networking and size information of the VM.</a:t>
            </a:r>
          </a:p>
        </p:txBody>
      </p:sp>
    </p:spTree>
    <p:extLst>
      <p:ext uri="{BB962C8B-B14F-4D97-AF65-F5344CB8AC3E}">
        <p14:creationId xmlns:p14="http://schemas.microsoft.com/office/powerpoint/2010/main" val="60235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99BB6D-38D8-969C-D903-7C988EE3A770}"/>
              </a:ext>
            </a:extLst>
          </p:cNvPr>
          <p:cNvPicPr>
            <a:picLocks noChangeAspect="1"/>
          </p:cNvPicPr>
          <p:nvPr/>
        </p:nvPicPr>
        <p:blipFill>
          <a:blip r:embed="rId2"/>
          <a:stretch>
            <a:fillRect/>
          </a:stretch>
        </p:blipFill>
        <p:spPr>
          <a:xfrm>
            <a:off x="1785336" y="1695203"/>
            <a:ext cx="8621328" cy="4495800"/>
          </a:xfrm>
          <a:prstGeom prst="rect">
            <a:avLst/>
          </a:prstGeom>
        </p:spPr>
      </p:pic>
      <p:sp>
        <p:nvSpPr>
          <p:cNvPr id="5" name="TextBox 4">
            <a:extLst>
              <a:ext uri="{FF2B5EF4-FFF2-40B4-BE49-F238E27FC236}">
                <a16:creationId xmlns:a16="http://schemas.microsoft.com/office/drawing/2014/main" id="{3DE8DAF1-8A79-E6AE-84C1-2F9690C41041}"/>
              </a:ext>
            </a:extLst>
          </p:cNvPr>
          <p:cNvSpPr txBox="1"/>
          <p:nvPr/>
        </p:nvSpPr>
        <p:spPr>
          <a:xfrm>
            <a:off x="3049979" y="498763"/>
            <a:ext cx="6092041" cy="707886"/>
          </a:xfrm>
          <a:prstGeom prst="rect">
            <a:avLst/>
          </a:prstGeom>
          <a:noFill/>
        </p:spPr>
        <p:txBody>
          <a:bodyPr wrap="square" rtlCol="0">
            <a:spAutoFit/>
          </a:bodyPr>
          <a:lstStyle/>
          <a:p>
            <a:r>
              <a:rPr lang="en-US" sz="2000" dirty="0">
                <a:solidFill>
                  <a:schemeClr val="tx2">
                    <a:lumMod val="60000"/>
                    <a:lumOff val="40000"/>
                  </a:schemeClr>
                </a:solidFill>
              </a:rPr>
              <a:t>This is the topology diagram of my </a:t>
            </a:r>
            <a:r>
              <a:rPr lang="en-US" sz="2000" dirty="0" err="1">
                <a:solidFill>
                  <a:schemeClr val="tx2">
                    <a:lumMod val="60000"/>
                    <a:lumOff val="40000"/>
                  </a:schemeClr>
                </a:solidFill>
              </a:rPr>
              <a:t>VNet</a:t>
            </a:r>
            <a:r>
              <a:rPr lang="en-US" sz="2000" dirty="0">
                <a:solidFill>
                  <a:schemeClr val="tx2">
                    <a:lumMod val="60000"/>
                    <a:lumOff val="40000"/>
                  </a:schemeClr>
                </a:solidFill>
              </a:rPr>
              <a:t> with two subnets (Subnet0 and Subnet1) and one VM in each subnet.</a:t>
            </a:r>
          </a:p>
        </p:txBody>
      </p:sp>
    </p:spTree>
    <p:extLst>
      <p:ext uri="{BB962C8B-B14F-4D97-AF65-F5344CB8AC3E}">
        <p14:creationId xmlns:p14="http://schemas.microsoft.com/office/powerpoint/2010/main" val="254787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6B72C-4BA6-9A20-237F-B8215CB874F1}"/>
              </a:ext>
            </a:extLst>
          </p:cNvPr>
          <p:cNvPicPr>
            <a:picLocks noChangeAspect="1"/>
          </p:cNvPicPr>
          <p:nvPr/>
        </p:nvPicPr>
        <p:blipFill>
          <a:blip r:embed="rId2"/>
          <a:stretch>
            <a:fillRect/>
          </a:stretch>
        </p:blipFill>
        <p:spPr>
          <a:xfrm>
            <a:off x="2481171" y="1376346"/>
            <a:ext cx="7506748" cy="4991797"/>
          </a:xfrm>
          <a:prstGeom prst="rect">
            <a:avLst/>
          </a:prstGeom>
        </p:spPr>
      </p:pic>
      <p:sp>
        <p:nvSpPr>
          <p:cNvPr id="5" name="TextBox 4">
            <a:extLst>
              <a:ext uri="{FF2B5EF4-FFF2-40B4-BE49-F238E27FC236}">
                <a16:creationId xmlns:a16="http://schemas.microsoft.com/office/drawing/2014/main" id="{F38BDE32-A413-F384-191F-38E0266D7B91}"/>
              </a:ext>
            </a:extLst>
          </p:cNvPr>
          <p:cNvSpPr txBox="1"/>
          <p:nvPr/>
        </p:nvSpPr>
        <p:spPr>
          <a:xfrm>
            <a:off x="2446317" y="457517"/>
            <a:ext cx="7137070" cy="646331"/>
          </a:xfrm>
          <a:prstGeom prst="rect">
            <a:avLst/>
          </a:prstGeom>
          <a:noFill/>
        </p:spPr>
        <p:txBody>
          <a:bodyPr wrap="square" rtlCol="0">
            <a:spAutoFit/>
          </a:bodyPr>
          <a:lstStyle/>
          <a:p>
            <a:r>
              <a:rPr lang="en-US" dirty="0">
                <a:solidFill>
                  <a:schemeClr val="bg2">
                    <a:lumMod val="25000"/>
                    <a:lumOff val="75000"/>
                  </a:schemeClr>
                </a:solidFill>
              </a:rPr>
              <a:t>Here is the ipconfig command reflecting the Subnet0 IP address and the ping command results show connectivity to the Subnet1 machine.</a:t>
            </a:r>
          </a:p>
        </p:txBody>
      </p:sp>
    </p:spTree>
    <p:extLst>
      <p:ext uri="{BB962C8B-B14F-4D97-AF65-F5344CB8AC3E}">
        <p14:creationId xmlns:p14="http://schemas.microsoft.com/office/powerpoint/2010/main" val="295654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25461A-9AF1-2D7B-9A91-880DC0837CBC}"/>
              </a:ext>
            </a:extLst>
          </p:cNvPr>
          <p:cNvSpPr txBox="1"/>
          <p:nvPr/>
        </p:nvSpPr>
        <p:spPr>
          <a:xfrm>
            <a:off x="2450275" y="581892"/>
            <a:ext cx="7291449" cy="707886"/>
          </a:xfrm>
          <a:prstGeom prst="rect">
            <a:avLst/>
          </a:prstGeom>
          <a:noFill/>
        </p:spPr>
        <p:txBody>
          <a:bodyPr wrap="square" rtlCol="0">
            <a:spAutoFit/>
          </a:bodyPr>
          <a:lstStyle/>
          <a:p>
            <a:r>
              <a:rPr lang="en-US" sz="2000" dirty="0">
                <a:solidFill>
                  <a:schemeClr val="tx2">
                    <a:lumMod val="60000"/>
                    <a:lumOff val="40000"/>
                  </a:schemeClr>
                </a:solidFill>
              </a:rPr>
              <a:t>Here is the ipconfig command reflecting the Subnet1 IP address and the ping command results show connectivity to the Subnet0 machine.</a:t>
            </a:r>
          </a:p>
        </p:txBody>
      </p:sp>
      <p:pic>
        <p:nvPicPr>
          <p:cNvPr id="5" name="Picture 4">
            <a:extLst>
              <a:ext uri="{FF2B5EF4-FFF2-40B4-BE49-F238E27FC236}">
                <a16:creationId xmlns:a16="http://schemas.microsoft.com/office/drawing/2014/main" id="{46E0EAC0-1AA9-E930-6E02-1BC437094E01}"/>
              </a:ext>
            </a:extLst>
          </p:cNvPr>
          <p:cNvPicPr>
            <a:picLocks noChangeAspect="1"/>
          </p:cNvPicPr>
          <p:nvPr/>
        </p:nvPicPr>
        <p:blipFill>
          <a:blip r:embed="rId2"/>
          <a:stretch>
            <a:fillRect/>
          </a:stretch>
        </p:blipFill>
        <p:spPr>
          <a:xfrm>
            <a:off x="2133600" y="1925954"/>
            <a:ext cx="7924800" cy="4495800"/>
          </a:xfrm>
          <a:prstGeom prst="rect">
            <a:avLst/>
          </a:prstGeom>
        </p:spPr>
      </p:pic>
    </p:spTree>
    <p:extLst>
      <p:ext uri="{BB962C8B-B14F-4D97-AF65-F5344CB8AC3E}">
        <p14:creationId xmlns:p14="http://schemas.microsoft.com/office/powerpoint/2010/main" val="379174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7AAF-C2C4-58A3-6CB9-D8DE9FBCDCED}"/>
              </a:ext>
            </a:extLst>
          </p:cNvPr>
          <p:cNvSpPr>
            <a:spLocks noGrp="1"/>
          </p:cNvSpPr>
          <p:nvPr>
            <p:ph type="title"/>
          </p:nvPr>
        </p:nvSpPr>
        <p:spPr>
          <a:xfrm>
            <a:off x="4014549" y="359124"/>
            <a:ext cx="4159723" cy="707675"/>
          </a:xfrm>
        </p:spPr>
        <p:txBody>
          <a:bodyPr/>
          <a:lstStyle/>
          <a:p>
            <a:pPr algn="ctr"/>
            <a:r>
              <a:rPr lang="en-US" dirty="0">
                <a:solidFill>
                  <a:schemeClr val="accent3">
                    <a:lumMod val="60000"/>
                    <a:lumOff val="40000"/>
                  </a:schemeClr>
                </a:solidFill>
              </a:rPr>
              <a:t>Azure VM security</a:t>
            </a:r>
          </a:p>
        </p:txBody>
      </p:sp>
      <p:sp>
        <p:nvSpPr>
          <p:cNvPr id="3" name="Content Placeholder 2">
            <a:extLst>
              <a:ext uri="{FF2B5EF4-FFF2-40B4-BE49-F238E27FC236}">
                <a16:creationId xmlns:a16="http://schemas.microsoft.com/office/drawing/2014/main" id="{F57FB059-40E7-1C22-42A2-897C80784D41}"/>
              </a:ext>
            </a:extLst>
          </p:cNvPr>
          <p:cNvSpPr>
            <a:spLocks noGrp="1"/>
          </p:cNvSpPr>
          <p:nvPr>
            <p:ph idx="1"/>
          </p:nvPr>
        </p:nvSpPr>
        <p:spPr/>
        <p:txBody>
          <a:bodyPr>
            <a:normAutofit fontScale="92500"/>
          </a:bodyPr>
          <a:lstStyle/>
          <a:p>
            <a:pPr marL="0" indent="0">
              <a:buNone/>
            </a:pPr>
            <a:r>
              <a:rPr lang="en-US" dirty="0">
                <a:solidFill>
                  <a:schemeClr val="tx2">
                    <a:lumMod val="60000"/>
                    <a:lumOff val="40000"/>
                  </a:schemeClr>
                </a:solidFill>
              </a:rPr>
              <a:t>Previously when I created and connected to the Windows Server VM, I connected through RDP. For this VM I will create and launch a Linux VM with Ubuntu. A Linux VM in Azure automatically launches into a default </a:t>
            </a:r>
            <a:r>
              <a:rPr lang="en-US" dirty="0" err="1">
                <a:solidFill>
                  <a:schemeClr val="tx2">
                    <a:lumMod val="60000"/>
                    <a:lumOff val="40000"/>
                  </a:schemeClr>
                </a:solidFill>
              </a:rPr>
              <a:t>VNet</a:t>
            </a:r>
            <a:r>
              <a:rPr lang="en-US" dirty="0">
                <a:solidFill>
                  <a:schemeClr val="tx2">
                    <a:lumMod val="60000"/>
                    <a:lumOff val="40000"/>
                  </a:schemeClr>
                </a:solidFill>
              </a:rPr>
              <a:t> and subnet. The operating system on my local computer determines what options are available to connect to the Linux VM in the cloud such as SSH using a pair of public and private keys. To filter inbound network traffic to and outbound network traffic from several types of Azure resources, an Azure network security group (NSG) will be used. Each rule can specify the source and destination, port, and protocol. </a:t>
            </a:r>
          </a:p>
        </p:txBody>
      </p:sp>
    </p:spTree>
    <p:extLst>
      <p:ext uri="{BB962C8B-B14F-4D97-AF65-F5344CB8AC3E}">
        <p14:creationId xmlns:p14="http://schemas.microsoft.com/office/powerpoint/2010/main" val="199038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1A9F1-BACE-0C87-8919-69E1E9447777}"/>
              </a:ext>
            </a:extLst>
          </p:cNvPr>
          <p:cNvPicPr>
            <a:picLocks noChangeAspect="1"/>
          </p:cNvPicPr>
          <p:nvPr/>
        </p:nvPicPr>
        <p:blipFill>
          <a:blip r:embed="rId2"/>
          <a:stretch>
            <a:fillRect/>
          </a:stretch>
        </p:blipFill>
        <p:spPr>
          <a:xfrm>
            <a:off x="1662545" y="1738745"/>
            <a:ext cx="9117496" cy="4841124"/>
          </a:xfrm>
          <a:prstGeom prst="rect">
            <a:avLst/>
          </a:prstGeom>
        </p:spPr>
      </p:pic>
      <p:sp>
        <p:nvSpPr>
          <p:cNvPr id="5" name="TextBox 4">
            <a:extLst>
              <a:ext uri="{FF2B5EF4-FFF2-40B4-BE49-F238E27FC236}">
                <a16:creationId xmlns:a16="http://schemas.microsoft.com/office/drawing/2014/main" id="{FFA8624C-E4DC-ED75-3858-B92E7D843921}"/>
              </a:ext>
            </a:extLst>
          </p:cNvPr>
          <p:cNvSpPr txBox="1"/>
          <p:nvPr/>
        </p:nvSpPr>
        <p:spPr>
          <a:xfrm>
            <a:off x="2990602" y="534390"/>
            <a:ext cx="6210795" cy="646331"/>
          </a:xfrm>
          <a:prstGeom prst="rect">
            <a:avLst/>
          </a:prstGeom>
          <a:noFill/>
        </p:spPr>
        <p:txBody>
          <a:bodyPr wrap="square" rtlCol="0">
            <a:spAutoFit/>
          </a:bodyPr>
          <a:lstStyle/>
          <a:p>
            <a:r>
              <a:rPr lang="en-US" dirty="0">
                <a:solidFill>
                  <a:schemeClr val="tx2">
                    <a:lumMod val="60000"/>
                    <a:lumOff val="40000"/>
                  </a:schemeClr>
                </a:solidFill>
              </a:rPr>
              <a:t>Here is the Ubuntu 20.04 Linux VM information page showing the resource group name, subscription, public IP address and more. </a:t>
            </a:r>
          </a:p>
        </p:txBody>
      </p:sp>
    </p:spTree>
    <p:extLst>
      <p:ext uri="{BB962C8B-B14F-4D97-AF65-F5344CB8AC3E}">
        <p14:creationId xmlns:p14="http://schemas.microsoft.com/office/powerpoint/2010/main" val="51888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9BAB-BB25-6139-04D1-74EC743F3276}"/>
              </a:ext>
            </a:extLst>
          </p:cNvPr>
          <p:cNvSpPr>
            <a:spLocks noGrp="1"/>
          </p:cNvSpPr>
          <p:nvPr>
            <p:ph type="title"/>
          </p:nvPr>
        </p:nvSpPr>
        <p:spPr>
          <a:xfrm>
            <a:off x="1177038" y="2434896"/>
            <a:ext cx="2468687" cy="1478570"/>
          </a:xfrm>
        </p:spPr>
        <p:txBody>
          <a:bodyPr>
            <a:normAutofit/>
          </a:bodyPr>
          <a:lstStyle/>
          <a:p>
            <a:r>
              <a:rPr lang="en-US" sz="4800" dirty="0">
                <a:solidFill>
                  <a:schemeClr val="accent3"/>
                </a:solidFill>
              </a:rPr>
              <a:t>agenda</a:t>
            </a:r>
          </a:p>
        </p:txBody>
      </p:sp>
      <p:sp>
        <p:nvSpPr>
          <p:cNvPr id="3" name="Content Placeholder 2">
            <a:extLst>
              <a:ext uri="{FF2B5EF4-FFF2-40B4-BE49-F238E27FC236}">
                <a16:creationId xmlns:a16="http://schemas.microsoft.com/office/drawing/2014/main" id="{A4C71F3D-7182-DCE7-F7C1-936BD807F9B5}"/>
              </a:ext>
            </a:extLst>
          </p:cNvPr>
          <p:cNvSpPr>
            <a:spLocks noGrp="1"/>
          </p:cNvSpPr>
          <p:nvPr>
            <p:ph idx="1"/>
          </p:nvPr>
        </p:nvSpPr>
        <p:spPr>
          <a:xfrm>
            <a:off x="4785757" y="1080655"/>
            <a:ext cx="5905395" cy="5114307"/>
          </a:xfrm>
        </p:spPr>
        <p:txBody>
          <a:bodyPr>
            <a:normAutofit lnSpcReduction="10000"/>
          </a:bodyPr>
          <a:lstStyle/>
          <a:p>
            <a:pPr algn="ctr">
              <a:lnSpc>
                <a:spcPct val="200000"/>
              </a:lnSpc>
            </a:pPr>
            <a:r>
              <a:rPr lang="en-US" dirty="0">
                <a:solidFill>
                  <a:schemeClr val="tx2">
                    <a:lumMod val="60000"/>
                    <a:lumOff val="40000"/>
                  </a:schemeClr>
                </a:solidFill>
              </a:rPr>
              <a:t>Creating Azure for student’s account</a:t>
            </a:r>
          </a:p>
          <a:p>
            <a:pPr algn="ctr">
              <a:lnSpc>
                <a:spcPct val="200000"/>
              </a:lnSpc>
            </a:pPr>
            <a:r>
              <a:rPr lang="en-US" dirty="0">
                <a:solidFill>
                  <a:schemeClr val="tx2">
                    <a:lumMod val="60000"/>
                    <a:lumOff val="40000"/>
                  </a:schemeClr>
                </a:solidFill>
              </a:rPr>
              <a:t>Virtual Machine Instances</a:t>
            </a:r>
          </a:p>
          <a:p>
            <a:pPr algn="ctr">
              <a:lnSpc>
                <a:spcPct val="200000"/>
              </a:lnSpc>
            </a:pPr>
            <a:r>
              <a:rPr lang="en-US" dirty="0">
                <a:solidFill>
                  <a:schemeClr val="tx2">
                    <a:lumMod val="60000"/>
                    <a:lumOff val="40000"/>
                  </a:schemeClr>
                </a:solidFill>
              </a:rPr>
              <a:t>Azure </a:t>
            </a:r>
            <a:r>
              <a:rPr lang="en-US" dirty="0" err="1">
                <a:solidFill>
                  <a:schemeClr val="tx2">
                    <a:lumMod val="60000"/>
                    <a:lumOff val="40000"/>
                  </a:schemeClr>
                </a:solidFill>
              </a:rPr>
              <a:t>VNet</a:t>
            </a:r>
            <a:r>
              <a:rPr lang="en-US" dirty="0">
                <a:solidFill>
                  <a:schemeClr val="tx2">
                    <a:lumMod val="60000"/>
                    <a:lumOff val="40000"/>
                  </a:schemeClr>
                </a:solidFill>
              </a:rPr>
              <a:t> and Subnets</a:t>
            </a:r>
          </a:p>
          <a:p>
            <a:pPr algn="ctr">
              <a:lnSpc>
                <a:spcPct val="200000"/>
              </a:lnSpc>
            </a:pPr>
            <a:r>
              <a:rPr lang="en-US" dirty="0">
                <a:solidFill>
                  <a:schemeClr val="tx2">
                    <a:lumMod val="60000"/>
                    <a:lumOff val="40000"/>
                  </a:schemeClr>
                </a:solidFill>
              </a:rPr>
              <a:t>Azure VM Security</a:t>
            </a:r>
          </a:p>
          <a:p>
            <a:pPr algn="ctr">
              <a:lnSpc>
                <a:spcPct val="200000"/>
              </a:lnSpc>
            </a:pPr>
            <a:r>
              <a:rPr lang="en-US" dirty="0">
                <a:solidFill>
                  <a:schemeClr val="tx2">
                    <a:lumMod val="60000"/>
                    <a:lumOff val="40000"/>
                  </a:schemeClr>
                </a:solidFill>
              </a:rPr>
              <a:t>Cloud Storage</a:t>
            </a:r>
          </a:p>
          <a:p>
            <a:pPr algn="ctr">
              <a:lnSpc>
                <a:spcPct val="200000"/>
              </a:lnSpc>
            </a:pPr>
            <a:r>
              <a:rPr lang="en-US" dirty="0">
                <a:solidFill>
                  <a:schemeClr val="tx2">
                    <a:lumMod val="60000"/>
                    <a:lumOff val="40000"/>
                  </a:schemeClr>
                </a:solidFill>
              </a:rPr>
              <a:t>Cloud Monitoring</a:t>
            </a:r>
          </a:p>
          <a:p>
            <a:pPr marL="0" indent="0" algn="ctr">
              <a:buNone/>
            </a:pPr>
            <a:endParaRPr lang="en-US" dirty="0"/>
          </a:p>
        </p:txBody>
      </p:sp>
      <p:cxnSp>
        <p:nvCxnSpPr>
          <p:cNvPr id="5" name="Straight Connector 4">
            <a:extLst>
              <a:ext uri="{FF2B5EF4-FFF2-40B4-BE49-F238E27FC236}">
                <a16:creationId xmlns:a16="http://schemas.microsoft.com/office/drawing/2014/main" id="{529B3078-D22A-01D0-4256-0734C845CD8F}"/>
              </a:ext>
            </a:extLst>
          </p:cNvPr>
          <p:cNvCxnSpPr/>
          <p:nvPr/>
        </p:nvCxnSpPr>
        <p:spPr>
          <a:xfrm>
            <a:off x="5985163" y="1959428"/>
            <a:ext cx="3752603"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63B508F1-22C8-8EBD-ED46-EB13F3ED58B4}"/>
              </a:ext>
            </a:extLst>
          </p:cNvPr>
          <p:cNvCxnSpPr/>
          <p:nvPr/>
        </p:nvCxnSpPr>
        <p:spPr>
          <a:xfrm>
            <a:off x="5985163" y="2681844"/>
            <a:ext cx="3752603"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4466A5E8-D06D-AADA-95EF-087EC6FCC15A}"/>
              </a:ext>
            </a:extLst>
          </p:cNvPr>
          <p:cNvCxnSpPr/>
          <p:nvPr/>
        </p:nvCxnSpPr>
        <p:spPr>
          <a:xfrm>
            <a:off x="5985163" y="3623953"/>
            <a:ext cx="3752603"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a:extLst>
              <a:ext uri="{FF2B5EF4-FFF2-40B4-BE49-F238E27FC236}">
                <a16:creationId xmlns:a16="http://schemas.microsoft.com/office/drawing/2014/main" id="{D2156A1F-6B08-50EB-EA85-DB76A583460B}"/>
              </a:ext>
            </a:extLst>
          </p:cNvPr>
          <p:cNvCxnSpPr/>
          <p:nvPr/>
        </p:nvCxnSpPr>
        <p:spPr>
          <a:xfrm>
            <a:off x="5985162" y="4463143"/>
            <a:ext cx="3752603"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Straight Connector 8">
            <a:extLst>
              <a:ext uri="{FF2B5EF4-FFF2-40B4-BE49-F238E27FC236}">
                <a16:creationId xmlns:a16="http://schemas.microsoft.com/office/drawing/2014/main" id="{E4D5D475-F5ED-0C03-D1DF-C145AFCEF9F6}"/>
              </a:ext>
            </a:extLst>
          </p:cNvPr>
          <p:cNvCxnSpPr/>
          <p:nvPr/>
        </p:nvCxnSpPr>
        <p:spPr>
          <a:xfrm>
            <a:off x="5985162" y="5294415"/>
            <a:ext cx="3752603"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8361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E73AAA-2FCF-1537-AC5A-6B8328304B43}"/>
              </a:ext>
            </a:extLst>
          </p:cNvPr>
          <p:cNvPicPr>
            <a:picLocks noChangeAspect="1"/>
          </p:cNvPicPr>
          <p:nvPr/>
        </p:nvPicPr>
        <p:blipFill>
          <a:blip r:embed="rId2"/>
          <a:stretch>
            <a:fillRect/>
          </a:stretch>
        </p:blipFill>
        <p:spPr>
          <a:xfrm>
            <a:off x="4106387" y="918681"/>
            <a:ext cx="7837714" cy="5020637"/>
          </a:xfrm>
          <a:prstGeom prst="rect">
            <a:avLst/>
          </a:prstGeom>
        </p:spPr>
      </p:pic>
      <p:sp>
        <p:nvSpPr>
          <p:cNvPr id="5" name="TextBox 4">
            <a:extLst>
              <a:ext uri="{FF2B5EF4-FFF2-40B4-BE49-F238E27FC236}">
                <a16:creationId xmlns:a16="http://schemas.microsoft.com/office/drawing/2014/main" id="{CFD5D7B4-FA73-80ED-B076-28E70F5570E1}"/>
              </a:ext>
            </a:extLst>
          </p:cNvPr>
          <p:cNvSpPr txBox="1"/>
          <p:nvPr/>
        </p:nvSpPr>
        <p:spPr>
          <a:xfrm>
            <a:off x="247899" y="2459503"/>
            <a:ext cx="3859481" cy="1938992"/>
          </a:xfrm>
          <a:prstGeom prst="rect">
            <a:avLst/>
          </a:prstGeom>
          <a:noFill/>
        </p:spPr>
        <p:txBody>
          <a:bodyPr wrap="square" rtlCol="0">
            <a:spAutoFit/>
          </a:bodyPr>
          <a:lstStyle/>
          <a:p>
            <a:r>
              <a:rPr lang="en-US" sz="2000" dirty="0">
                <a:solidFill>
                  <a:schemeClr val="tx2">
                    <a:lumMod val="60000"/>
                    <a:lumOff val="40000"/>
                  </a:schemeClr>
                </a:solidFill>
              </a:rPr>
              <a:t>Using the command prompt on my local computer, I was able to make a connection to the Linux VM in the cloud through SSH by downloading the private key before creating the VM resource. </a:t>
            </a:r>
          </a:p>
        </p:txBody>
      </p:sp>
    </p:spTree>
    <p:extLst>
      <p:ext uri="{BB962C8B-B14F-4D97-AF65-F5344CB8AC3E}">
        <p14:creationId xmlns:p14="http://schemas.microsoft.com/office/powerpoint/2010/main" val="49837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1BD2CA-0F55-5E26-4CA9-D1665E1346CC}"/>
              </a:ext>
            </a:extLst>
          </p:cNvPr>
          <p:cNvPicPr>
            <a:picLocks noChangeAspect="1"/>
          </p:cNvPicPr>
          <p:nvPr/>
        </p:nvPicPr>
        <p:blipFill>
          <a:blip r:embed="rId2"/>
          <a:stretch>
            <a:fillRect/>
          </a:stretch>
        </p:blipFill>
        <p:spPr>
          <a:xfrm>
            <a:off x="1524000" y="2829296"/>
            <a:ext cx="9144000" cy="2895600"/>
          </a:xfrm>
          <a:prstGeom prst="rect">
            <a:avLst/>
          </a:prstGeom>
        </p:spPr>
      </p:pic>
      <p:sp>
        <p:nvSpPr>
          <p:cNvPr id="5" name="TextBox 4">
            <a:extLst>
              <a:ext uri="{FF2B5EF4-FFF2-40B4-BE49-F238E27FC236}">
                <a16:creationId xmlns:a16="http://schemas.microsoft.com/office/drawing/2014/main" id="{AD1AAC2A-A455-8A42-8DC5-1D81AA5F0160}"/>
              </a:ext>
            </a:extLst>
          </p:cNvPr>
          <p:cNvSpPr txBox="1"/>
          <p:nvPr/>
        </p:nvSpPr>
        <p:spPr>
          <a:xfrm>
            <a:off x="1828800" y="985652"/>
            <a:ext cx="7730836" cy="1015663"/>
          </a:xfrm>
          <a:prstGeom prst="rect">
            <a:avLst/>
          </a:prstGeom>
          <a:noFill/>
        </p:spPr>
        <p:txBody>
          <a:bodyPr wrap="square" rtlCol="0">
            <a:spAutoFit/>
          </a:bodyPr>
          <a:lstStyle/>
          <a:p>
            <a:r>
              <a:rPr lang="en-US" sz="2000" dirty="0">
                <a:solidFill>
                  <a:schemeClr val="tx2">
                    <a:lumMod val="60000"/>
                    <a:lumOff val="40000"/>
                  </a:schemeClr>
                </a:solidFill>
              </a:rPr>
              <a:t>The Inbound rule with priority 300 allows SSH traffic in and Outbound rule with priority 65001 allows traffic out. Since NSG does not allow ping or ICMP traffic, priority 310 </a:t>
            </a:r>
            <a:r>
              <a:rPr lang="en-US" sz="2000" dirty="0" err="1">
                <a:solidFill>
                  <a:schemeClr val="tx2">
                    <a:lumMod val="60000"/>
                    <a:lumOff val="40000"/>
                  </a:schemeClr>
                </a:solidFill>
              </a:rPr>
              <a:t>Allow__Ping</a:t>
            </a:r>
            <a:r>
              <a:rPr lang="en-US" sz="2000" dirty="0">
                <a:solidFill>
                  <a:schemeClr val="tx2">
                    <a:lumMod val="60000"/>
                    <a:lumOff val="40000"/>
                  </a:schemeClr>
                </a:solidFill>
              </a:rPr>
              <a:t> was also added.</a:t>
            </a:r>
          </a:p>
        </p:txBody>
      </p:sp>
    </p:spTree>
    <p:extLst>
      <p:ext uri="{BB962C8B-B14F-4D97-AF65-F5344CB8AC3E}">
        <p14:creationId xmlns:p14="http://schemas.microsoft.com/office/powerpoint/2010/main" val="142176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13FCD7-1E17-0A36-7443-53BF45FFB89A}"/>
              </a:ext>
            </a:extLst>
          </p:cNvPr>
          <p:cNvPicPr>
            <a:picLocks noChangeAspect="1"/>
          </p:cNvPicPr>
          <p:nvPr/>
        </p:nvPicPr>
        <p:blipFill>
          <a:blip r:embed="rId2"/>
          <a:stretch>
            <a:fillRect/>
          </a:stretch>
        </p:blipFill>
        <p:spPr>
          <a:xfrm>
            <a:off x="3276600" y="2470066"/>
            <a:ext cx="5638800" cy="3048000"/>
          </a:xfrm>
          <a:prstGeom prst="rect">
            <a:avLst/>
          </a:prstGeom>
        </p:spPr>
      </p:pic>
      <p:sp>
        <p:nvSpPr>
          <p:cNvPr id="5" name="TextBox 4">
            <a:extLst>
              <a:ext uri="{FF2B5EF4-FFF2-40B4-BE49-F238E27FC236}">
                <a16:creationId xmlns:a16="http://schemas.microsoft.com/office/drawing/2014/main" id="{D3540EE1-1A97-FBF4-8D78-E8C297D84760}"/>
              </a:ext>
            </a:extLst>
          </p:cNvPr>
          <p:cNvSpPr txBox="1"/>
          <p:nvPr/>
        </p:nvSpPr>
        <p:spPr>
          <a:xfrm>
            <a:off x="2984665" y="743635"/>
            <a:ext cx="6222670" cy="1015663"/>
          </a:xfrm>
          <a:prstGeom prst="rect">
            <a:avLst/>
          </a:prstGeom>
          <a:noFill/>
        </p:spPr>
        <p:txBody>
          <a:bodyPr wrap="square" rtlCol="0">
            <a:spAutoFit/>
          </a:bodyPr>
          <a:lstStyle/>
          <a:p>
            <a:r>
              <a:rPr lang="en-US" sz="2000" dirty="0">
                <a:solidFill>
                  <a:schemeClr val="tx2">
                    <a:lumMod val="60000"/>
                    <a:lumOff val="40000"/>
                  </a:schemeClr>
                </a:solidFill>
              </a:rPr>
              <a:t>Since the exception was added for ping, I was able to successfully ping the IP address of the Azure VM from my local computer.</a:t>
            </a:r>
          </a:p>
        </p:txBody>
      </p:sp>
    </p:spTree>
    <p:extLst>
      <p:ext uri="{BB962C8B-B14F-4D97-AF65-F5344CB8AC3E}">
        <p14:creationId xmlns:p14="http://schemas.microsoft.com/office/powerpoint/2010/main" val="51451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2AE6-73B8-4D22-250C-CA6F234F0917}"/>
              </a:ext>
            </a:extLst>
          </p:cNvPr>
          <p:cNvSpPr>
            <a:spLocks noGrp="1"/>
          </p:cNvSpPr>
          <p:nvPr>
            <p:ph type="title"/>
          </p:nvPr>
        </p:nvSpPr>
        <p:spPr>
          <a:xfrm>
            <a:off x="4279766" y="593765"/>
            <a:ext cx="3632468" cy="1135187"/>
          </a:xfrm>
        </p:spPr>
        <p:txBody>
          <a:bodyPr/>
          <a:lstStyle/>
          <a:p>
            <a:r>
              <a:rPr lang="en-US" dirty="0">
                <a:solidFill>
                  <a:schemeClr val="accent3">
                    <a:lumMod val="60000"/>
                    <a:lumOff val="40000"/>
                  </a:schemeClr>
                </a:solidFill>
              </a:rPr>
              <a:t>Cloud Storage</a:t>
            </a:r>
          </a:p>
        </p:txBody>
      </p:sp>
      <p:sp>
        <p:nvSpPr>
          <p:cNvPr id="3" name="Content Placeholder 2">
            <a:extLst>
              <a:ext uri="{FF2B5EF4-FFF2-40B4-BE49-F238E27FC236}">
                <a16:creationId xmlns:a16="http://schemas.microsoft.com/office/drawing/2014/main" id="{9ABB2B9C-AEBC-AE5F-F2BC-14003E062642}"/>
              </a:ext>
            </a:extLst>
          </p:cNvPr>
          <p:cNvSpPr>
            <a:spLocks noGrp="1"/>
          </p:cNvSpPr>
          <p:nvPr>
            <p:ph idx="1"/>
          </p:nvPr>
        </p:nvSpPr>
        <p:spPr/>
        <p:txBody>
          <a:bodyPr>
            <a:normAutofit lnSpcReduction="10000"/>
          </a:bodyPr>
          <a:lstStyle/>
          <a:p>
            <a:pPr marL="0" indent="0">
              <a:buNone/>
            </a:pPr>
            <a:r>
              <a:rPr lang="en-US" dirty="0">
                <a:solidFill>
                  <a:schemeClr val="tx2">
                    <a:lumMod val="60000"/>
                    <a:lumOff val="40000"/>
                  </a:schemeClr>
                </a:solidFill>
              </a:rPr>
              <a:t>Azure Blob storage is an object storage used to store and protect data for use cases such as mobile applications, websites, backups, IoT devices, and big data analytics. Azure Blob storage offers three types of resources, a storage account, a container in the storage account, and a blob in a container. The base address for the objects in a storage account is formed from a combination of the storage account name and the blob endpoint. A container organizes a set of blobs just like a directory in a file system. A storage account can have an unlimited number of containers, and a container can store an unlimited number of blobs.</a:t>
            </a:r>
          </a:p>
        </p:txBody>
      </p:sp>
    </p:spTree>
    <p:extLst>
      <p:ext uri="{BB962C8B-B14F-4D97-AF65-F5344CB8AC3E}">
        <p14:creationId xmlns:p14="http://schemas.microsoft.com/office/powerpoint/2010/main" val="3122940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D51270-00FF-FF19-C8EB-374BF9EED0EA}"/>
              </a:ext>
            </a:extLst>
          </p:cNvPr>
          <p:cNvPicPr>
            <a:picLocks noChangeAspect="1"/>
          </p:cNvPicPr>
          <p:nvPr/>
        </p:nvPicPr>
        <p:blipFill>
          <a:blip r:embed="rId2"/>
          <a:stretch>
            <a:fillRect/>
          </a:stretch>
        </p:blipFill>
        <p:spPr>
          <a:xfrm>
            <a:off x="1397329" y="2422566"/>
            <a:ext cx="9397340" cy="3277590"/>
          </a:xfrm>
          <a:prstGeom prst="rect">
            <a:avLst/>
          </a:prstGeom>
        </p:spPr>
      </p:pic>
      <p:sp>
        <p:nvSpPr>
          <p:cNvPr id="5" name="TextBox 4">
            <a:extLst>
              <a:ext uri="{FF2B5EF4-FFF2-40B4-BE49-F238E27FC236}">
                <a16:creationId xmlns:a16="http://schemas.microsoft.com/office/drawing/2014/main" id="{5268F317-50F7-95C9-9EDF-462F9F5A0900}"/>
              </a:ext>
            </a:extLst>
          </p:cNvPr>
          <p:cNvSpPr txBox="1"/>
          <p:nvPr/>
        </p:nvSpPr>
        <p:spPr>
          <a:xfrm>
            <a:off x="1898072" y="557679"/>
            <a:ext cx="8395855" cy="1631216"/>
          </a:xfrm>
          <a:prstGeom prst="rect">
            <a:avLst/>
          </a:prstGeom>
          <a:noFill/>
        </p:spPr>
        <p:txBody>
          <a:bodyPr wrap="square" rtlCol="0">
            <a:spAutoFit/>
          </a:bodyPr>
          <a:lstStyle/>
          <a:p>
            <a:r>
              <a:rPr lang="en-US" sz="2000" dirty="0">
                <a:solidFill>
                  <a:schemeClr val="tx2">
                    <a:lumMod val="60000"/>
                    <a:lumOff val="40000"/>
                  </a:schemeClr>
                </a:solidFill>
              </a:rPr>
              <a:t>Azure Blob storage employs block blobs. Block blobs are blocks of data that are assembled to make a blob. Block blobs are ideal for storing text and binary, data such as files, images, and videos in the cloud. The image below shows the container with a Block blob containing a file uploaded from my local computer and the URL to access the file.</a:t>
            </a:r>
          </a:p>
        </p:txBody>
      </p:sp>
    </p:spTree>
    <p:extLst>
      <p:ext uri="{BB962C8B-B14F-4D97-AF65-F5344CB8AC3E}">
        <p14:creationId xmlns:p14="http://schemas.microsoft.com/office/powerpoint/2010/main" val="3674326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61CCE-570A-F309-2FBB-5062003F7CCF}"/>
              </a:ext>
            </a:extLst>
          </p:cNvPr>
          <p:cNvSpPr>
            <a:spLocks noGrp="1"/>
          </p:cNvSpPr>
          <p:nvPr>
            <p:ph type="title"/>
          </p:nvPr>
        </p:nvSpPr>
        <p:spPr>
          <a:xfrm>
            <a:off x="4945578" y="237506"/>
            <a:ext cx="2300844" cy="877979"/>
          </a:xfrm>
        </p:spPr>
        <p:txBody>
          <a:bodyPr/>
          <a:lstStyle/>
          <a:p>
            <a:r>
              <a:rPr lang="en-US" dirty="0">
                <a:solidFill>
                  <a:schemeClr val="accent3">
                    <a:lumMod val="60000"/>
                    <a:lumOff val="40000"/>
                  </a:schemeClr>
                </a:solidFill>
              </a:rPr>
              <a:t>question</a:t>
            </a:r>
          </a:p>
        </p:txBody>
      </p:sp>
      <p:sp>
        <p:nvSpPr>
          <p:cNvPr id="6" name="Content Placeholder 5">
            <a:extLst>
              <a:ext uri="{FF2B5EF4-FFF2-40B4-BE49-F238E27FC236}">
                <a16:creationId xmlns:a16="http://schemas.microsoft.com/office/drawing/2014/main" id="{4C55DD73-BE46-B559-88BA-3E6D40340CED}"/>
              </a:ext>
            </a:extLst>
          </p:cNvPr>
          <p:cNvSpPr>
            <a:spLocks noGrp="1"/>
          </p:cNvSpPr>
          <p:nvPr>
            <p:ph idx="1"/>
          </p:nvPr>
        </p:nvSpPr>
        <p:spPr>
          <a:xfrm>
            <a:off x="1143000" y="1935679"/>
            <a:ext cx="9905999" cy="3859480"/>
          </a:xfrm>
        </p:spPr>
        <p:txBody>
          <a:bodyPr>
            <a:normAutofit fontScale="70000" lnSpcReduction="20000"/>
          </a:bodyPr>
          <a:lstStyle/>
          <a:p>
            <a:pPr marL="0" indent="0">
              <a:buNone/>
            </a:pPr>
            <a:r>
              <a:rPr lang="en-US" sz="3100" dirty="0">
                <a:solidFill>
                  <a:schemeClr val="accent3">
                    <a:lumMod val="60000"/>
                    <a:lumOff val="40000"/>
                  </a:schemeClr>
                </a:solidFill>
              </a:rPr>
              <a:t>1. What does the </a:t>
            </a:r>
            <a:r>
              <a:rPr lang="en-US" sz="3100" i="1" dirty="0">
                <a:solidFill>
                  <a:schemeClr val="accent3">
                    <a:lumMod val="60000"/>
                    <a:lumOff val="40000"/>
                  </a:schemeClr>
                </a:solidFill>
              </a:rPr>
              <a:t>access tier </a:t>
            </a:r>
            <a:r>
              <a:rPr lang="en-US" sz="3100" dirty="0">
                <a:solidFill>
                  <a:schemeClr val="accent3">
                    <a:lumMod val="60000"/>
                    <a:lumOff val="40000"/>
                  </a:schemeClr>
                </a:solidFill>
              </a:rPr>
              <a:t>setting do? What are the Azure blob storage access tiers?</a:t>
            </a:r>
          </a:p>
          <a:p>
            <a:pPr>
              <a:buFont typeface="Wingdings" panose="05000000000000000000" pitchFamily="2" charset="2"/>
              <a:buChar char="Ø"/>
            </a:pPr>
            <a:r>
              <a:rPr lang="en-US" sz="2900" dirty="0">
                <a:solidFill>
                  <a:schemeClr val="tx2">
                    <a:lumMod val="60000"/>
                    <a:lumOff val="40000"/>
                  </a:schemeClr>
                </a:solidFill>
              </a:rPr>
              <a:t>The access tier setting allows you to select which tier would like the uploaded data to be placed in. There are three access tiers for blob data, hot, cool, and archive. Azure storage offers different access tiers so that you can store your blob data in the most cost-effective way. The hot tier is optimized for storing data that is accessed or modified frequently, it has the highest storage cost, but the lowest access cost. The cool tier is optimized for storing data that is infrequently accessed or modified. Data in the cool tier should be stored for a minimum of 30 days, and it has lower storage costs, but higher access costs compared to the hot tier. The archive tier is an offline tier optimized for storing data that is rarely accessed and has flexible latency requirements, on the order of hours. Data in the archive tier should be stored for a minimum of 180 days. </a:t>
            </a:r>
          </a:p>
          <a:p>
            <a:pPr marL="0" indent="0">
              <a:buNone/>
            </a:pPr>
            <a:endParaRPr lang="en-US" dirty="0"/>
          </a:p>
        </p:txBody>
      </p:sp>
    </p:spTree>
    <p:extLst>
      <p:ext uri="{BB962C8B-B14F-4D97-AF65-F5344CB8AC3E}">
        <p14:creationId xmlns:p14="http://schemas.microsoft.com/office/powerpoint/2010/main" val="2818359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807703-CC51-924B-8F82-4D7F7409925A}"/>
              </a:ext>
            </a:extLst>
          </p:cNvPr>
          <p:cNvPicPr>
            <a:picLocks noChangeAspect="1"/>
          </p:cNvPicPr>
          <p:nvPr/>
        </p:nvPicPr>
        <p:blipFill>
          <a:blip r:embed="rId2"/>
          <a:stretch>
            <a:fillRect/>
          </a:stretch>
        </p:blipFill>
        <p:spPr>
          <a:xfrm>
            <a:off x="1609099" y="1544781"/>
            <a:ext cx="8973802" cy="1619476"/>
          </a:xfrm>
          <a:prstGeom prst="rect">
            <a:avLst/>
          </a:prstGeom>
        </p:spPr>
      </p:pic>
      <p:pic>
        <p:nvPicPr>
          <p:cNvPr id="5" name="Picture 4">
            <a:extLst>
              <a:ext uri="{FF2B5EF4-FFF2-40B4-BE49-F238E27FC236}">
                <a16:creationId xmlns:a16="http://schemas.microsoft.com/office/drawing/2014/main" id="{555F7BD0-9067-1D30-AB33-648AFB86DB34}"/>
              </a:ext>
            </a:extLst>
          </p:cNvPr>
          <p:cNvPicPr>
            <a:picLocks noChangeAspect="1"/>
          </p:cNvPicPr>
          <p:nvPr/>
        </p:nvPicPr>
        <p:blipFill>
          <a:blip r:embed="rId3"/>
          <a:stretch>
            <a:fillRect/>
          </a:stretch>
        </p:blipFill>
        <p:spPr>
          <a:xfrm>
            <a:off x="1609099" y="4608334"/>
            <a:ext cx="8973802" cy="1409769"/>
          </a:xfrm>
          <a:prstGeom prst="rect">
            <a:avLst/>
          </a:prstGeom>
        </p:spPr>
      </p:pic>
      <p:sp>
        <p:nvSpPr>
          <p:cNvPr id="6" name="TextBox 5">
            <a:extLst>
              <a:ext uri="{FF2B5EF4-FFF2-40B4-BE49-F238E27FC236}">
                <a16:creationId xmlns:a16="http://schemas.microsoft.com/office/drawing/2014/main" id="{0CF7BA76-7238-45CB-91F5-EE34DA411AAF}"/>
              </a:ext>
            </a:extLst>
          </p:cNvPr>
          <p:cNvSpPr txBox="1"/>
          <p:nvPr/>
        </p:nvSpPr>
        <p:spPr>
          <a:xfrm>
            <a:off x="3269673" y="3701629"/>
            <a:ext cx="5652654" cy="369332"/>
          </a:xfrm>
          <a:prstGeom prst="rect">
            <a:avLst/>
          </a:prstGeom>
          <a:noFill/>
        </p:spPr>
        <p:txBody>
          <a:bodyPr wrap="square" rtlCol="0">
            <a:spAutoFit/>
          </a:bodyPr>
          <a:lstStyle/>
          <a:p>
            <a:r>
              <a:rPr lang="en-US" dirty="0">
                <a:solidFill>
                  <a:schemeClr val="tx2">
                    <a:lumMod val="60000"/>
                    <a:lumOff val="40000"/>
                  </a:schemeClr>
                </a:solidFill>
              </a:rPr>
              <a:t>The revised version of the file with the URL to access the file.</a:t>
            </a:r>
          </a:p>
        </p:txBody>
      </p:sp>
      <p:sp>
        <p:nvSpPr>
          <p:cNvPr id="7" name="TextBox 6">
            <a:extLst>
              <a:ext uri="{FF2B5EF4-FFF2-40B4-BE49-F238E27FC236}">
                <a16:creationId xmlns:a16="http://schemas.microsoft.com/office/drawing/2014/main" id="{2B57B8F7-DB7F-EB76-4C0E-A8E30B18BF02}"/>
              </a:ext>
            </a:extLst>
          </p:cNvPr>
          <p:cNvSpPr txBox="1"/>
          <p:nvPr/>
        </p:nvSpPr>
        <p:spPr>
          <a:xfrm>
            <a:off x="3234046" y="638076"/>
            <a:ext cx="5688281" cy="369332"/>
          </a:xfrm>
          <a:prstGeom prst="rect">
            <a:avLst/>
          </a:prstGeom>
          <a:noFill/>
        </p:spPr>
        <p:txBody>
          <a:bodyPr wrap="square" rtlCol="0">
            <a:spAutoFit/>
          </a:bodyPr>
          <a:lstStyle/>
          <a:p>
            <a:r>
              <a:rPr lang="en-US" dirty="0">
                <a:solidFill>
                  <a:schemeClr val="tx2">
                    <a:lumMod val="60000"/>
                    <a:lumOff val="40000"/>
                  </a:schemeClr>
                </a:solidFill>
              </a:rPr>
              <a:t>The original version of the file with the URL to access the file.</a:t>
            </a:r>
          </a:p>
        </p:txBody>
      </p:sp>
    </p:spTree>
    <p:extLst>
      <p:ext uri="{BB962C8B-B14F-4D97-AF65-F5344CB8AC3E}">
        <p14:creationId xmlns:p14="http://schemas.microsoft.com/office/powerpoint/2010/main" val="167415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905D-A716-701D-0A69-92AEBD40E596}"/>
              </a:ext>
            </a:extLst>
          </p:cNvPr>
          <p:cNvSpPr>
            <a:spLocks noGrp="1"/>
          </p:cNvSpPr>
          <p:nvPr>
            <p:ph type="title"/>
          </p:nvPr>
        </p:nvSpPr>
        <p:spPr>
          <a:xfrm>
            <a:off x="3887880" y="551654"/>
            <a:ext cx="4416239" cy="1030289"/>
          </a:xfrm>
        </p:spPr>
        <p:txBody>
          <a:bodyPr/>
          <a:lstStyle/>
          <a:p>
            <a:r>
              <a:rPr lang="en-US" dirty="0">
                <a:solidFill>
                  <a:schemeClr val="accent3">
                    <a:lumMod val="60000"/>
                    <a:lumOff val="40000"/>
                  </a:schemeClr>
                </a:solidFill>
              </a:rPr>
              <a:t>Cloud Monitoring</a:t>
            </a:r>
          </a:p>
        </p:txBody>
      </p:sp>
      <p:sp>
        <p:nvSpPr>
          <p:cNvPr id="3" name="Content Placeholder 2">
            <a:extLst>
              <a:ext uri="{FF2B5EF4-FFF2-40B4-BE49-F238E27FC236}">
                <a16:creationId xmlns:a16="http://schemas.microsoft.com/office/drawing/2014/main" id="{DB3D6DB6-266B-4224-0B27-9BA6A00A9FDF}"/>
              </a:ext>
            </a:extLst>
          </p:cNvPr>
          <p:cNvSpPr>
            <a:spLocks noGrp="1"/>
          </p:cNvSpPr>
          <p:nvPr>
            <p:ph idx="1"/>
          </p:nvPr>
        </p:nvSpPr>
        <p:spPr/>
        <p:txBody>
          <a:bodyPr>
            <a:normAutofit fontScale="92500" lnSpcReduction="10000"/>
          </a:bodyPr>
          <a:lstStyle/>
          <a:p>
            <a:pPr marL="0" indent="0">
              <a:buNone/>
            </a:pPr>
            <a:r>
              <a:rPr lang="en-US" dirty="0">
                <a:solidFill>
                  <a:schemeClr val="tx2">
                    <a:lumMod val="60000"/>
                    <a:lumOff val="40000"/>
                  </a:schemeClr>
                </a:solidFill>
              </a:rPr>
              <a:t>Azure resources generate logs and metrics. Metrics are used to describe some aspect of a resource at a particular time, and Logs are used to provide insight into the operations performed within Azure resources or on Azure resources from the outside. Azure Monitor is enabled and starts collecting metrics and activity logs when an Azure resource is created. To proactively respond to critical conditions identified in the collected data, a text or email can be sent to an administrator. An automated process could also be launched to correct the error condition. Notification preferences are stored in an action group. Azure Monitor uses action groups to notify users that an alert has been triggered.</a:t>
            </a:r>
          </a:p>
        </p:txBody>
      </p:sp>
    </p:spTree>
    <p:extLst>
      <p:ext uri="{BB962C8B-B14F-4D97-AF65-F5344CB8AC3E}">
        <p14:creationId xmlns:p14="http://schemas.microsoft.com/office/powerpoint/2010/main" val="2712714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0E4116-704F-90A2-F061-D459B64C159F}"/>
              </a:ext>
            </a:extLst>
          </p:cNvPr>
          <p:cNvPicPr>
            <a:picLocks noChangeAspect="1"/>
          </p:cNvPicPr>
          <p:nvPr/>
        </p:nvPicPr>
        <p:blipFill>
          <a:blip r:embed="rId2"/>
          <a:stretch>
            <a:fillRect/>
          </a:stretch>
        </p:blipFill>
        <p:spPr>
          <a:xfrm>
            <a:off x="1330037" y="881743"/>
            <a:ext cx="9144000" cy="2286000"/>
          </a:xfrm>
          <a:prstGeom prst="rect">
            <a:avLst/>
          </a:prstGeom>
        </p:spPr>
      </p:pic>
      <p:pic>
        <p:nvPicPr>
          <p:cNvPr id="5" name="Picture 4">
            <a:extLst>
              <a:ext uri="{FF2B5EF4-FFF2-40B4-BE49-F238E27FC236}">
                <a16:creationId xmlns:a16="http://schemas.microsoft.com/office/drawing/2014/main" id="{9CFAA5DD-6922-5B66-CBA8-B8481BEF39A4}"/>
              </a:ext>
            </a:extLst>
          </p:cNvPr>
          <p:cNvPicPr>
            <a:picLocks noChangeAspect="1"/>
          </p:cNvPicPr>
          <p:nvPr/>
        </p:nvPicPr>
        <p:blipFill>
          <a:blip r:embed="rId3"/>
          <a:stretch>
            <a:fillRect/>
          </a:stretch>
        </p:blipFill>
        <p:spPr>
          <a:xfrm>
            <a:off x="1330037" y="4159333"/>
            <a:ext cx="9144000" cy="2438400"/>
          </a:xfrm>
          <a:prstGeom prst="rect">
            <a:avLst/>
          </a:prstGeom>
        </p:spPr>
      </p:pic>
      <p:sp>
        <p:nvSpPr>
          <p:cNvPr id="6" name="TextBox 5">
            <a:extLst>
              <a:ext uri="{FF2B5EF4-FFF2-40B4-BE49-F238E27FC236}">
                <a16:creationId xmlns:a16="http://schemas.microsoft.com/office/drawing/2014/main" id="{2C40126B-473B-9118-3868-E9278E2447FC}"/>
              </a:ext>
            </a:extLst>
          </p:cNvPr>
          <p:cNvSpPr txBox="1"/>
          <p:nvPr/>
        </p:nvSpPr>
        <p:spPr>
          <a:xfrm>
            <a:off x="3241964" y="356260"/>
            <a:ext cx="5320146" cy="369332"/>
          </a:xfrm>
          <a:prstGeom prst="rect">
            <a:avLst/>
          </a:prstGeom>
          <a:noFill/>
        </p:spPr>
        <p:txBody>
          <a:bodyPr wrap="square" rtlCol="0">
            <a:spAutoFit/>
          </a:bodyPr>
          <a:lstStyle/>
          <a:p>
            <a:r>
              <a:rPr lang="en-US" dirty="0">
                <a:solidFill>
                  <a:schemeClr val="tx2">
                    <a:lumMod val="60000"/>
                    <a:lumOff val="40000"/>
                  </a:schemeClr>
                </a:solidFill>
              </a:rPr>
              <a:t>A newly created action group on the action group page.</a:t>
            </a:r>
          </a:p>
        </p:txBody>
      </p:sp>
      <p:sp>
        <p:nvSpPr>
          <p:cNvPr id="7" name="TextBox 6">
            <a:extLst>
              <a:ext uri="{FF2B5EF4-FFF2-40B4-BE49-F238E27FC236}">
                <a16:creationId xmlns:a16="http://schemas.microsoft.com/office/drawing/2014/main" id="{9B873206-0DB6-5033-E94A-7FFA9ECABC23}"/>
              </a:ext>
            </a:extLst>
          </p:cNvPr>
          <p:cNvSpPr txBox="1"/>
          <p:nvPr/>
        </p:nvSpPr>
        <p:spPr>
          <a:xfrm>
            <a:off x="2770908" y="3690258"/>
            <a:ext cx="6650183" cy="369332"/>
          </a:xfrm>
          <a:prstGeom prst="rect">
            <a:avLst/>
          </a:prstGeom>
          <a:noFill/>
        </p:spPr>
        <p:txBody>
          <a:bodyPr wrap="square" rtlCol="0">
            <a:spAutoFit/>
          </a:bodyPr>
          <a:lstStyle/>
          <a:p>
            <a:r>
              <a:rPr lang="en-US" dirty="0">
                <a:solidFill>
                  <a:schemeClr val="tx2">
                    <a:lumMod val="60000"/>
                    <a:lumOff val="40000"/>
                  </a:schemeClr>
                </a:solidFill>
              </a:rPr>
              <a:t>Alert rules window showing the VM-Deallocated and VM-Restart rules.</a:t>
            </a:r>
          </a:p>
        </p:txBody>
      </p:sp>
    </p:spTree>
    <p:extLst>
      <p:ext uri="{BB962C8B-B14F-4D97-AF65-F5344CB8AC3E}">
        <p14:creationId xmlns:p14="http://schemas.microsoft.com/office/powerpoint/2010/main" val="3214092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D1A4DD-E9BC-2E1D-852C-B9768C2B61D5}"/>
              </a:ext>
            </a:extLst>
          </p:cNvPr>
          <p:cNvPicPr>
            <a:picLocks noChangeAspect="1"/>
          </p:cNvPicPr>
          <p:nvPr/>
        </p:nvPicPr>
        <p:blipFill>
          <a:blip r:embed="rId2"/>
          <a:stretch>
            <a:fillRect/>
          </a:stretch>
        </p:blipFill>
        <p:spPr>
          <a:xfrm>
            <a:off x="3242864" y="1571501"/>
            <a:ext cx="5706271" cy="5058481"/>
          </a:xfrm>
          <a:prstGeom prst="rect">
            <a:avLst/>
          </a:prstGeom>
        </p:spPr>
      </p:pic>
      <p:sp>
        <p:nvSpPr>
          <p:cNvPr id="5" name="TextBox 4">
            <a:extLst>
              <a:ext uri="{FF2B5EF4-FFF2-40B4-BE49-F238E27FC236}">
                <a16:creationId xmlns:a16="http://schemas.microsoft.com/office/drawing/2014/main" id="{4B38A372-66A0-7852-5AB7-6C22D93DF4AF}"/>
              </a:ext>
            </a:extLst>
          </p:cNvPr>
          <p:cNvSpPr txBox="1"/>
          <p:nvPr/>
        </p:nvSpPr>
        <p:spPr>
          <a:xfrm>
            <a:off x="3358737" y="553999"/>
            <a:ext cx="5474524" cy="646331"/>
          </a:xfrm>
          <a:prstGeom prst="rect">
            <a:avLst/>
          </a:prstGeom>
          <a:noFill/>
        </p:spPr>
        <p:txBody>
          <a:bodyPr wrap="square" rtlCol="0">
            <a:spAutoFit/>
          </a:bodyPr>
          <a:lstStyle/>
          <a:p>
            <a:r>
              <a:rPr lang="en-US" dirty="0">
                <a:solidFill>
                  <a:schemeClr val="tx2">
                    <a:lumMod val="60000"/>
                    <a:lumOff val="40000"/>
                  </a:schemeClr>
                </a:solidFill>
              </a:rPr>
              <a:t>Email notification received for ‘VM-Restart’ was activated with the date and time of the alert.</a:t>
            </a:r>
          </a:p>
        </p:txBody>
      </p:sp>
    </p:spTree>
    <p:extLst>
      <p:ext uri="{BB962C8B-B14F-4D97-AF65-F5344CB8AC3E}">
        <p14:creationId xmlns:p14="http://schemas.microsoft.com/office/powerpoint/2010/main" val="37600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EAE0-E9EE-DC4B-F690-95A723A09484}"/>
              </a:ext>
            </a:extLst>
          </p:cNvPr>
          <p:cNvSpPr>
            <a:spLocks noGrp="1"/>
          </p:cNvSpPr>
          <p:nvPr>
            <p:ph type="title"/>
          </p:nvPr>
        </p:nvSpPr>
        <p:spPr>
          <a:xfrm>
            <a:off x="4295990" y="327514"/>
            <a:ext cx="3596842" cy="1478570"/>
          </a:xfrm>
        </p:spPr>
        <p:txBody>
          <a:bodyPr>
            <a:normAutofit/>
          </a:bodyPr>
          <a:lstStyle/>
          <a:p>
            <a:r>
              <a:rPr lang="en-US" sz="4000" dirty="0">
                <a:solidFill>
                  <a:schemeClr val="accent3"/>
                </a:solidFill>
              </a:rPr>
              <a:t>Introduction</a:t>
            </a:r>
          </a:p>
        </p:txBody>
      </p:sp>
      <p:sp>
        <p:nvSpPr>
          <p:cNvPr id="3" name="Content Placeholder 2">
            <a:extLst>
              <a:ext uri="{FF2B5EF4-FFF2-40B4-BE49-F238E27FC236}">
                <a16:creationId xmlns:a16="http://schemas.microsoft.com/office/drawing/2014/main" id="{B02A2C5F-4601-4554-EC45-0AE60A94E980}"/>
              </a:ext>
            </a:extLst>
          </p:cNvPr>
          <p:cNvSpPr>
            <a:spLocks noGrp="1"/>
          </p:cNvSpPr>
          <p:nvPr>
            <p:ph idx="1"/>
          </p:nvPr>
        </p:nvSpPr>
        <p:spPr/>
        <p:txBody>
          <a:bodyPr/>
          <a:lstStyle/>
          <a:p>
            <a:pPr marL="0" indent="0">
              <a:buNone/>
            </a:pPr>
            <a:r>
              <a:rPr lang="en-US" dirty="0">
                <a:solidFill>
                  <a:schemeClr val="tx2">
                    <a:lumMod val="60000"/>
                    <a:lumOff val="40000"/>
                  </a:schemeClr>
                </a:solidFill>
              </a:rPr>
              <a:t>Cloud computing is a technology that has revolutionized the IoT industry by delivering computing services such as servers, data storage, networks, databases, analytics, intelligence, and software over the internet (hence “Cloud”). Enterprises have gone from bearing the cost of physical servers (data centers), training staff to maintain the servers, and footing the cost of maintaining these servers to storing their data in the cloud. Throughout this project, I will be demonstrating the process of building a system in Azure Cloud.</a:t>
            </a:r>
          </a:p>
        </p:txBody>
      </p:sp>
    </p:spTree>
    <p:extLst>
      <p:ext uri="{BB962C8B-B14F-4D97-AF65-F5344CB8AC3E}">
        <p14:creationId xmlns:p14="http://schemas.microsoft.com/office/powerpoint/2010/main" val="3669179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AF83E2-25FD-1566-A2F4-8325B4DA99DF}"/>
              </a:ext>
            </a:extLst>
          </p:cNvPr>
          <p:cNvPicPr>
            <a:picLocks noChangeAspect="1"/>
          </p:cNvPicPr>
          <p:nvPr/>
        </p:nvPicPr>
        <p:blipFill>
          <a:blip r:embed="rId2"/>
          <a:stretch>
            <a:fillRect/>
          </a:stretch>
        </p:blipFill>
        <p:spPr>
          <a:xfrm>
            <a:off x="3180943" y="1466602"/>
            <a:ext cx="5830114" cy="5163271"/>
          </a:xfrm>
          <a:prstGeom prst="rect">
            <a:avLst/>
          </a:prstGeom>
        </p:spPr>
      </p:pic>
      <p:sp>
        <p:nvSpPr>
          <p:cNvPr id="5" name="TextBox 4">
            <a:extLst>
              <a:ext uri="{FF2B5EF4-FFF2-40B4-BE49-F238E27FC236}">
                <a16:creationId xmlns:a16="http://schemas.microsoft.com/office/drawing/2014/main" id="{341E9BB3-67B9-87E1-E5A3-C0C19C8068BA}"/>
              </a:ext>
            </a:extLst>
          </p:cNvPr>
          <p:cNvSpPr txBox="1"/>
          <p:nvPr/>
        </p:nvSpPr>
        <p:spPr>
          <a:xfrm>
            <a:off x="3859480" y="332509"/>
            <a:ext cx="4473040" cy="646331"/>
          </a:xfrm>
          <a:prstGeom prst="rect">
            <a:avLst/>
          </a:prstGeom>
          <a:noFill/>
        </p:spPr>
        <p:txBody>
          <a:bodyPr wrap="square" rtlCol="0">
            <a:spAutoFit/>
          </a:bodyPr>
          <a:lstStyle/>
          <a:p>
            <a:r>
              <a:rPr lang="en-US" dirty="0">
                <a:solidFill>
                  <a:schemeClr val="tx2">
                    <a:lumMod val="60000"/>
                    <a:lumOff val="40000"/>
                  </a:schemeClr>
                </a:solidFill>
              </a:rPr>
              <a:t>Email notification received for ‘VM-Deallocate’ showing the date and time of the alert.</a:t>
            </a:r>
          </a:p>
        </p:txBody>
      </p:sp>
    </p:spTree>
    <p:extLst>
      <p:ext uri="{BB962C8B-B14F-4D97-AF65-F5344CB8AC3E}">
        <p14:creationId xmlns:p14="http://schemas.microsoft.com/office/powerpoint/2010/main" val="2480091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F556-FF9C-44C8-0C2E-7C5C83740623}"/>
              </a:ext>
            </a:extLst>
          </p:cNvPr>
          <p:cNvSpPr>
            <a:spLocks noGrp="1"/>
          </p:cNvSpPr>
          <p:nvPr>
            <p:ph type="title"/>
          </p:nvPr>
        </p:nvSpPr>
        <p:spPr>
          <a:xfrm>
            <a:off x="4673102" y="551654"/>
            <a:ext cx="2845796" cy="1030289"/>
          </a:xfrm>
        </p:spPr>
        <p:txBody>
          <a:bodyPr/>
          <a:lstStyle/>
          <a:p>
            <a:r>
              <a:rPr lang="en-US" dirty="0">
                <a:solidFill>
                  <a:schemeClr val="accent3">
                    <a:lumMod val="60000"/>
                    <a:lumOff val="40000"/>
                  </a:schemeClr>
                </a:solidFill>
              </a:rPr>
              <a:t>challenges</a:t>
            </a:r>
          </a:p>
        </p:txBody>
      </p:sp>
      <p:sp>
        <p:nvSpPr>
          <p:cNvPr id="3" name="Content Placeholder 2">
            <a:extLst>
              <a:ext uri="{FF2B5EF4-FFF2-40B4-BE49-F238E27FC236}">
                <a16:creationId xmlns:a16="http://schemas.microsoft.com/office/drawing/2014/main" id="{E1CC177A-FA7B-F4D1-0FE7-7F4854DBB77B}"/>
              </a:ext>
            </a:extLst>
          </p:cNvPr>
          <p:cNvSpPr>
            <a:spLocks noGrp="1"/>
          </p:cNvSpPr>
          <p:nvPr>
            <p:ph idx="1"/>
          </p:nvPr>
        </p:nvSpPr>
        <p:spPr/>
        <p:txBody>
          <a:bodyPr>
            <a:normAutofit/>
          </a:bodyPr>
          <a:lstStyle/>
          <a:p>
            <a:pPr marL="0" indent="0">
              <a:buNone/>
            </a:pPr>
            <a:r>
              <a:rPr lang="en-US" dirty="0">
                <a:solidFill>
                  <a:schemeClr val="tx2">
                    <a:lumMod val="60000"/>
                    <a:lumOff val="40000"/>
                  </a:schemeClr>
                </a:solidFill>
              </a:rPr>
              <a:t>The biggest challenge I faced when completing the individual projects would have been in Module 6, creating the action group. I received an error because the Azure Student account was not registered. To solve the error, I was able to locate a FAQ page with common errors and solutions to those errors. The solution provided steps to register the account by utilizing the command line interface for the lab. Once the account was registered, I was able to complete the rest of the Module 6 project without any more issues. </a:t>
            </a:r>
          </a:p>
        </p:txBody>
      </p:sp>
    </p:spTree>
    <p:extLst>
      <p:ext uri="{BB962C8B-B14F-4D97-AF65-F5344CB8AC3E}">
        <p14:creationId xmlns:p14="http://schemas.microsoft.com/office/powerpoint/2010/main" val="4137397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65E5-A0DA-691C-C77B-45242A916A6E}"/>
              </a:ext>
            </a:extLst>
          </p:cNvPr>
          <p:cNvSpPr>
            <a:spLocks noGrp="1"/>
          </p:cNvSpPr>
          <p:nvPr>
            <p:ph type="title"/>
          </p:nvPr>
        </p:nvSpPr>
        <p:spPr>
          <a:xfrm>
            <a:off x="4529562" y="551654"/>
            <a:ext cx="3132875" cy="1030289"/>
          </a:xfrm>
        </p:spPr>
        <p:txBody>
          <a:bodyPr/>
          <a:lstStyle/>
          <a:p>
            <a:r>
              <a:rPr lang="en-US" dirty="0">
                <a:solidFill>
                  <a:schemeClr val="accent3">
                    <a:lumMod val="60000"/>
                    <a:lumOff val="40000"/>
                  </a:schemeClr>
                </a:solidFill>
              </a:rPr>
              <a:t>Career skills</a:t>
            </a:r>
          </a:p>
        </p:txBody>
      </p:sp>
      <p:sp>
        <p:nvSpPr>
          <p:cNvPr id="3" name="Content Placeholder 2">
            <a:extLst>
              <a:ext uri="{FF2B5EF4-FFF2-40B4-BE49-F238E27FC236}">
                <a16:creationId xmlns:a16="http://schemas.microsoft.com/office/drawing/2014/main" id="{26730DA2-B480-1AB9-8D8E-0BFFA0BCA5FD}"/>
              </a:ext>
            </a:extLst>
          </p:cNvPr>
          <p:cNvSpPr>
            <a:spLocks noGrp="1"/>
          </p:cNvSpPr>
          <p:nvPr>
            <p:ph idx="1"/>
          </p:nvPr>
        </p:nvSpPr>
        <p:spPr/>
        <p:txBody>
          <a:bodyPr/>
          <a:lstStyle/>
          <a:p>
            <a:pPr marL="0" indent="0">
              <a:buNone/>
            </a:pPr>
            <a:r>
              <a:rPr lang="en-US" dirty="0">
                <a:solidFill>
                  <a:schemeClr val="tx2">
                    <a:lumMod val="60000"/>
                    <a:lumOff val="40000"/>
                  </a:schemeClr>
                </a:solidFill>
              </a:rPr>
              <a:t>This project allowed me to develop skills in creating an Azure account, Microsoft Server Virtual Machines (VM) instances, </a:t>
            </a:r>
            <a:r>
              <a:rPr lang="en-US" dirty="0" err="1">
                <a:solidFill>
                  <a:schemeClr val="tx2">
                    <a:lumMod val="60000"/>
                    <a:lumOff val="40000"/>
                  </a:schemeClr>
                </a:solidFill>
              </a:rPr>
              <a:t>VNet</a:t>
            </a:r>
            <a:r>
              <a:rPr lang="en-US" dirty="0">
                <a:solidFill>
                  <a:schemeClr val="tx2">
                    <a:lumMod val="60000"/>
                    <a:lumOff val="40000"/>
                  </a:schemeClr>
                </a:solidFill>
              </a:rPr>
              <a:t> and subnets for the Microsoft VMs, creating and launching Ubuntu Linux VMs and security rules, creating cloud storage and containers, and creating cloud monitoring alerts by setting alert rules. </a:t>
            </a:r>
          </a:p>
        </p:txBody>
      </p:sp>
    </p:spTree>
    <p:extLst>
      <p:ext uri="{BB962C8B-B14F-4D97-AF65-F5344CB8AC3E}">
        <p14:creationId xmlns:p14="http://schemas.microsoft.com/office/powerpoint/2010/main" val="4113297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CB96-EAF1-B70C-3253-DBA4F47C72EF}"/>
              </a:ext>
            </a:extLst>
          </p:cNvPr>
          <p:cNvSpPr>
            <a:spLocks noGrp="1"/>
          </p:cNvSpPr>
          <p:nvPr>
            <p:ph type="title"/>
          </p:nvPr>
        </p:nvSpPr>
        <p:spPr>
          <a:xfrm>
            <a:off x="4508297" y="597729"/>
            <a:ext cx="3175406" cy="938139"/>
          </a:xfrm>
        </p:spPr>
        <p:txBody>
          <a:bodyPr/>
          <a:lstStyle/>
          <a:p>
            <a:r>
              <a:rPr lang="en-US" dirty="0">
                <a:solidFill>
                  <a:schemeClr val="accent3">
                    <a:lumMod val="60000"/>
                    <a:lumOff val="40000"/>
                  </a:schemeClr>
                </a:solidFill>
              </a:rPr>
              <a:t>conclusion</a:t>
            </a:r>
          </a:p>
        </p:txBody>
      </p:sp>
      <p:sp>
        <p:nvSpPr>
          <p:cNvPr id="3" name="Content Placeholder 2">
            <a:extLst>
              <a:ext uri="{FF2B5EF4-FFF2-40B4-BE49-F238E27FC236}">
                <a16:creationId xmlns:a16="http://schemas.microsoft.com/office/drawing/2014/main" id="{1D0A4324-CB32-FA54-3193-478397CC7BE5}"/>
              </a:ext>
            </a:extLst>
          </p:cNvPr>
          <p:cNvSpPr>
            <a:spLocks noGrp="1"/>
          </p:cNvSpPr>
          <p:nvPr>
            <p:ph idx="1"/>
          </p:nvPr>
        </p:nvSpPr>
        <p:spPr/>
        <p:txBody>
          <a:bodyPr/>
          <a:lstStyle/>
          <a:p>
            <a:pPr marL="0" indent="0">
              <a:buNone/>
            </a:pPr>
            <a:r>
              <a:rPr lang="en-US" dirty="0">
                <a:solidFill>
                  <a:schemeClr val="tx2">
                    <a:lumMod val="60000"/>
                    <a:lumOff val="40000"/>
                  </a:schemeClr>
                </a:solidFill>
              </a:rPr>
              <a:t>This project covers the fundamentals of cloud computing that complements IoT. The design and development process of building a system in the Azure Cloud includes Virtual Machine (VM) launch, Virtual Network (</a:t>
            </a:r>
            <a:r>
              <a:rPr lang="en-US" dirty="0" err="1">
                <a:solidFill>
                  <a:schemeClr val="tx2">
                    <a:lumMod val="60000"/>
                    <a:lumOff val="40000"/>
                  </a:schemeClr>
                </a:solidFill>
              </a:rPr>
              <a:t>VNet</a:t>
            </a:r>
            <a:r>
              <a:rPr lang="en-US" dirty="0">
                <a:solidFill>
                  <a:schemeClr val="tx2">
                    <a:lumMod val="60000"/>
                    <a:lumOff val="40000"/>
                  </a:schemeClr>
                </a:solidFill>
              </a:rPr>
              <a:t>) configuration, VM instance security, cloud storage, and cloud monitoring. This foundation empowers the learning of emerging technologies, including IoT, and prepares me for my future career in Information Technology.  </a:t>
            </a:r>
          </a:p>
        </p:txBody>
      </p:sp>
    </p:spTree>
    <p:extLst>
      <p:ext uri="{BB962C8B-B14F-4D97-AF65-F5344CB8AC3E}">
        <p14:creationId xmlns:p14="http://schemas.microsoft.com/office/powerpoint/2010/main" val="2775884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51BC-F4E9-996B-5F8A-B816B38E186D}"/>
              </a:ext>
            </a:extLst>
          </p:cNvPr>
          <p:cNvSpPr>
            <a:spLocks noGrp="1"/>
          </p:cNvSpPr>
          <p:nvPr>
            <p:ph type="title"/>
          </p:nvPr>
        </p:nvSpPr>
        <p:spPr>
          <a:xfrm>
            <a:off x="4788816" y="635772"/>
            <a:ext cx="2611190" cy="862054"/>
          </a:xfrm>
        </p:spPr>
        <p:txBody>
          <a:bodyPr/>
          <a:lstStyle/>
          <a:p>
            <a:r>
              <a:rPr lang="en-US" dirty="0">
                <a:solidFill>
                  <a:schemeClr val="accent3">
                    <a:lumMod val="60000"/>
                    <a:lumOff val="40000"/>
                  </a:schemeClr>
                </a:solidFill>
              </a:rPr>
              <a:t>References</a:t>
            </a:r>
          </a:p>
        </p:txBody>
      </p:sp>
      <p:sp>
        <p:nvSpPr>
          <p:cNvPr id="3" name="Content Placeholder 2">
            <a:extLst>
              <a:ext uri="{FF2B5EF4-FFF2-40B4-BE49-F238E27FC236}">
                <a16:creationId xmlns:a16="http://schemas.microsoft.com/office/drawing/2014/main" id="{8351DC31-F7FA-DE8C-6CA2-4F3A679A1A66}"/>
              </a:ext>
            </a:extLst>
          </p:cNvPr>
          <p:cNvSpPr>
            <a:spLocks noGrp="1"/>
          </p:cNvSpPr>
          <p:nvPr>
            <p:ph idx="1"/>
          </p:nvPr>
        </p:nvSpPr>
        <p:spPr/>
        <p:txBody>
          <a:bodyPr/>
          <a:lstStyle/>
          <a:p>
            <a:r>
              <a:rPr lang="en-US" sz="2000" dirty="0">
                <a:solidFill>
                  <a:schemeClr val="tx2">
                    <a:lumMod val="60000"/>
                    <a:lumOff val="40000"/>
                  </a:schemeClr>
                </a:solidFill>
              </a:rPr>
              <a:t>1. IP Subnet Calculator,</a:t>
            </a:r>
            <a:r>
              <a:rPr lang="en-US" sz="2000" dirty="0"/>
              <a:t> </a:t>
            </a:r>
            <a:r>
              <a:rPr lang="en-US" sz="2000" dirty="0">
                <a:hlinkClick r:id="rId2"/>
              </a:rPr>
              <a:t>https://www.calculator.net/ip-subnet-calculator.html</a:t>
            </a:r>
            <a:endParaRPr lang="en-US" sz="2000" dirty="0"/>
          </a:p>
          <a:p>
            <a:r>
              <a:rPr lang="en-US" sz="2000" dirty="0">
                <a:solidFill>
                  <a:schemeClr val="tx2">
                    <a:lumMod val="60000"/>
                    <a:lumOff val="40000"/>
                  </a:schemeClr>
                </a:solidFill>
              </a:rPr>
              <a:t>2. Azure Virtual Network frequently asked questions,</a:t>
            </a:r>
            <a:r>
              <a:rPr lang="en-US" sz="2000" dirty="0"/>
              <a:t> </a:t>
            </a:r>
            <a:r>
              <a:rPr lang="en-US" sz="2000" dirty="0">
                <a:hlinkClick r:id="rId3"/>
              </a:rPr>
              <a:t>https://docs.microsoft.com/en-us/azure/virtual-network/virtual-networks-faq</a:t>
            </a:r>
            <a:endParaRPr lang="en-US" sz="2000" dirty="0"/>
          </a:p>
          <a:p>
            <a:r>
              <a:rPr lang="en-US" sz="2000" dirty="0">
                <a:solidFill>
                  <a:schemeClr val="tx2">
                    <a:lumMod val="60000"/>
                    <a:lumOff val="40000"/>
                  </a:schemeClr>
                </a:solidFill>
              </a:rPr>
              <a:t>3. All Information included in this project was pulled from course project guides.</a:t>
            </a:r>
          </a:p>
          <a:p>
            <a:r>
              <a:rPr lang="en-US" sz="2000" dirty="0">
                <a:solidFill>
                  <a:schemeClr val="tx2">
                    <a:lumMod val="60000"/>
                    <a:lumOff val="40000"/>
                  </a:schemeClr>
                </a:solidFill>
              </a:rPr>
              <a:t>4. Hot, Cool, and Archive access tiers for blob data, </a:t>
            </a:r>
            <a:r>
              <a:rPr lang="en-US" sz="2000" dirty="0">
                <a:hlinkClick r:id="rId4"/>
              </a:rPr>
              <a:t>https://docs.microsoft.com/en-us/azure/storage/blobs/access-tiers-overview</a:t>
            </a:r>
            <a:endParaRPr lang="en-US" sz="2000" dirty="0"/>
          </a:p>
          <a:p>
            <a:r>
              <a:rPr lang="en-US" sz="2000" dirty="0">
                <a:solidFill>
                  <a:schemeClr val="tx2">
                    <a:lumMod val="60000"/>
                    <a:lumOff val="40000"/>
                  </a:schemeClr>
                </a:solidFill>
              </a:rPr>
              <a:t>5. Azure Blob Storage Access Tiers, </a:t>
            </a:r>
            <a:r>
              <a:rPr lang="en-US" sz="2000" dirty="0">
                <a:hlinkClick r:id="rId5"/>
              </a:rPr>
              <a:t>https://devry.percipio.com/courses/c7ef0333-8560-403f-a004-9c5c843866b0/videos/2658bbe6-ee97-438b-a376-fbb079c3b3a0</a:t>
            </a:r>
            <a:endParaRPr lang="en-US" sz="2000" dirty="0">
              <a:solidFill>
                <a:schemeClr val="tx2">
                  <a:lumMod val="60000"/>
                  <a:lumOff val="40000"/>
                </a:schemeClr>
              </a:solidFill>
            </a:endParaRPr>
          </a:p>
        </p:txBody>
      </p:sp>
    </p:spTree>
    <p:extLst>
      <p:ext uri="{BB962C8B-B14F-4D97-AF65-F5344CB8AC3E}">
        <p14:creationId xmlns:p14="http://schemas.microsoft.com/office/powerpoint/2010/main" val="73572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A390-F95B-FE24-27E6-1F177EF5C386}"/>
              </a:ext>
            </a:extLst>
          </p:cNvPr>
          <p:cNvSpPr>
            <a:spLocks noGrp="1"/>
          </p:cNvSpPr>
          <p:nvPr>
            <p:ph type="title"/>
          </p:nvPr>
        </p:nvSpPr>
        <p:spPr>
          <a:xfrm>
            <a:off x="1655318" y="819397"/>
            <a:ext cx="8881361" cy="838303"/>
          </a:xfrm>
        </p:spPr>
        <p:txBody>
          <a:bodyPr>
            <a:normAutofit/>
          </a:bodyPr>
          <a:lstStyle/>
          <a:p>
            <a:r>
              <a:rPr lang="en-US" dirty="0">
                <a:solidFill>
                  <a:schemeClr val="accent3">
                    <a:lumMod val="60000"/>
                    <a:lumOff val="40000"/>
                  </a:schemeClr>
                </a:solidFill>
              </a:rPr>
              <a:t>Creating Azure for Students’ Account</a:t>
            </a:r>
          </a:p>
        </p:txBody>
      </p:sp>
      <p:sp>
        <p:nvSpPr>
          <p:cNvPr id="3" name="Content Placeholder 2">
            <a:extLst>
              <a:ext uri="{FF2B5EF4-FFF2-40B4-BE49-F238E27FC236}">
                <a16:creationId xmlns:a16="http://schemas.microsoft.com/office/drawing/2014/main" id="{557D0A71-720C-59D1-A738-E6DAD2FD6078}"/>
              </a:ext>
            </a:extLst>
          </p:cNvPr>
          <p:cNvSpPr>
            <a:spLocks noGrp="1"/>
          </p:cNvSpPr>
          <p:nvPr>
            <p:ph idx="1"/>
          </p:nvPr>
        </p:nvSpPr>
        <p:spPr>
          <a:xfrm>
            <a:off x="1142998" y="2291937"/>
            <a:ext cx="9905999" cy="3906981"/>
          </a:xfrm>
        </p:spPr>
        <p:txBody>
          <a:bodyPr>
            <a:normAutofit fontScale="92500" lnSpcReduction="10000"/>
          </a:bodyPr>
          <a:lstStyle/>
          <a:p>
            <a:pPr marL="0" indent="0">
              <a:buNone/>
            </a:pPr>
            <a:r>
              <a:rPr lang="en-US" dirty="0">
                <a:solidFill>
                  <a:schemeClr val="tx2">
                    <a:lumMod val="60000"/>
                    <a:lumOff val="40000"/>
                  </a:schemeClr>
                </a:solidFill>
              </a:rPr>
              <a:t>Microsoft Azure offers free accounts for students and educators. To create a free student account, navigate to Azure or complete a quick Google search for “Azure for students”. Once registered for the student account a $100 dollar credit is provided. The welcome page will show the school email address in the top right corner. There is a “discover free services on Azure option” that shows what services are included for free with this subscription and do not use any of the credit given. Usage hours on new VMs will start immediately and continue to accrue until the VM is stopped or deleted so it is important to terminate or delete the VM when it is no longer needed. (A deleted VM will remain visible for a while, but it can no longer be connected to and therefore will not accrue any more charges.) </a:t>
            </a:r>
          </a:p>
        </p:txBody>
      </p:sp>
    </p:spTree>
    <p:extLst>
      <p:ext uri="{BB962C8B-B14F-4D97-AF65-F5344CB8AC3E}">
        <p14:creationId xmlns:p14="http://schemas.microsoft.com/office/powerpoint/2010/main" val="233026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Azure 1 year Free for Student - YouTube">
            <a:extLst>
              <a:ext uri="{FF2B5EF4-FFF2-40B4-BE49-F238E27FC236}">
                <a16:creationId xmlns:a16="http://schemas.microsoft.com/office/drawing/2014/main" id="{6D8A54A5-0D1C-C083-1212-B0968446E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420" y="2582043"/>
            <a:ext cx="6113155" cy="3438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EEB5993-3AEB-7905-F8FE-FCB555362B94}"/>
              </a:ext>
            </a:extLst>
          </p:cNvPr>
          <p:cNvPicPr>
            <a:picLocks noChangeAspect="1"/>
          </p:cNvPicPr>
          <p:nvPr/>
        </p:nvPicPr>
        <p:blipFill>
          <a:blip r:embed="rId3"/>
          <a:stretch>
            <a:fillRect/>
          </a:stretch>
        </p:blipFill>
        <p:spPr>
          <a:xfrm>
            <a:off x="4677492" y="837308"/>
            <a:ext cx="2837014" cy="623357"/>
          </a:xfrm>
          <a:prstGeom prst="rect">
            <a:avLst/>
          </a:prstGeom>
        </p:spPr>
      </p:pic>
      <p:sp>
        <p:nvSpPr>
          <p:cNvPr id="7" name="TextBox 6">
            <a:extLst>
              <a:ext uri="{FF2B5EF4-FFF2-40B4-BE49-F238E27FC236}">
                <a16:creationId xmlns:a16="http://schemas.microsoft.com/office/drawing/2014/main" id="{0A0E9457-34BA-25A5-6EDD-9A917782FAB4}"/>
              </a:ext>
            </a:extLst>
          </p:cNvPr>
          <p:cNvSpPr txBox="1"/>
          <p:nvPr/>
        </p:nvSpPr>
        <p:spPr>
          <a:xfrm>
            <a:off x="5116285" y="467976"/>
            <a:ext cx="1959427" cy="369332"/>
          </a:xfrm>
          <a:prstGeom prst="rect">
            <a:avLst/>
          </a:prstGeom>
          <a:noFill/>
        </p:spPr>
        <p:txBody>
          <a:bodyPr wrap="square" rtlCol="0">
            <a:spAutoFit/>
          </a:bodyPr>
          <a:lstStyle/>
          <a:p>
            <a:r>
              <a:rPr lang="en-US" dirty="0">
                <a:solidFill>
                  <a:schemeClr val="tx2">
                    <a:lumMod val="60000"/>
                    <a:lumOff val="40000"/>
                  </a:schemeClr>
                </a:solidFill>
              </a:rPr>
              <a:t>Student Email Login</a:t>
            </a:r>
          </a:p>
        </p:txBody>
      </p:sp>
    </p:spTree>
    <p:extLst>
      <p:ext uri="{BB962C8B-B14F-4D97-AF65-F5344CB8AC3E}">
        <p14:creationId xmlns:p14="http://schemas.microsoft.com/office/powerpoint/2010/main" val="306891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373690-B1A7-7EED-432B-FD6224C6B0A0}"/>
              </a:ext>
            </a:extLst>
          </p:cNvPr>
          <p:cNvPicPr>
            <a:picLocks noChangeAspect="1"/>
          </p:cNvPicPr>
          <p:nvPr/>
        </p:nvPicPr>
        <p:blipFill>
          <a:blip r:embed="rId2"/>
          <a:stretch>
            <a:fillRect/>
          </a:stretch>
        </p:blipFill>
        <p:spPr>
          <a:xfrm>
            <a:off x="483811" y="2458648"/>
            <a:ext cx="5026340" cy="3975125"/>
          </a:xfrm>
          <a:prstGeom prst="rect">
            <a:avLst/>
          </a:prstGeom>
        </p:spPr>
      </p:pic>
      <p:sp>
        <p:nvSpPr>
          <p:cNvPr id="6" name="TextBox 5">
            <a:extLst>
              <a:ext uri="{FF2B5EF4-FFF2-40B4-BE49-F238E27FC236}">
                <a16:creationId xmlns:a16="http://schemas.microsoft.com/office/drawing/2014/main" id="{2700A45C-D63F-82D5-AA6B-821161BBCEC4}"/>
              </a:ext>
            </a:extLst>
          </p:cNvPr>
          <p:cNvSpPr txBox="1"/>
          <p:nvPr/>
        </p:nvSpPr>
        <p:spPr>
          <a:xfrm>
            <a:off x="954425" y="757052"/>
            <a:ext cx="4085112" cy="1200329"/>
          </a:xfrm>
          <a:prstGeom prst="rect">
            <a:avLst/>
          </a:prstGeom>
          <a:noFill/>
        </p:spPr>
        <p:txBody>
          <a:bodyPr wrap="square" rtlCol="0">
            <a:spAutoFit/>
          </a:bodyPr>
          <a:lstStyle/>
          <a:p>
            <a:r>
              <a:rPr lang="en-US" dirty="0">
                <a:solidFill>
                  <a:schemeClr val="tx2">
                    <a:lumMod val="60000"/>
                    <a:lumOff val="40000"/>
                  </a:schemeClr>
                </a:solidFill>
              </a:rPr>
              <a:t>The start free button below will bring you through the sign-up process. Make sure to use your school or educator’s email to qualify.</a:t>
            </a:r>
          </a:p>
        </p:txBody>
      </p:sp>
      <p:pic>
        <p:nvPicPr>
          <p:cNvPr id="8" name="Picture 7">
            <a:extLst>
              <a:ext uri="{FF2B5EF4-FFF2-40B4-BE49-F238E27FC236}">
                <a16:creationId xmlns:a16="http://schemas.microsoft.com/office/drawing/2014/main" id="{5746504F-7DA2-A1D7-BB55-91134314D972}"/>
              </a:ext>
            </a:extLst>
          </p:cNvPr>
          <p:cNvPicPr>
            <a:picLocks noChangeAspect="1"/>
          </p:cNvPicPr>
          <p:nvPr/>
        </p:nvPicPr>
        <p:blipFill>
          <a:blip r:embed="rId3"/>
          <a:stretch>
            <a:fillRect/>
          </a:stretch>
        </p:blipFill>
        <p:spPr>
          <a:xfrm>
            <a:off x="5700156" y="190005"/>
            <a:ext cx="6323310" cy="3428797"/>
          </a:xfrm>
          <a:prstGeom prst="rect">
            <a:avLst/>
          </a:prstGeom>
        </p:spPr>
      </p:pic>
      <p:sp>
        <p:nvSpPr>
          <p:cNvPr id="9" name="TextBox 8">
            <a:extLst>
              <a:ext uri="{FF2B5EF4-FFF2-40B4-BE49-F238E27FC236}">
                <a16:creationId xmlns:a16="http://schemas.microsoft.com/office/drawing/2014/main" id="{0EDDE951-BE31-3708-C659-A756E1C088FB}"/>
              </a:ext>
            </a:extLst>
          </p:cNvPr>
          <p:cNvSpPr txBox="1"/>
          <p:nvPr/>
        </p:nvSpPr>
        <p:spPr>
          <a:xfrm>
            <a:off x="6400800" y="4203865"/>
            <a:ext cx="5026340" cy="1754326"/>
          </a:xfrm>
          <a:prstGeom prst="rect">
            <a:avLst/>
          </a:prstGeom>
          <a:noFill/>
        </p:spPr>
        <p:txBody>
          <a:bodyPr wrap="square" rtlCol="0">
            <a:spAutoFit/>
          </a:bodyPr>
          <a:lstStyle/>
          <a:p>
            <a:r>
              <a:rPr lang="en-US" dirty="0">
                <a:solidFill>
                  <a:schemeClr val="tx2">
                    <a:lumMod val="60000"/>
                    <a:lumOff val="40000"/>
                  </a:schemeClr>
                </a:solidFill>
              </a:rPr>
              <a:t>This is just a fraction of the services available with a student account. These are the options that fall under Networking. There are plenty more options available under all services found in the menu tab. (The hamburger icon in the upper left corner of Microsoft Azure lab.) </a:t>
            </a:r>
          </a:p>
        </p:txBody>
      </p:sp>
    </p:spTree>
    <p:extLst>
      <p:ext uri="{BB962C8B-B14F-4D97-AF65-F5344CB8AC3E}">
        <p14:creationId xmlns:p14="http://schemas.microsoft.com/office/powerpoint/2010/main" val="194759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71BA-64C1-66BC-183C-3B9408766532}"/>
              </a:ext>
            </a:extLst>
          </p:cNvPr>
          <p:cNvSpPr>
            <a:spLocks noGrp="1"/>
          </p:cNvSpPr>
          <p:nvPr>
            <p:ph type="title"/>
          </p:nvPr>
        </p:nvSpPr>
        <p:spPr>
          <a:xfrm>
            <a:off x="2646909" y="499765"/>
            <a:ext cx="6898182" cy="806521"/>
          </a:xfrm>
        </p:spPr>
        <p:txBody>
          <a:bodyPr/>
          <a:lstStyle/>
          <a:p>
            <a:r>
              <a:rPr lang="en-US" dirty="0">
                <a:solidFill>
                  <a:schemeClr val="accent3">
                    <a:lumMod val="60000"/>
                    <a:lumOff val="40000"/>
                  </a:schemeClr>
                </a:solidFill>
              </a:rPr>
              <a:t>Virtual Machine (VM) Instances</a:t>
            </a:r>
          </a:p>
        </p:txBody>
      </p:sp>
      <p:sp>
        <p:nvSpPr>
          <p:cNvPr id="3" name="Content Placeholder 2">
            <a:extLst>
              <a:ext uri="{FF2B5EF4-FFF2-40B4-BE49-F238E27FC236}">
                <a16:creationId xmlns:a16="http://schemas.microsoft.com/office/drawing/2014/main" id="{B816FEBB-12E3-C90F-E65E-A3AB99B383D8}"/>
              </a:ext>
            </a:extLst>
          </p:cNvPr>
          <p:cNvSpPr>
            <a:spLocks noGrp="1"/>
          </p:cNvSpPr>
          <p:nvPr>
            <p:ph idx="1"/>
          </p:nvPr>
        </p:nvSpPr>
        <p:spPr/>
        <p:txBody>
          <a:bodyPr/>
          <a:lstStyle/>
          <a:p>
            <a:pPr marL="0" indent="0">
              <a:buNone/>
            </a:pPr>
            <a:r>
              <a:rPr lang="en-US" dirty="0">
                <a:solidFill>
                  <a:schemeClr val="tx2">
                    <a:lumMod val="60000"/>
                    <a:lumOff val="40000"/>
                  </a:schemeClr>
                </a:solidFill>
              </a:rPr>
              <a:t>A VM is a virtual server that can run applications. Along with software configurations, such as an operating system and applications, a VM can also have various combinations of CPU, memory, storage, and networking capacity. The operating system of the local computer determines the options for connecting to a VM in the cloud. Azure allows you to use SSH (Secure Shell) to connect to a Linux VM. Remote Desktop Protocol (RDP) can also be used to connect to a Windows VM. </a:t>
            </a:r>
          </a:p>
        </p:txBody>
      </p:sp>
    </p:spTree>
    <p:extLst>
      <p:ext uri="{BB962C8B-B14F-4D97-AF65-F5344CB8AC3E}">
        <p14:creationId xmlns:p14="http://schemas.microsoft.com/office/powerpoint/2010/main" val="398586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6916BC-65BD-6F28-B9E2-0221B9630F37}"/>
              </a:ext>
            </a:extLst>
          </p:cNvPr>
          <p:cNvPicPr>
            <a:picLocks noChangeAspect="1"/>
          </p:cNvPicPr>
          <p:nvPr/>
        </p:nvPicPr>
        <p:blipFill>
          <a:blip r:embed="rId2"/>
          <a:stretch>
            <a:fillRect/>
          </a:stretch>
        </p:blipFill>
        <p:spPr>
          <a:xfrm>
            <a:off x="1524000" y="1909949"/>
            <a:ext cx="9144000" cy="4514850"/>
          </a:xfrm>
          <a:prstGeom prst="rect">
            <a:avLst/>
          </a:prstGeom>
        </p:spPr>
      </p:pic>
      <p:sp>
        <p:nvSpPr>
          <p:cNvPr id="5" name="TextBox 4">
            <a:extLst>
              <a:ext uri="{FF2B5EF4-FFF2-40B4-BE49-F238E27FC236}">
                <a16:creationId xmlns:a16="http://schemas.microsoft.com/office/drawing/2014/main" id="{26E6DB9D-7056-F322-52BA-8E40104393C9}"/>
              </a:ext>
            </a:extLst>
          </p:cNvPr>
          <p:cNvSpPr txBox="1"/>
          <p:nvPr/>
        </p:nvSpPr>
        <p:spPr>
          <a:xfrm>
            <a:off x="2889662" y="566495"/>
            <a:ext cx="6412675" cy="1015663"/>
          </a:xfrm>
          <a:prstGeom prst="rect">
            <a:avLst/>
          </a:prstGeom>
          <a:noFill/>
        </p:spPr>
        <p:txBody>
          <a:bodyPr wrap="square" rtlCol="0">
            <a:spAutoFit/>
          </a:bodyPr>
          <a:lstStyle/>
          <a:p>
            <a:r>
              <a:rPr lang="en-US" sz="2000" dirty="0">
                <a:solidFill>
                  <a:schemeClr val="tx2">
                    <a:lumMod val="60000"/>
                    <a:lumOff val="40000"/>
                  </a:schemeClr>
                </a:solidFill>
              </a:rPr>
              <a:t>Deploying a VM in Azure will look like the image below that shows the NETW211 VM page with information such as the resource group name, subscription, public IP address, etc. </a:t>
            </a:r>
          </a:p>
        </p:txBody>
      </p:sp>
    </p:spTree>
    <p:extLst>
      <p:ext uri="{BB962C8B-B14F-4D97-AF65-F5344CB8AC3E}">
        <p14:creationId xmlns:p14="http://schemas.microsoft.com/office/powerpoint/2010/main" val="1051138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F749ED-3359-9216-EFD8-29D7D6B82F99}"/>
              </a:ext>
            </a:extLst>
          </p:cNvPr>
          <p:cNvPicPr>
            <a:picLocks noChangeAspect="1"/>
          </p:cNvPicPr>
          <p:nvPr/>
        </p:nvPicPr>
        <p:blipFill>
          <a:blip r:embed="rId2"/>
          <a:stretch>
            <a:fillRect/>
          </a:stretch>
        </p:blipFill>
        <p:spPr>
          <a:xfrm>
            <a:off x="1769424" y="2291938"/>
            <a:ext cx="9144000" cy="4038600"/>
          </a:xfrm>
          <a:prstGeom prst="rect">
            <a:avLst/>
          </a:prstGeom>
        </p:spPr>
      </p:pic>
      <p:sp>
        <p:nvSpPr>
          <p:cNvPr id="5" name="TextBox 4">
            <a:extLst>
              <a:ext uri="{FF2B5EF4-FFF2-40B4-BE49-F238E27FC236}">
                <a16:creationId xmlns:a16="http://schemas.microsoft.com/office/drawing/2014/main" id="{3CD992E2-97A2-F32D-31D4-9FF7FD0D67E8}"/>
              </a:ext>
            </a:extLst>
          </p:cNvPr>
          <p:cNvSpPr txBox="1"/>
          <p:nvPr/>
        </p:nvSpPr>
        <p:spPr>
          <a:xfrm>
            <a:off x="2735283" y="652821"/>
            <a:ext cx="6721434" cy="1015663"/>
          </a:xfrm>
          <a:prstGeom prst="rect">
            <a:avLst/>
          </a:prstGeom>
          <a:noFill/>
        </p:spPr>
        <p:txBody>
          <a:bodyPr wrap="square" rtlCol="0">
            <a:spAutoFit/>
          </a:bodyPr>
          <a:lstStyle/>
          <a:p>
            <a:r>
              <a:rPr lang="en-US" sz="2000" dirty="0">
                <a:solidFill>
                  <a:schemeClr val="tx2">
                    <a:lumMod val="60000"/>
                    <a:lumOff val="40000"/>
                  </a:schemeClr>
                </a:solidFill>
              </a:rPr>
              <a:t>The below image shows the PROPERTIES for the NETW211 VM page, with the computer name, operating system version, hardware information, etc.</a:t>
            </a:r>
          </a:p>
        </p:txBody>
      </p:sp>
    </p:spTree>
    <p:extLst>
      <p:ext uri="{BB962C8B-B14F-4D97-AF65-F5344CB8AC3E}">
        <p14:creationId xmlns:p14="http://schemas.microsoft.com/office/powerpoint/2010/main" val="2195756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474</TotalTime>
  <Words>2121</Words>
  <Application>Microsoft Office PowerPoint</Application>
  <PresentationFormat>Widescreen</PresentationFormat>
  <Paragraphs>69</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Tw Cen MT</vt:lpstr>
      <vt:lpstr>Wingdings</vt:lpstr>
      <vt:lpstr>Circuit</vt:lpstr>
      <vt:lpstr>Netw211- Fundamentals of Cloud computing</vt:lpstr>
      <vt:lpstr>agenda</vt:lpstr>
      <vt:lpstr>Introduction</vt:lpstr>
      <vt:lpstr>Creating Azure for Students’ Account</vt:lpstr>
      <vt:lpstr>PowerPoint Presentation</vt:lpstr>
      <vt:lpstr>PowerPoint Presentation</vt:lpstr>
      <vt:lpstr>Virtual Machine (VM) Instances</vt:lpstr>
      <vt:lpstr>PowerPoint Presentation</vt:lpstr>
      <vt:lpstr>PowerPoint Presentation</vt:lpstr>
      <vt:lpstr>PowerPoint Presentation</vt:lpstr>
      <vt:lpstr>Azure Vnet and subnets</vt:lpstr>
      <vt:lpstr>Questions</vt:lpstr>
      <vt:lpstr>PowerPoint Presentation</vt:lpstr>
      <vt:lpstr>PowerPoint Presentation</vt:lpstr>
      <vt:lpstr>PowerPoint Presentation</vt:lpstr>
      <vt:lpstr>PowerPoint Presentation</vt:lpstr>
      <vt:lpstr>PowerPoint Presentation</vt:lpstr>
      <vt:lpstr>Azure VM security</vt:lpstr>
      <vt:lpstr>PowerPoint Presentation</vt:lpstr>
      <vt:lpstr>PowerPoint Presentation</vt:lpstr>
      <vt:lpstr>PowerPoint Presentation</vt:lpstr>
      <vt:lpstr>PowerPoint Presentation</vt:lpstr>
      <vt:lpstr>Cloud Storage</vt:lpstr>
      <vt:lpstr>PowerPoint Presentation</vt:lpstr>
      <vt:lpstr>question</vt:lpstr>
      <vt:lpstr>PowerPoint Presentation</vt:lpstr>
      <vt:lpstr>Cloud Monitoring</vt:lpstr>
      <vt:lpstr>PowerPoint Presentation</vt:lpstr>
      <vt:lpstr>PowerPoint Presentation</vt:lpstr>
      <vt:lpstr>PowerPoint Presentation</vt:lpstr>
      <vt:lpstr>challenges</vt:lpstr>
      <vt:lpstr>Career skills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Netw211- Fundamentals of Cloud computing</dc:title>
  <dc:creator>Amber Wilkins</dc:creator>
  <cp:lastModifiedBy>Amber Wilkins</cp:lastModifiedBy>
  <cp:revision>3</cp:revision>
  <dcterms:created xsi:type="dcterms:W3CDTF">2022-12-13T00:15:02Z</dcterms:created>
  <dcterms:modified xsi:type="dcterms:W3CDTF">2022-12-17T22:56:48Z</dcterms:modified>
</cp:coreProperties>
</file>