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5"/>
  </p:notesMasterIdLst>
  <p:sldIdLst>
    <p:sldId id="256" r:id="rId2"/>
    <p:sldId id="257" r:id="rId3"/>
    <p:sldId id="258" r:id="rId4"/>
    <p:sldId id="259" r:id="rId5"/>
    <p:sldId id="260" r:id="rId6"/>
    <p:sldId id="261" r:id="rId7"/>
    <p:sldId id="263" r:id="rId8"/>
    <p:sldId id="262" r:id="rId9"/>
    <p:sldId id="264" r:id="rId10"/>
    <p:sldId id="269"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Nunito Light" pitchFamily="2" charset="0"/>
      <p:regular r:id="rId36"/>
      <p:italic r:id="rId37"/>
    </p:embeddedFont>
    <p:embeddedFont>
      <p:font typeface="Quantico" panose="020B0604020202020204" charset="0"/>
      <p:regular r:id="rId38"/>
      <p:bold r:id="rId39"/>
      <p:italic r:id="rId40"/>
      <p:boldItalic r:id="rId41"/>
    </p:embeddedFont>
    <p:embeddedFont>
      <p:font typeface="Source Code Pro" panose="020B0509030403020204" pitchFamily="49"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CAD70F-9E4A-4AE2-ADC4-BDBEE3F38762}">
  <a:tblStyle styleId="{67CAD70F-9E4A-4AE2-ADC4-BDBEE3F3876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0f7af2584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0f7af2584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c431c309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5c431c309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00" y="0"/>
            <a:ext cx="9144000" cy="414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2062200" y="1289175"/>
            <a:ext cx="5019600" cy="18093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050100" y="3617700"/>
            <a:ext cx="3043800" cy="71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5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p:nvPr/>
        </p:nvSpPr>
        <p:spPr>
          <a:xfrm>
            <a:off x="344300" y="4753684"/>
            <a:ext cx="8478600" cy="18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Source Code Pro"/>
                <a:ea typeface="Source Code Pro"/>
                <a:cs typeface="Source Code Pro"/>
                <a:sym typeface="Source Code Pro"/>
              </a:rPr>
              <a:t>1 0 1 1   0 1 1   0 1   1 0 1 1 0 0 1   1 0   1 1 0 1 1   0 1 1   0 1   1 1 0 1 1 0   1 1 0 1 1 1   1 1 0 1 </a:t>
            </a:r>
            <a:endParaRPr sz="1000">
              <a:solidFill>
                <a:schemeClr val="dk1"/>
              </a:solidFill>
              <a:latin typeface="Source Code Pro"/>
              <a:ea typeface="Source Code Pro"/>
              <a:cs typeface="Source Code Pro"/>
              <a:sym typeface="Source Code Pr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186988" y="1906688"/>
            <a:ext cx="3943500" cy="1115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5731913" y="1906688"/>
            <a:ext cx="2225100" cy="1115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r>
              <a:t>xx%</a:t>
            </a:r>
          </a:p>
        </p:txBody>
      </p:sp>
      <p:sp>
        <p:nvSpPr>
          <p:cNvPr id="16" name="Google Shape;16;p3"/>
          <p:cNvSpPr txBox="1"/>
          <p:nvPr/>
        </p:nvSpPr>
        <p:spPr>
          <a:xfrm>
            <a:off x="344300" y="4753684"/>
            <a:ext cx="8478600" cy="18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Source Code Pro"/>
                <a:ea typeface="Source Code Pro"/>
                <a:cs typeface="Source Code Pro"/>
                <a:sym typeface="Source Code Pro"/>
              </a:rPr>
              <a:t>1 0 1 1   0 1 1   0 1   1 0 1 1 0 0 1   1 0   1 1 0 1 1   0 1 1   0 1   1 1 0 1 1 0   1 1 0 1 1 1   1 1 0 1 </a:t>
            </a:r>
            <a:endParaRPr sz="1000">
              <a:solidFill>
                <a:schemeClr val="dk1"/>
              </a:solidFill>
              <a:latin typeface="Source Code Pro"/>
              <a:ea typeface="Source Code Pro"/>
              <a:cs typeface="Source Code Pro"/>
              <a:sym typeface="Source Code Pro"/>
            </a:endParaRPr>
          </a:p>
        </p:txBody>
      </p:sp>
      <p:sp>
        <p:nvSpPr>
          <p:cNvPr id="17" name="Google Shape;17;p3"/>
          <p:cNvSpPr/>
          <p:nvPr/>
        </p:nvSpPr>
        <p:spPr>
          <a:xfrm>
            <a:off x="11575" y="0"/>
            <a:ext cx="3048600" cy="41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059300" y="0"/>
            <a:ext cx="6084600" cy="414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720000" y="539500"/>
            <a:ext cx="7704000" cy="9966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21" name="Google Shape;21;p4"/>
          <p:cNvSpPr txBox="1">
            <a:spLocks noGrp="1"/>
          </p:cNvSpPr>
          <p:nvPr>
            <p:ph type="body" idx="1"/>
          </p:nvPr>
        </p:nvSpPr>
        <p:spPr>
          <a:xfrm>
            <a:off x="720000" y="1809700"/>
            <a:ext cx="7704000" cy="2581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2" name="Google Shape;22;p4"/>
          <p:cNvSpPr txBox="1"/>
          <p:nvPr/>
        </p:nvSpPr>
        <p:spPr>
          <a:xfrm>
            <a:off x="344300" y="4753684"/>
            <a:ext cx="8478600" cy="18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Source Code Pro"/>
                <a:ea typeface="Source Code Pro"/>
                <a:cs typeface="Source Code Pro"/>
                <a:sym typeface="Source Code Pro"/>
              </a:rPr>
              <a:t>1 0 1 1   0 1 1   0 1   1 0 1 1 0 0 1   1 0   1 1 0 1 1   0 1 1   0 1   1 1 0 1 1 0   1 1 0 1 1 1   1 1 0 1 </a:t>
            </a:r>
            <a:endParaRPr sz="1000">
              <a:solidFill>
                <a:schemeClr val="dk1"/>
              </a:solidFill>
              <a:latin typeface="Source Code Pro"/>
              <a:ea typeface="Source Code Pro"/>
              <a:cs typeface="Source Code Pro"/>
              <a:sym typeface="Source Code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grpSp>
        <p:nvGrpSpPr>
          <p:cNvPr id="24" name="Google Shape;24;p5"/>
          <p:cNvGrpSpPr/>
          <p:nvPr/>
        </p:nvGrpSpPr>
        <p:grpSpPr>
          <a:xfrm>
            <a:off x="396500" y="170424"/>
            <a:ext cx="8360126" cy="4398447"/>
            <a:chOff x="1054783" y="1029605"/>
            <a:chExt cx="7587010" cy="3902100"/>
          </a:xfrm>
        </p:grpSpPr>
        <p:sp>
          <p:nvSpPr>
            <p:cNvPr id="25" name="Google Shape;25;p5"/>
            <p:cNvSpPr/>
            <p:nvPr/>
          </p:nvSpPr>
          <p:spPr>
            <a:xfrm>
              <a:off x="1054793" y="1029605"/>
              <a:ext cx="7587000" cy="3902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1054783" y="1029605"/>
              <a:ext cx="7587000" cy="226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5"/>
          <p:cNvSpPr txBox="1">
            <a:spLocks noGrp="1"/>
          </p:cNvSpPr>
          <p:nvPr>
            <p:ph type="subTitle" idx="1"/>
          </p:nvPr>
        </p:nvSpPr>
        <p:spPr>
          <a:xfrm>
            <a:off x="807625" y="2775700"/>
            <a:ext cx="3415800" cy="149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8" name="Google Shape;28;p5"/>
          <p:cNvSpPr txBox="1">
            <a:spLocks noGrp="1"/>
          </p:cNvSpPr>
          <p:nvPr>
            <p:ph type="subTitle" idx="2"/>
          </p:nvPr>
        </p:nvSpPr>
        <p:spPr>
          <a:xfrm>
            <a:off x="4922022" y="2775700"/>
            <a:ext cx="3415800" cy="149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9" name="Google Shape;29;p5"/>
          <p:cNvSpPr txBox="1">
            <a:spLocks noGrp="1"/>
          </p:cNvSpPr>
          <p:nvPr>
            <p:ph type="subTitle" idx="3"/>
          </p:nvPr>
        </p:nvSpPr>
        <p:spPr>
          <a:xfrm>
            <a:off x="807630" y="2403350"/>
            <a:ext cx="3415800" cy="421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200"/>
              <a:buFont typeface="Quantico"/>
              <a:buNone/>
              <a:defRPr sz="2200">
                <a:latin typeface="Quantico"/>
                <a:ea typeface="Quantico"/>
                <a:cs typeface="Quantico"/>
                <a:sym typeface="Quantico"/>
              </a:defRPr>
            </a:lvl1pPr>
            <a:lvl2pPr lvl="1" algn="ctr" rtl="0">
              <a:lnSpc>
                <a:spcPct val="100000"/>
              </a:lnSpc>
              <a:spcBef>
                <a:spcPts val="0"/>
              </a:spcBef>
              <a:spcAft>
                <a:spcPts val="0"/>
              </a:spcAft>
              <a:buClr>
                <a:schemeClr val="dk1"/>
              </a:buClr>
              <a:buSzPts val="2200"/>
              <a:buFont typeface="Quantico"/>
              <a:buNone/>
              <a:defRPr sz="2200">
                <a:solidFill>
                  <a:schemeClr val="dk1"/>
                </a:solidFill>
                <a:latin typeface="Quantico"/>
                <a:ea typeface="Quantico"/>
                <a:cs typeface="Quantico"/>
                <a:sym typeface="Quantico"/>
              </a:defRPr>
            </a:lvl2pPr>
            <a:lvl3pPr lvl="2" algn="ctr" rtl="0">
              <a:lnSpc>
                <a:spcPct val="100000"/>
              </a:lnSpc>
              <a:spcBef>
                <a:spcPts val="0"/>
              </a:spcBef>
              <a:spcAft>
                <a:spcPts val="0"/>
              </a:spcAft>
              <a:buClr>
                <a:schemeClr val="dk1"/>
              </a:buClr>
              <a:buSzPts val="2200"/>
              <a:buFont typeface="Quantico"/>
              <a:buNone/>
              <a:defRPr sz="2200">
                <a:solidFill>
                  <a:schemeClr val="dk1"/>
                </a:solidFill>
                <a:latin typeface="Quantico"/>
                <a:ea typeface="Quantico"/>
                <a:cs typeface="Quantico"/>
                <a:sym typeface="Quantico"/>
              </a:defRPr>
            </a:lvl3pPr>
            <a:lvl4pPr lvl="3" algn="ctr" rtl="0">
              <a:lnSpc>
                <a:spcPct val="100000"/>
              </a:lnSpc>
              <a:spcBef>
                <a:spcPts val="0"/>
              </a:spcBef>
              <a:spcAft>
                <a:spcPts val="0"/>
              </a:spcAft>
              <a:buClr>
                <a:schemeClr val="dk1"/>
              </a:buClr>
              <a:buSzPts val="2200"/>
              <a:buFont typeface="Quantico"/>
              <a:buNone/>
              <a:defRPr sz="2200">
                <a:solidFill>
                  <a:schemeClr val="dk1"/>
                </a:solidFill>
                <a:latin typeface="Quantico"/>
                <a:ea typeface="Quantico"/>
                <a:cs typeface="Quantico"/>
                <a:sym typeface="Quantico"/>
              </a:defRPr>
            </a:lvl4pPr>
            <a:lvl5pPr lvl="4" algn="ctr" rtl="0">
              <a:lnSpc>
                <a:spcPct val="100000"/>
              </a:lnSpc>
              <a:spcBef>
                <a:spcPts val="0"/>
              </a:spcBef>
              <a:spcAft>
                <a:spcPts val="0"/>
              </a:spcAft>
              <a:buClr>
                <a:schemeClr val="dk1"/>
              </a:buClr>
              <a:buSzPts val="2200"/>
              <a:buFont typeface="Quantico"/>
              <a:buNone/>
              <a:defRPr sz="2200">
                <a:solidFill>
                  <a:schemeClr val="dk1"/>
                </a:solidFill>
                <a:latin typeface="Quantico"/>
                <a:ea typeface="Quantico"/>
                <a:cs typeface="Quantico"/>
                <a:sym typeface="Quantico"/>
              </a:defRPr>
            </a:lvl5pPr>
            <a:lvl6pPr lvl="5" algn="ctr" rtl="0">
              <a:lnSpc>
                <a:spcPct val="100000"/>
              </a:lnSpc>
              <a:spcBef>
                <a:spcPts val="0"/>
              </a:spcBef>
              <a:spcAft>
                <a:spcPts val="0"/>
              </a:spcAft>
              <a:buClr>
                <a:schemeClr val="dk1"/>
              </a:buClr>
              <a:buSzPts val="2200"/>
              <a:buFont typeface="Quantico"/>
              <a:buNone/>
              <a:defRPr sz="2200">
                <a:solidFill>
                  <a:schemeClr val="dk1"/>
                </a:solidFill>
                <a:latin typeface="Quantico"/>
                <a:ea typeface="Quantico"/>
                <a:cs typeface="Quantico"/>
                <a:sym typeface="Quantico"/>
              </a:defRPr>
            </a:lvl6pPr>
            <a:lvl7pPr lvl="6" algn="ctr" rtl="0">
              <a:lnSpc>
                <a:spcPct val="100000"/>
              </a:lnSpc>
              <a:spcBef>
                <a:spcPts val="0"/>
              </a:spcBef>
              <a:spcAft>
                <a:spcPts val="0"/>
              </a:spcAft>
              <a:buClr>
                <a:schemeClr val="dk1"/>
              </a:buClr>
              <a:buSzPts val="2200"/>
              <a:buFont typeface="Quantico"/>
              <a:buNone/>
              <a:defRPr sz="2200">
                <a:solidFill>
                  <a:schemeClr val="dk1"/>
                </a:solidFill>
                <a:latin typeface="Quantico"/>
                <a:ea typeface="Quantico"/>
                <a:cs typeface="Quantico"/>
                <a:sym typeface="Quantico"/>
              </a:defRPr>
            </a:lvl7pPr>
            <a:lvl8pPr lvl="7" algn="ctr" rtl="0">
              <a:lnSpc>
                <a:spcPct val="100000"/>
              </a:lnSpc>
              <a:spcBef>
                <a:spcPts val="0"/>
              </a:spcBef>
              <a:spcAft>
                <a:spcPts val="0"/>
              </a:spcAft>
              <a:buClr>
                <a:schemeClr val="dk1"/>
              </a:buClr>
              <a:buSzPts val="2200"/>
              <a:buFont typeface="Quantico"/>
              <a:buNone/>
              <a:defRPr sz="2200">
                <a:solidFill>
                  <a:schemeClr val="dk1"/>
                </a:solidFill>
                <a:latin typeface="Quantico"/>
                <a:ea typeface="Quantico"/>
                <a:cs typeface="Quantico"/>
                <a:sym typeface="Quantico"/>
              </a:defRPr>
            </a:lvl8pPr>
            <a:lvl9pPr lvl="8" algn="ctr" rtl="0">
              <a:lnSpc>
                <a:spcPct val="100000"/>
              </a:lnSpc>
              <a:spcBef>
                <a:spcPts val="0"/>
              </a:spcBef>
              <a:spcAft>
                <a:spcPts val="0"/>
              </a:spcAft>
              <a:buClr>
                <a:schemeClr val="dk1"/>
              </a:buClr>
              <a:buSzPts val="2200"/>
              <a:buFont typeface="Quantico"/>
              <a:buNone/>
              <a:defRPr sz="2200">
                <a:solidFill>
                  <a:schemeClr val="dk1"/>
                </a:solidFill>
                <a:latin typeface="Quantico"/>
                <a:ea typeface="Quantico"/>
                <a:cs typeface="Quantico"/>
                <a:sym typeface="Quantico"/>
              </a:defRPr>
            </a:lvl9pPr>
          </a:lstStyle>
          <a:p>
            <a:endParaRPr/>
          </a:p>
        </p:txBody>
      </p:sp>
      <p:sp>
        <p:nvSpPr>
          <p:cNvPr id="30" name="Google Shape;30;p5"/>
          <p:cNvSpPr txBox="1">
            <a:spLocks noGrp="1"/>
          </p:cNvSpPr>
          <p:nvPr>
            <p:ph type="subTitle" idx="4"/>
          </p:nvPr>
        </p:nvSpPr>
        <p:spPr>
          <a:xfrm>
            <a:off x="4922022" y="2403350"/>
            <a:ext cx="3415800" cy="421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200"/>
              <a:buFont typeface="Quantico"/>
              <a:buNone/>
              <a:defRPr sz="2200">
                <a:latin typeface="Quantico"/>
                <a:ea typeface="Quantico"/>
                <a:cs typeface="Quantico"/>
                <a:sym typeface="Quantico"/>
              </a:defRPr>
            </a:lvl1pPr>
            <a:lvl2pPr lvl="1" algn="ctr" rtl="0">
              <a:lnSpc>
                <a:spcPct val="100000"/>
              </a:lnSpc>
              <a:spcBef>
                <a:spcPts val="0"/>
              </a:spcBef>
              <a:spcAft>
                <a:spcPts val="0"/>
              </a:spcAft>
              <a:buClr>
                <a:schemeClr val="dk1"/>
              </a:buClr>
              <a:buSzPts val="2200"/>
              <a:buFont typeface="Quantico"/>
              <a:buNone/>
              <a:defRPr sz="2200">
                <a:solidFill>
                  <a:schemeClr val="dk1"/>
                </a:solidFill>
                <a:latin typeface="Quantico"/>
                <a:ea typeface="Quantico"/>
                <a:cs typeface="Quantico"/>
                <a:sym typeface="Quantico"/>
              </a:defRPr>
            </a:lvl2pPr>
            <a:lvl3pPr lvl="2" algn="ctr" rtl="0">
              <a:lnSpc>
                <a:spcPct val="100000"/>
              </a:lnSpc>
              <a:spcBef>
                <a:spcPts val="0"/>
              </a:spcBef>
              <a:spcAft>
                <a:spcPts val="0"/>
              </a:spcAft>
              <a:buClr>
                <a:schemeClr val="dk1"/>
              </a:buClr>
              <a:buSzPts val="2200"/>
              <a:buFont typeface="Quantico"/>
              <a:buNone/>
              <a:defRPr sz="2200">
                <a:solidFill>
                  <a:schemeClr val="dk1"/>
                </a:solidFill>
                <a:latin typeface="Quantico"/>
                <a:ea typeface="Quantico"/>
                <a:cs typeface="Quantico"/>
                <a:sym typeface="Quantico"/>
              </a:defRPr>
            </a:lvl3pPr>
            <a:lvl4pPr lvl="3" algn="ctr" rtl="0">
              <a:lnSpc>
                <a:spcPct val="100000"/>
              </a:lnSpc>
              <a:spcBef>
                <a:spcPts val="0"/>
              </a:spcBef>
              <a:spcAft>
                <a:spcPts val="0"/>
              </a:spcAft>
              <a:buClr>
                <a:schemeClr val="dk1"/>
              </a:buClr>
              <a:buSzPts val="2200"/>
              <a:buFont typeface="Quantico"/>
              <a:buNone/>
              <a:defRPr sz="2200">
                <a:solidFill>
                  <a:schemeClr val="dk1"/>
                </a:solidFill>
                <a:latin typeface="Quantico"/>
                <a:ea typeface="Quantico"/>
                <a:cs typeface="Quantico"/>
                <a:sym typeface="Quantico"/>
              </a:defRPr>
            </a:lvl4pPr>
            <a:lvl5pPr lvl="4" algn="ctr" rtl="0">
              <a:lnSpc>
                <a:spcPct val="100000"/>
              </a:lnSpc>
              <a:spcBef>
                <a:spcPts val="0"/>
              </a:spcBef>
              <a:spcAft>
                <a:spcPts val="0"/>
              </a:spcAft>
              <a:buClr>
                <a:schemeClr val="dk1"/>
              </a:buClr>
              <a:buSzPts val="2200"/>
              <a:buFont typeface="Quantico"/>
              <a:buNone/>
              <a:defRPr sz="2200">
                <a:solidFill>
                  <a:schemeClr val="dk1"/>
                </a:solidFill>
                <a:latin typeface="Quantico"/>
                <a:ea typeface="Quantico"/>
                <a:cs typeface="Quantico"/>
                <a:sym typeface="Quantico"/>
              </a:defRPr>
            </a:lvl5pPr>
            <a:lvl6pPr lvl="5" algn="ctr" rtl="0">
              <a:lnSpc>
                <a:spcPct val="100000"/>
              </a:lnSpc>
              <a:spcBef>
                <a:spcPts val="0"/>
              </a:spcBef>
              <a:spcAft>
                <a:spcPts val="0"/>
              </a:spcAft>
              <a:buClr>
                <a:schemeClr val="dk1"/>
              </a:buClr>
              <a:buSzPts val="2200"/>
              <a:buFont typeface="Quantico"/>
              <a:buNone/>
              <a:defRPr sz="2200">
                <a:solidFill>
                  <a:schemeClr val="dk1"/>
                </a:solidFill>
                <a:latin typeface="Quantico"/>
                <a:ea typeface="Quantico"/>
                <a:cs typeface="Quantico"/>
                <a:sym typeface="Quantico"/>
              </a:defRPr>
            </a:lvl6pPr>
            <a:lvl7pPr lvl="6" algn="ctr" rtl="0">
              <a:lnSpc>
                <a:spcPct val="100000"/>
              </a:lnSpc>
              <a:spcBef>
                <a:spcPts val="0"/>
              </a:spcBef>
              <a:spcAft>
                <a:spcPts val="0"/>
              </a:spcAft>
              <a:buClr>
                <a:schemeClr val="dk1"/>
              </a:buClr>
              <a:buSzPts val="2200"/>
              <a:buFont typeface="Quantico"/>
              <a:buNone/>
              <a:defRPr sz="2200">
                <a:solidFill>
                  <a:schemeClr val="dk1"/>
                </a:solidFill>
                <a:latin typeface="Quantico"/>
                <a:ea typeface="Quantico"/>
                <a:cs typeface="Quantico"/>
                <a:sym typeface="Quantico"/>
              </a:defRPr>
            </a:lvl7pPr>
            <a:lvl8pPr lvl="7" algn="ctr" rtl="0">
              <a:lnSpc>
                <a:spcPct val="100000"/>
              </a:lnSpc>
              <a:spcBef>
                <a:spcPts val="0"/>
              </a:spcBef>
              <a:spcAft>
                <a:spcPts val="0"/>
              </a:spcAft>
              <a:buClr>
                <a:schemeClr val="dk1"/>
              </a:buClr>
              <a:buSzPts val="2200"/>
              <a:buFont typeface="Quantico"/>
              <a:buNone/>
              <a:defRPr sz="2200">
                <a:solidFill>
                  <a:schemeClr val="dk1"/>
                </a:solidFill>
                <a:latin typeface="Quantico"/>
                <a:ea typeface="Quantico"/>
                <a:cs typeface="Quantico"/>
                <a:sym typeface="Quantico"/>
              </a:defRPr>
            </a:lvl8pPr>
            <a:lvl9pPr lvl="8" algn="ctr" rtl="0">
              <a:lnSpc>
                <a:spcPct val="100000"/>
              </a:lnSpc>
              <a:spcBef>
                <a:spcPts val="0"/>
              </a:spcBef>
              <a:spcAft>
                <a:spcPts val="0"/>
              </a:spcAft>
              <a:buClr>
                <a:schemeClr val="dk1"/>
              </a:buClr>
              <a:buSzPts val="2200"/>
              <a:buFont typeface="Quantico"/>
              <a:buNone/>
              <a:defRPr sz="2200">
                <a:solidFill>
                  <a:schemeClr val="dk1"/>
                </a:solidFill>
                <a:latin typeface="Quantico"/>
                <a:ea typeface="Quantico"/>
                <a:cs typeface="Quantico"/>
                <a:sym typeface="Quantico"/>
              </a:defRPr>
            </a:lvl9pPr>
          </a:lstStyle>
          <a:p>
            <a:endParaRPr/>
          </a:p>
        </p:txBody>
      </p:sp>
      <p:sp>
        <p:nvSpPr>
          <p:cNvPr id="31" name="Google Shape;31;p5"/>
          <p:cNvSpPr txBox="1">
            <a:spLocks noGrp="1"/>
          </p:cNvSpPr>
          <p:nvPr>
            <p:ph type="title"/>
          </p:nvPr>
        </p:nvSpPr>
        <p:spPr>
          <a:xfrm>
            <a:off x="719988" y="459128"/>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32" name="Google Shape;32;p5"/>
          <p:cNvSpPr txBox="1"/>
          <p:nvPr/>
        </p:nvSpPr>
        <p:spPr>
          <a:xfrm>
            <a:off x="344300" y="4753684"/>
            <a:ext cx="8478600" cy="18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Source Code Pro"/>
                <a:ea typeface="Source Code Pro"/>
                <a:cs typeface="Source Code Pro"/>
                <a:sym typeface="Source Code Pro"/>
              </a:rPr>
              <a:t>1 0 1 1   0 1 1   0 1   1 0 1 1 0 0 1   1 0   1 1 0 1 1   0 1 1   0 1   1 1 0 1 1 0   1 1 0 1 1 1   1 1 0 1 </a:t>
            </a:r>
            <a:endParaRPr sz="1000">
              <a:solidFill>
                <a:schemeClr val="dk1"/>
              </a:solidFill>
              <a:latin typeface="Source Code Pro"/>
              <a:ea typeface="Source Code Pro"/>
              <a:cs typeface="Source Code Pro"/>
              <a:sym typeface="Source Code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grpSp>
        <p:nvGrpSpPr>
          <p:cNvPr id="36" name="Google Shape;36;p7"/>
          <p:cNvGrpSpPr/>
          <p:nvPr/>
        </p:nvGrpSpPr>
        <p:grpSpPr>
          <a:xfrm>
            <a:off x="396500" y="170424"/>
            <a:ext cx="8360126" cy="4398447"/>
            <a:chOff x="1054783" y="1029605"/>
            <a:chExt cx="7587010" cy="3902100"/>
          </a:xfrm>
        </p:grpSpPr>
        <p:sp>
          <p:nvSpPr>
            <p:cNvPr id="37" name="Google Shape;37;p7"/>
            <p:cNvSpPr/>
            <p:nvPr/>
          </p:nvSpPr>
          <p:spPr>
            <a:xfrm>
              <a:off x="1054793" y="1029605"/>
              <a:ext cx="7587000" cy="3902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a:off x="1054783" y="1029605"/>
              <a:ext cx="7587000" cy="226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7"/>
          <p:cNvSpPr txBox="1">
            <a:spLocks noGrp="1"/>
          </p:cNvSpPr>
          <p:nvPr>
            <p:ph type="title"/>
          </p:nvPr>
        </p:nvSpPr>
        <p:spPr>
          <a:xfrm>
            <a:off x="720000" y="475500"/>
            <a:ext cx="7704000" cy="557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32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40" name="Google Shape;40;p7"/>
          <p:cNvSpPr txBox="1">
            <a:spLocks noGrp="1"/>
          </p:cNvSpPr>
          <p:nvPr>
            <p:ph type="body" idx="1"/>
          </p:nvPr>
        </p:nvSpPr>
        <p:spPr>
          <a:xfrm>
            <a:off x="720000" y="1244275"/>
            <a:ext cx="3692400" cy="2955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4"/>
              </a:buClr>
              <a:buSzPts val="1200"/>
              <a:buAutoNum type="arabicPeriod"/>
              <a:defRPr/>
            </a:lvl1pPr>
            <a:lvl2pPr marL="914400" lvl="1" indent="-304800" rtl="0">
              <a:spcBef>
                <a:spcPts val="0"/>
              </a:spcBef>
              <a:spcAft>
                <a:spcPts val="0"/>
              </a:spcAft>
              <a:buClr>
                <a:srgbClr val="E76A28"/>
              </a:buClr>
              <a:buSzPts val="1200"/>
              <a:buFont typeface="Nunito Light"/>
              <a:buAutoNum type="alphaLcPeriod"/>
              <a:defRPr/>
            </a:lvl2pPr>
            <a:lvl3pPr marL="1371600" lvl="2" indent="-304800" rtl="0">
              <a:spcBef>
                <a:spcPts val="0"/>
              </a:spcBef>
              <a:spcAft>
                <a:spcPts val="0"/>
              </a:spcAft>
              <a:buClr>
                <a:srgbClr val="E76A28"/>
              </a:buClr>
              <a:buSzPts val="1200"/>
              <a:buFont typeface="Nunito Light"/>
              <a:buAutoNum type="romanLcPeriod"/>
              <a:defRPr/>
            </a:lvl3pPr>
            <a:lvl4pPr marL="1828800" lvl="3" indent="-304800" rtl="0">
              <a:spcBef>
                <a:spcPts val="0"/>
              </a:spcBef>
              <a:spcAft>
                <a:spcPts val="0"/>
              </a:spcAft>
              <a:buClr>
                <a:srgbClr val="E76A28"/>
              </a:buClr>
              <a:buSzPts val="1200"/>
              <a:buFont typeface="Nunito Light"/>
              <a:buAutoNum type="arabicPeriod"/>
              <a:defRPr/>
            </a:lvl4pPr>
            <a:lvl5pPr marL="2286000" lvl="4" indent="-304800" rtl="0">
              <a:spcBef>
                <a:spcPts val="0"/>
              </a:spcBef>
              <a:spcAft>
                <a:spcPts val="0"/>
              </a:spcAft>
              <a:buClr>
                <a:srgbClr val="E76A28"/>
              </a:buClr>
              <a:buSzPts val="1200"/>
              <a:buFont typeface="Nunito Light"/>
              <a:buAutoNum type="alphaLcPeriod"/>
              <a:defRPr/>
            </a:lvl5pPr>
            <a:lvl6pPr marL="2743200" lvl="5" indent="-304800" rtl="0">
              <a:spcBef>
                <a:spcPts val="0"/>
              </a:spcBef>
              <a:spcAft>
                <a:spcPts val="0"/>
              </a:spcAft>
              <a:buClr>
                <a:srgbClr val="999999"/>
              </a:buClr>
              <a:buSzPts val="1200"/>
              <a:buFont typeface="Nunito Light"/>
              <a:buAutoNum type="romanLcPeriod"/>
              <a:defRPr/>
            </a:lvl6pPr>
            <a:lvl7pPr marL="3200400" lvl="6" indent="-304800" rtl="0">
              <a:spcBef>
                <a:spcPts val="0"/>
              </a:spcBef>
              <a:spcAft>
                <a:spcPts val="0"/>
              </a:spcAft>
              <a:buClr>
                <a:srgbClr val="999999"/>
              </a:buClr>
              <a:buSzPts val="1200"/>
              <a:buFont typeface="Nunito Light"/>
              <a:buAutoNum type="arabicPeriod"/>
              <a:defRPr/>
            </a:lvl7pPr>
            <a:lvl8pPr marL="3657600" lvl="7" indent="-304800" rtl="0">
              <a:spcBef>
                <a:spcPts val="0"/>
              </a:spcBef>
              <a:spcAft>
                <a:spcPts val="0"/>
              </a:spcAft>
              <a:buClr>
                <a:srgbClr val="999999"/>
              </a:buClr>
              <a:buSzPts val="1200"/>
              <a:buFont typeface="Nunito Light"/>
              <a:buAutoNum type="alphaLcPeriod"/>
              <a:defRPr/>
            </a:lvl8pPr>
            <a:lvl9pPr marL="4114800" lvl="8" indent="-304800" rtl="0">
              <a:spcBef>
                <a:spcPts val="0"/>
              </a:spcBef>
              <a:spcAft>
                <a:spcPts val="0"/>
              </a:spcAft>
              <a:buClr>
                <a:srgbClr val="999999"/>
              </a:buClr>
              <a:buSzPts val="1200"/>
              <a:buFont typeface="Nunito Light"/>
              <a:buAutoNum type="romanLcPeriod"/>
              <a:defRPr/>
            </a:lvl9pPr>
          </a:lstStyle>
          <a:p>
            <a:endParaRPr/>
          </a:p>
        </p:txBody>
      </p:sp>
      <p:sp>
        <p:nvSpPr>
          <p:cNvPr id="41" name="Google Shape;41;p7"/>
          <p:cNvSpPr txBox="1"/>
          <p:nvPr/>
        </p:nvSpPr>
        <p:spPr>
          <a:xfrm>
            <a:off x="344300" y="4753684"/>
            <a:ext cx="8478600" cy="18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Source Code Pro"/>
                <a:ea typeface="Source Code Pro"/>
                <a:cs typeface="Source Code Pro"/>
                <a:sym typeface="Source Code Pro"/>
              </a:rPr>
              <a:t>1 0 1 1   0 1 1   0 1   1 0 1 1 0 0 1   1 0   1 1 0 1 1   0 1 1   0 1   1 1 0 1 1 0   1 1 0 1 1 1   1 1 0 1 </a:t>
            </a:r>
            <a:endParaRPr sz="1000">
              <a:solidFill>
                <a:schemeClr val="dk1"/>
              </a:solidFill>
              <a:latin typeface="Source Code Pro"/>
              <a:ea typeface="Source Code Pro"/>
              <a:cs typeface="Source Code Pro"/>
              <a:sym typeface="Source Code Pr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grpSp>
        <p:nvGrpSpPr>
          <p:cNvPr id="43" name="Google Shape;43;p8"/>
          <p:cNvGrpSpPr/>
          <p:nvPr/>
        </p:nvGrpSpPr>
        <p:grpSpPr>
          <a:xfrm>
            <a:off x="396500" y="170424"/>
            <a:ext cx="8360126" cy="4398447"/>
            <a:chOff x="1054783" y="1029605"/>
            <a:chExt cx="7587010" cy="3902100"/>
          </a:xfrm>
        </p:grpSpPr>
        <p:sp>
          <p:nvSpPr>
            <p:cNvPr id="44" name="Google Shape;44;p8"/>
            <p:cNvSpPr/>
            <p:nvPr/>
          </p:nvSpPr>
          <p:spPr>
            <a:xfrm>
              <a:off x="1054793" y="1029605"/>
              <a:ext cx="7587000" cy="3902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a:off x="1054783" y="1029605"/>
              <a:ext cx="7587000" cy="226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8"/>
          <p:cNvSpPr txBox="1"/>
          <p:nvPr/>
        </p:nvSpPr>
        <p:spPr>
          <a:xfrm>
            <a:off x="344300" y="4753684"/>
            <a:ext cx="8478600" cy="18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Source Code Pro"/>
                <a:ea typeface="Source Code Pro"/>
                <a:cs typeface="Source Code Pro"/>
                <a:sym typeface="Source Code Pro"/>
              </a:rPr>
              <a:t>1 0 1 1   0 1 1   0 1   1 0 1 1 0 0 1   1 0   1 1 0 1 1   0 1 1   0 1   1 1 0 1 1 0   1 1 0 1 1 1   1 1 0 1 </a:t>
            </a:r>
            <a:endParaRPr sz="1000">
              <a:solidFill>
                <a:schemeClr val="dk1"/>
              </a:solidFill>
              <a:latin typeface="Source Code Pro"/>
              <a:ea typeface="Source Code Pro"/>
              <a:cs typeface="Source Code Pro"/>
              <a:sym typeface="Source Code Pro"/>
            </a:endParaRPr>
          </a:p>
        </p:txBody>
      </p:sp>
      <p:sp>
        <p:nvSpPr>
          <p:cNvPr id="47" name="Google Shape;47;p8"/>
          <p:cNvSpPr txBox="1">
            <a:spLocks noGrp="1"/>
          </p:cNvSpPr>
          <p:nvPr>
            <p:ph type="title"/>
          </p:nvPr>
        </p:nvSpPr>
        <p:spPr>
          <a:xfrm>
            <a:off x="2801700" y="1918054"/>
            <a:ext cx="5622300" cy="247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grpSp>
        <p:nvGrpSpPr>
          <p:cNvPr id="49" name="Google Shape;49;p9"/>
          <p:cNvGrpSpPr/>
          <p:nvPr/>
        </p:nvGrpSpPr>
        <p:grpSpPr>
          <a:xfrm>
            <a:off x="396500" y="170424"/>
            <a:ext cx="8360126" cy="4398447"/>
            <a:chOff x="1054783" y="1029605"/>
            <a:chExt cx="7587010" cy="3902100"/>
          </a:xfrm>
        </p:grpSpPr>
        <p:sp>
          <p:nvSpPr>
            <p:cNvPr id="50" name="Google Shape;50;p9"/>
            <p:cNvSpPr/>
            <p:nvPr/>
          </p:nvSpPr>
          <p:spPr>
            <a:xfrm>
              <a:off x="1054793" y="1029605"/>
              <a:ext cx="7587000" cy="3902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a:off x="1054783" y="1029605"/>
              <a:ext cx="7587000" cy="226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9"/>
          <p:cNvSpPr txBox="1"/>
          <p:nvPr/>
        </p:nvSpPr>
        <p:spPr>
          <a:xfrm>
            <a:off x="344300" y="4753684"/>
            <a:ext cx="8478600" cy="18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Source Code Pro"/>
                <a:ea typeface="Source Code Pro"/>
                <a:cs typeface="Source Code Pro"/>
                <a:sym typeface="Source Code Pro"/>
              </a:rPr>
              <a:t>1 0 1 1   0 1 1   0 1   1 0 1 1 0 0 1   1 0   1 1 0 1 1   0 1 1   0 1   1 1 0 1 1 0   1 1 0 1 1 1   1 1 0 1 </a:t>
            </a:r>
            <a:endParaRPr sz="1000">
              <a:solidFill>
                <a:schemeClr val="dk1"/>
              </a:solidFill>
              <a:latin typeface="Source Code Pro"/>
              <a:ea typeface="Source Code Pro"/>
              <a:cs typeface="Source Code Pro"/>
              <a:sym typeface="Source Code Pro"/>
            </a:endParaRPr>
          </a:p>
        </p:txBody>
      </p:sp>
      <p:sp>
        <p:nvSpPr>
          <p:cNvPr id="53" name="Google Shape;53;p9"/>
          <p:cNvSpPr txBox="1">
            <a:spLocks noGrp="1"/>
          </p:cNvSpPr>
          <p:nvPr>
            <p:ph type="title"/>
          </p:nvPr>
        </p:nvSpPr>
        <p:spPr>
          <a:xfrm rot="515">
            <a:off x="2406900" y="1623064"/>
            <a:ext cx="6006600" cy="603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 name="Google Shape;54;p9"/>
          <p:cNvSpPr txBox="1">
            <a:spLocks noGrp="1"/>
          </p:cNvSpPr>
          <p:nvPr>
            <p:ph type="subTitle" idx="1"/>
          </p:nvPr>
        </p:nvSpPr>
        <p:spPr>
          <a:xfrm>
            <a:off x="3658200" y="2303046"/>
            <a:ext cx="4755300" cy="1472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grpSp>
        <p:nvGrpSpPr>
          <p:cNvPr id="56" name="Google Shape;56;p10"/>
          <p:cNvGrpSpPr/>
          <p:nvPr/>
        </p:nvGrpSpPr>
        <p:grpSpPr>
          <a:xfrm>
            <a:off x="396500" y="170424"/>
            <a:ext cx="8360126" cy="4398447"/>
            <a:chOff x="1054783" y="1029605"/>
            <a:chExt cx="7587010" cy="3902100"/>
          </a:xfrm>
        </p:grpSpPr>
        <p:sp>
          <p:nvSpPr>
            <p:cNvPr id="57" name="Google Shape;57;p10"/>
            <p:cNvSpPr/>
            <p:nvPr/>
          </p:nvSpPr>
          <p:spPr>
            <a:xfrm>
              <a:off x="1054793" y="1029605"/>
              <a:ext cx="7587000" cy="3902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a:off x="1054783" y="1029605"/>
              <a:ext cx="7587000" cy="226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10"/>
          <p:cNvSpPr txBox="1"/>
          <p:nvPr/>
        </p:nvSpPr>
        <p:spPr>
          <a:xfrm>
            <a:off x="344300" y="4753684"/>
            <a:ext cx="8478600" cy="18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Source Code Pro"/>
                <a:ea typeface="Source Code Pro"/>
                <a:cs typeface="Source Code Pro"/>
                <a:sym typeface="Source Code Pro"/>
              </a:rPr>
              <a:t>1 0 1 1   0 1 1   0 1   1 0 1 1 0 0 1   1 0   1 1 0 1 1   0 1 1   0 1   1 1 0 1 1 0   1 1 0 1 1 1   1 1 0 1 </a:t>
            </a:r>
            <a:endParaRPr sz="1000">
              <a:solidFill>
                <a:schemeClr val="dk1"/>
              </a:solidFill>
              <a:latin typeface="Source Code Pro"/>
              <a:ea typeface="Source Code Pro"/>
              <a:cs typeface="Source Code Pro"/>
              <a:sym typeface="Source Code Pro"/>
            </a:endParaRPr>
          </a:p>
        </p:txBody>
      </p:sp>
      <p:sp>
        <p:nvSpPr>
          <p:cNvPr id="60" name="Google Shape;60;p10"/>
          <p:cNvSpPr txBox="1">
            <a:spLocks noGrp="1"/>
          </p:cNvSpPr>
          <p:nvPr>
            <p:ph type="title"/>
          </p:nvPr>
        </p:nvSpPr>
        <p:spPr>
          <a:xfrm>
            <a:off x="720000" y="2233875"/>
            <a:ext cx="7704000" cy="615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1"/>
        <p:cNvGrpSpPr/>
        <p:nvPr/>
      </p:nvGrpSpPr>
      <p:grpSpPr>
        <a:xfrm>
          <a:off x="0" y="0"/>
          <a:ext cx="0" cy="0"/>
          <a:chOff x="0" y="0"/>
          <a:chExt cx="0" cy="0"/>
        </a:xfrm>
      </p:grpSpPr>
      <p:sp>
        <p:nvSpPr>
          <p:cNvPr id="62" name="Google Shape;62;p11"/>
          <p:cNvSpPr txBox="1">
            <a:spLocks noGrp="1"/>
          </p:cNvSpPr>
          <p:nvPr>
            <p:ph type="title" hasCustomPrompt="1"/>
          </p:nvPr>
        </p:nvSpPr>
        <p:spPr>
          <a:xfrm>
            <a:off x="3030250" y="1291525"/>
            <a:ext cx="4711500" cy="1198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63" name="Google Shape;63;p11"/>
          <p:cNvSpPr txBox="1">
            <a:spLocks noGrp="1"/>
          </p:cNvSpPr>
          <p:nvPr>
            <p:ph type="subTitle" idx="1"/>
          </p:nvPr>
        </p:nvSpPr>
        <p:spPr>
          <a:xfrm>
            <a:off x="4173275" y="3581850"/>
            <a:ext cx="3169800" cy="67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64" name="Google Shape;64;p11"/>
          <p:cNvSpPr txBox="1"/>
          <p:nvPr/>
        </p:nvSpPr>
        <p:spPr>
          <a:xfrm>
            <a:off x="344300" y="4753684"/>
            <a:ext cx="8478600" cy="18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Source Code Pro"/>
                <a:ea typeface="Source Code Pro"/>
                <a:cs typeface="Source Code Pro"/>
                <a:sym typeface="Source Code Pro"/>
              </a:rPr>
              <a:t>1 0 1 1   0 1 1   0 1   1 0 1 1 0 0 1   1 0   1 1 0 1 1   0 1 1   0 1   1 1 0 1 1 0   1 1 0 1 1 1   1 1 0 1 </a:t>
            </a:r>
            <a:endParaRPr sz="1000">
              <a:solidFill>
                <a:schemeClr val="dk1"/>
              </a:solidFill>
              <a:latin typeface="Source Code Pro"/>
              <a:ea typeface="Source Code Pro"/>
              <a:cs typeface="Source Code Pro"/>
              <a:sym typeface="Source Code Pro"/>
            </a:endParaRPr>
          </a:p>
        </p:txBody>
      </p:sp>
      <p:sp>
        <p:nvSpPr>
          <p:cNvPr id="65" name="Google Shape;65;p11"/>
          <p:cNvSpPr/>
          <p:nvPr/>
        </p:nvSpPr>
        <p:spPr>
          <a:xfrm>
            <a:off x="11575" y="0"/>
            <a:ext cx="3048600" cy="41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1"/>
          <p:cNvSpPr/>
          <p:nvPr/>
        </p:nvSpPr>
        <p:spPr>
          <a:xfrm>
            <a:off x="3059300" y="0"/>
            <a:ext cx="6084600" cy="414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39500"/>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300"/>
              <a:buFont typeface="Quantico"/>
              <a:buNone/>
              <a:defRPr sz="3300">
                <a:solidFill>
                  <a:schemeClr val="dk1"/>
                </a:solidFill>
                <a:latin typeface="Quantico"/>
                <a:ea typeface="Quantico"/>
                <a:cs typeface="Quantico"/>
                <a:sym typeface="Quantico"/>
              </a:defRPr>
            </a:lvl1pPr>
            <a:lvl2pPr lvl="1">
              <a:spcBef>
                <a:spcPts val="0"/>
              </a:spcBef>
              <a:spcAft>
                <a:spcPts val="0"/>
              </a:spcAft>
              <a:buClr>
                <a:schemeClr val="dk1"/>
              </a:buClr>
              <a:buSzPts val="3300"/>
              <a:buFont typeface="Quantico"/>
              <a:buNone/>
              <a:defRPr sz="3300" b="1">
                <a:solidFill>
                  <a:schemeClr val="dk1"/>
                </a:solidFill>
                <a:latin typeface="Quantico"/>
                <a:ea typeface="Quantico"/>
                <a:cs typeface="Quantico"/>
                <a:sym typeface="Quantico"/>
              </a:defRPr>
            </a:lvl2pPr>
            <a:lvl3pPr lvl="2">
              <a:spcBef>
                <a:spcPts val="0"/>
              </a:spcBef>
              <a:spcAft>
                <a:spcPts val="0"/>
              </a:spcAft>
              <a:buClr>
                <a:schemeClr val="dk1"/>
              </a:buClr>
              <a:buSzPts val="3300"/>
              <a:buFont typeface="Quantico"/>
              <a:buNone/>
              <a:defRPr sz="3300" b="1">
                <a:solidFill>
                  <a:schemeClr val="dk1"/>
                </a:solidFill>
                <a:latin typeface="Quantico"/>
                <a:ea typeface="Quantico"/>
                <a:cs typeface="Quantico"/>
                <a:sym typeface="Quantico"/>
              </a:defRPr>
            </a:lvl3pPr>
            <a:lvl4pPr lvl="3">
              <a:spcBef>
                <a:spcPts val="0"/>
              </a:spcBef>
              <a:spcAft>
                <a:spcPts val="0"/>
              </a:spcAft>
              <a:buClr>
                <a:schemeClr val="dk1"/>
              </a:buClr>
              <a:buSzPts val="3300"/>
              <a:buFont typeface="Quantico"/>
              <a:buNone/>
              <a:defRPr sz="3300" b="1">
                <a:solidFill>
                  <a:schemeClr val="dk1"/>
                </a:solidFill>
                <a:latin typeface="Quantico"/>
                <a:ea typeface="Quantico"/>
                <a:cs typeface="Quantico"/>
                <a:sym typeface="Quantico"/>
              </a:defRPr>
            </a:lvl4pPr>
            <a:lvl5pPr lvl="4">
              <a:spcBef>
                <a:spcPts val="0"/>
              </a:spcBef>
              <a:spcAft>
                <a:spcPts val="0"/>
              </a:spcAft>
              <a:buClr>
                <a:schemeClr val="dk1"/>
              </a:buClr>
              <a:buSzPts val="3300"/>
              <a:buFont typeface="Quantico"/>
              <a:buNone/>
              <a:defRPr sz="3300" b="1">
                <a:solidFill>
                  <a:schemeClr val="dk1"/>
                </a:solidFill>
                <a:latin typeface="Quantico"/>
                <a:ea typeface="Quantico"/>
                <a:cs typeface="Quantico"/>
                <a:sym typeface="Quantico"/>
              </a:defRPr>
            </a:lvl5pPr>
            <a:lvl6pPr lvl="5">
              <a:spcBef>
                <a:spcPts val="0"/>
              </a:spcBef>
              <a:spcAft>
                <a:spcPts val="0"/>
              </a:spcAft>
              <a:buClr>
                <a:schemeClr val="dk1"/>
              </a:buClr>
              <a:buSzPts val="3300"/>
              <a:buFont typeface="Quantico"/>
              <a:buNone/>
              <a:defRPr sz="3300" b="1">
                <a:solidFill>
                  <a:schemeClr val="dk1"/>
                </a:solidFill>
                <a:latin typeface="Quantico"/>
                <a:ea typeface="Quantico"/>
                <a:cs typeface="Quantico"/>
                <a:sym typeface="Quantico"/>
              </a:defRPr>
            </a:lvl6pPr>
            <a:lvl7pPr lvl="6">
              <a:spcBef>
                <a:spcPts val="0"/>
              </a:spcBef>
              <a:spcAft>
                <a:spcPts val="0"/>
              </a:spcAft>
              <a:buClr>
                <a:schemeClr val="dk1"/>
              </a:buClr>
              <a:buSzPts val="3300"/>
              <a:buFont typeface="Quantico"/>
              <a:buNone/>
              <a:defRPr sz="3300" b="1">
                <a:solidFill>
                  <a:schemeClr val="dk1"/>
                </a:solidFill>
                <a:latin typeface="Quantico"/>
                <a:ea typeface="Quantico"/>
                <a:cs typeface="Quantico"/>
                <a:sym typeface="Quantico"/>
              </a:defRPr>
            </a:lvl7pPr>
            <a:lvl8pPr lvl="7">
              <a:spcBef>
                <a:spcPts val="0"/>
              </a:spcBef>
              <a:spcAft>
                <a:spcPts val="0"/>
              </a:spcAft>
              <a:buClr>
                <a:schemeClr val="dk1"/>
              </a:buClr>
              <a:buSzPts val="3300"/>
              <a:buFont typeface="Quantico"/>
              <a:buNone/>
              <a:defRPr sz="3300" b="1">
                <a:solidFill>
                  <a:schemeClr val="dk1"/>
                </a:solidFill>
                <a:latin typeface="Quantico"/>
                <a:ea typeface="Quantico"/>
                <a:cs typeface="Quantico"/>
                <a:sym typeface="Quantico"/>
              </a:defRPr>
            </a:lvl8pPr>
            <a:lvl9pPr lvl="8">
              <a:spcBef>
                <a:spcPts val="0"/>
              </a:spcBef>
              <a:spcAft>
                <a:spcPts val="0"/>
              </a:spcAft>
              <a:buClr>
                <a:schemeClr val="dk1"/>
              </a:buClr>
              <a:buSzPts val="3300"/>
              <a:buFont typeface="Quantico"/>
              <a:buNone/>
              <a:defRPr sz="3300" b="1">
                <a:solidFill>
                  <a:schemeClr val="dk1"/>
                </a:solidFill>
                <a:latin typeface="Quantico"/>
                <a:ea typeface="Quantico"/>
                <a:cs typeface="Quantico"/>
                <a:sym typeface="Quantico"/>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Source Code Pro"/>
              <a:buChar char="●"/>
              <a:defRPr sz="1200">
                <a:solidFill>
                  <a:schemeClr val="dk1"/>
                </a:solidFill>
                <a:latin typeface="Source Code Pro"/>
                <a:ea typeface="Source Code Pro"/>
                <a:cs typeface="Source Code Pro"/>
                <a:sym typeface="Source Code Pro"/>
              </a:defRPr>
            </a:lvl1pPr>
            <a:lvl2pPr marL="914400" lvl="1" indent="-304800">
              <a:lnSpc>
                <a:spcPct val="100000"/>
              </a:lnSpc>
              <a:spcBef>
                <a:spcPts val="0"/>
              </a:spcBef>
              <a:spcAft>
                <a:spcPts val="0"/>
              </a:spcAft>
              <a:buClr>
                <a:schemeClr val="dk1"/>
              </a:buClr>
              <a:buSzPts val="1200"/>
              <a:buFont typeface="Source Code Pro"/>
              <a:buChar char="○"/>
              <a:defRPr sz="1200">
                <a:solidFill>
                  <a:schemeClr val="dk1"/>
                </a:solidFill>
                <a:latin typeface="Source Code Pro"/>
                <a:ea typeface="Source Code Pro"/>
                <a:cs typeface="Source Code Pro"/>
                <a:sym typeface="Source Code Pro"/>
              </a:defRPr>
            </a:lvl2pPr>
            <a:lvl3pPr marL="1371600" lvl="2" indent="-304800">
              <a:lnSpc>
                <a:spcPct val="100000"/>
              </a:lnSpc>
              <a:spcBef>
                <a:spcPts val="0"/>
              </a:spcBef>
              <a:spcAft>
                <a:spcPts val="0"/>
              </a:spcAft>
              <a:buClr>
                <a:schemeClr val="dk1"/>
              </a:buClr>
              <a:buSzPts val="1200"/>
              <a:buFont typeface="Source Code Pro"/>
              <a:buChar char="■"/>
              <a:defRPr sz="1200">
                <a:solidFill>
                  <a:schemeClr val="dk1"/>
                </a:solidFill>
                <a:latin typeface="Source Code Pro"/>
                <a:ea typeface="Source Code Pro"/>
                <a:cs typeface="Source Code Pro"/>
                <a:sym typeface="Source Code Pro"/>
              </a:defRPr>
            </a:lvl3pPr>
            <a:lvl4pPr marL="1828800" lvl="3" indent="-304800">
              <a:lnSpc>
                <a:spcPct val="100000"/>
              </a:lnSpc>
              <a:spcBef>
                <a:spcPts val="0"/>
              </a:spcBef>
              <a:spcAft>
                <a:spcPts val="0"/>
              </a:spcAft>
              <a:buClr>
                <a:schemeClr val="dk1"/>
              </a:buClr>
              <a:buSzPts val="1200"/>
              <a:buFont typeface="Source Code Pro"/>
              <a:buChar char="●"/>
              <a:defRPr sz="1200">
                <a:solidFill>
                  <a:schemeClr val="dk1"/>
                </a:solidFill>
                <a:latin typeface="Source Code Pro"/>
                <a:ea typeface="Source Code Pro"/>
                <a:cs typeface="Source Code Pro"/>
                <a:sym typeface="Source Code Pro"/>
              </a:defRPr>
            </a:lvl4pPr>
            <a:lvl5pPr marL="2286000" lvl="4" indent="-304800">
              <a:lnSpc>
                <a:spcPct val="100000"/>
              </a:lnSpc>
              <a:spcBef>
                <a:spcPts val="0"/>
              </a:spcBef>
              <a:spcAft>
                <a:spcPts val="0"/>
              </a:spcAft>
              <a:buClr>
                <a:schemeClr val="dk1"/>
              </a:buClr>
              <a:buSzPts val="1200"/>
              <a:buFont typeface="Source Code Pro"/>
              <a:buChar char="○"/>
              <a:defRPr sz="1200">
                <a:solidFill>
                  <a:schemeClr val="dk1"/>
                </a:solidFill>
                <a:latin typeface="Source Code Pro"/>
                <a:ea typeface="Source Code Pro"/>
                <a:cs typeface="Source Code Pro"/>
                <a:sym typeface="Source Code Pro"/>
              </a:defRPr>
            </a:lvl5pPr>
            <a:lvl6pPr marL="2743200" lvl="5" indent="-304800">
              <a:lnSpc>
                <a:spcPct val="100000"/>
              </a:lnSpc>
              <a:spcBef>
                <a:spcPts val="0"/>
              </a:spcBef>
              <a:spcAft>
                <a:spcPts val="0"/>
              </a:spcAft>
              <a:buClr>
                <a:schemeClr val="dk1"/>
              </a:buClr>
              <a:buSzPts val="1200"/>
              <a:buFont typeface="Source Code Pro"/>
              <a:buChar char="■"/>
              <a:defRPr sz="1200">
                <a:solidFill>
                  <a:schemeClr val="dk1"/>
                </a:solidFill>
                <a:latin typeface="Source Code Pro"/>
                <a:ea typeface="Source Code Pro"/>
                <a:cs typeface="Source Code Pro"/>
                <a:sym typeface="Source Code Pro"/>
              </a:defRPr>
            </a:lvl6pPr>
            <a:lvl7pPr marL="3200400" lvl="6" indent="-304800">
              <a:lnSpc>
                <a:spcPct val="100000"/>
              </a:lnSpc>
              <a:spcBef>
                <a:spcPts val="0"/>
              </a:spcBef>
              <a:spcAft>
                <a:spcPts val="0"/>
              </a:spcAft>
              <a:buClr>
                <a:schemeClr val="dk1"/>
              </a:buClr>
              <a:buSzPts val="1200"/>
              <a:buFont typeface="Source Code Pro"/>
              <a:buChar char="●"/>
              <a:defRPr sz="1200">
                <a:solidFill>
                  <a:schemeClr val="dk1"/>
                </a:solidFill>
                <a:latin typeface="Source Code Pro"/>
                <a:ea typeface="Source Code Pro"/>
                <a:cs typeface="Source Code Pro"/>
                <a:sym typeface="Source Code Pro"/>
              </a:defRPr>
            </a:lvl7pPr>
            <a:lvl8pPr marL="3657600" lvl="7" indent="-304800">
              <a:lnSpc>
                <a:spcPct val="100000"/>
              </a:lnSpc>
              <a:spcBef>
                <a:spcPts val="0"/>
              </a:spcBef>
              <a:spcAft>
                <a:spcPts val="0"/>
              </a:spcAft>
              <a:buClr>
                <a:schemeClr val="dk1"/>
              </a:buClr>
              <a:buSzPts val="1200"/>
              <a:buFont typeface="Source Code Pro"/>
              <a:buChar char="○"/>
              <a:defRPr sz="1200">
                <a:solidFill>
                  <a:schemeClr val="dk1"/>
                </a:solidFill>
                <a:latin typeface="Source Code Pro"/>
                <a:ea typeface="Source Code Pro"/>
                <a:cs typeface="Source Code Pro"/>
                <a:sym typeface="Source Code Pro"/>
              </a:defRPr>
            </a:lvl8pPr>
            <a:lvl9pPr marL="4114800" lvl="8" indent="-304800">
              <a:lnSpc>
                <a:spcPct val="100000"/>
              </a:lnSpc>
              <a:spcBef>
                <a:spcPts val="0"/>
              </a:spcBef>
              <a:spcAft>
                <a:spcPts val="0"/>
              </a:spcAft>
              <a:buClr>
                <a:schemeClr val="dk1"/>
              </a:buClr>
              <a:buSzPts val="1200"/>
              <a:buFont typeface="Source Code Pro"/>
              <a:buChar char="■"/>
              <a:defRPr sz="1200">
                <a:solidFill>
                  <a:schemeClr val="dk1"/>
                </a:solidFill>
                <a:latin typeface="Source Code Pro"/>
                <a:ea typeface="Source Code Pro"/>
                <a:cs typeface="Source Code Pro"/>
                <a:sym typeface="Source Code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grpSp>
        <p:nvGrpSpPr>
          <p:cNvPr id="76" name="Google Shape;76;p15"/>
          <p:cNvGrpSpPr/>
          <p:nvPr/>
        </p:nvGrpSpPr>
        <p:grpSpPr>
          <a:xfrm>
            <a:off x="1282950" y="650425"/>
            <a:ext cx="6578100" cy="3677300"/>
            <a:chOff x="772525" y="726625"/>
            <a:chExt cx="6578100" cy="3438300"/>
          </a:xfrm>
        </p:grpSpPr>
        <p:sp>
          <p:nvSpPr>
            <p:cNvPr id="77" name="Google Shape;77;p15"/>
            <p:cNvSpPr/>
            <p:nvPr/>
          </p:nvSpPr>
          <p:spPr>
            <a:xfrm>
              <a:off x="772525" y="726625"/>
              <a:ext cx="6578100" cy="3438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772525" y="726625"/>
              <a:ext cx="6578100" cy="255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15"/>
          <p:cNvGrpSpPr/>
          <p:nvPr/>
        </p:nvGrpSpPr>
        <p:grpSpPr>
          <a:xfrm>
            <a:off x="2848350" y="3365325"/>
            <a:ext cx="3447300" cy="962400"/>
            <a:chOff x="4924175" y="3441525"/>
            <a:chExt cx="3447300" cy="962400"/>
          </a:xfrm>
        </p:grpSpPr>
        <p:sp>
          <p:nvSpPr>
            <p:cNvPr id="80" name="Google Shape;80;p15"/>
            <p:cNvSpPr/>
            <p:nvPr/>
          </p:nvSpPr>
          <p:spPr>
            <a:xfrm>
              <a:off x="4924175" y="3441525"/>
              <a:ext cx="3447300" cy="962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4924175" y="3441525"/>
              <a:ext cx="3447300" cy="255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15"/>
          <p:cNvSpPr txBox="1"/>
          <p:nvPr/>
        </p:nvSpPr>
        <p:spPr>
          <a:xfrm>
            <a:off x="1414871" y="1639888"/>
            <a:ext cx="702900" cy="606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3600" dirty="0">
                <a:solidFill>
                  <a:schemeClr val="tx1"/>
                </a:solidFill>
                <a:latin typeface="Quantico"/>
                <a:ea typeface="Quantico"/>
                <a:cs typeface="Quantico"/>
                <a:sym typeface="Quantico"/>
              </a:rPr>
              <a:t>&lt;/</a:t>
            </a:r>
            <a:endParaRPr sz="3600" dirty="0">
              <a:solidFill>
                <a:schemeClr val="tx1"/>
              </a:solidFill>
              <a:latin typeface="Quantico"/>
              <a:ea typeface="Quantico"/>
              <a:cs typeface="Quantico"/>
              <a:sym typeface="Quantico"/>
            </a:endParaRPr>
          </a:p>
        </p:txBody>
      </p:sp>
      <p:sp>
        <p:nvSpPr>
          <p:cNvPr id="83" name="Google Shape;83;p15"/>
          <p:cNvSpPr txBox="1"/>
          <p:nvPr/>
        </p:nvSpPr>
        <p:spPr>
          <a:xfrm>
            <a:off x="7020763" y="2493275"/>
            <a:ext cx="702900" cy="606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3600">
                <a:solidFill>
                  <a:schemeClr val="dk1"/>
                </a:solidFill>
                <a:latin typeface="Quantico"/>
                <a:ea typeface="Quantico"/>
                <a:cs typeface="Quantico"/>
                <a:sym typeface="Quantico"/>
              </a:rPr>
              <a:t>/&gt;</a:t>
            </a:r>
            <a:endParaRPr sz="3600">
              <a:solidFill>
                <a:schemeClr val="dk1"/>
              </a:solidFill>
              <a:latin typeface="Quantico"/>
              <a:ea typeface="Quantico"/>
              <a:cs typeface="Quantico"/>
              <a:sym typeface="Quantico"/>
            </a:endParaRPr>
          </a:p>
        </p:txBody>
      </p:sp>
      <p:sp>
        <p:nvSpPr>
          <p:cNvPr id="84" name="Google Shape;84;p15"/>
          <p:cNvSpPr txBox="1">
            <a:spLocks noGrp="1"/>
          </p:cNvSpPr>
          <p:nvPr>
            <p:ph type="ctrTitle"/>
          </p:nvPr>
        </p:nvSpPr>
        <p:spPr>
          <a:xfrm>
            <a:off x="2062200" y="1289175"/>
            <a:ext cx="5019600" cy="180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2"/>
                </a:solidFill>
              </a:rPr>
              <a:t>CEIS150 </a:t>
            </a:r>
            <a:br>
              <a:rPr lang="en" dirty="0">
                <a:solidFill>
                  <a:schemeClr val="accent2"/>
                </a:solidFill>
              </a:rPr>
            </a:br>
            <a:r>
              <a:rPr lang="en" dirty="0">
                <a:solidFill>
                  <a:schemeClr val="accent2"/>
                </a:solidFill>
              </a:rPr>
              <a:t>Final Project</a:t>
            </a:r>
            <a:br>
              <a:rPr lang="en" dirty="0">
                <a:solidFill>
                  <a:schemeClr val="accent2"/>
                </a:solidFill>
              </a:rPr>
            </a:br>
            <a:r>
              <a:rPr lang="en" dirty="0">
                <a:solidFill>
                  <a:schemeClr val="accent2"/>
                </a:solidFill>
              </a:rPr>
              <a:t>Module 8</a:t>
            </a:r>
            <a:endParaRPr dirty="0">
              <a:solidFill>
                <a:schemeClr val="accent2"/>
              </a:solidFill>
            </a:endParaRPr>
          </a:p>
        </p:txBody>
      </p:sp>
      <p:sp>
        <p:nvSpPr>
          <p:cNvPr id="85" name="Google Shape;85;p15"/>
          <p:cNvSpPr txBox="1">
            <a:spLocks noGrp="1"/>
          </p:cNvSpPr>
          <p:nvPr>
            <p:ph type="subTitle" idx="1"/>
          </p:nvPr>
        </p:nvSpPr>
        <p:spPr>
          <a:xfrm>
            <a:off x="3050100" y="3270787"/>
            <a:ext cx="3043800" cy="8753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2">
                    <a:lumMod val="60000"/>
                    <a:lumOff val="40000"/>
                  </a:schemeClr>
                </a:solidFill>
              </a:rPr>
              <a:t>Amber Wilkins</a:t>
            </a:r>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t>Objective Software Environment Setup</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D4DF-D190-96DC-4C54-A211FF4AFC58}"/>
              </a:ext>
            </a:extLst>
          </p:cNvPr>
          <p:cNvSpPr>
            <a:spLocks noGrp="1"/>
          </p:cNvSpPr>
          <p:nvPr>
            <p:ph type="title"/>
          </p:nvPr>
        </p:nvSpPr>
        <p:spPr/>
        <p:txBody>
          <a:bodyPr/>
          <a:lstStyle/>
          <a:p>
            <a:r>
              <a:rPr lang="en" dirty="0">
                <a:solidFill>
                  <a:schemeClr val="accent2"/>
                </a:solidFill>
              </a:rPr>
              <a:t>&lt;/ </a:t>
            </a:r>
            <a:r>
              <a:rPr lang="en-US" dirty="0"/>
              <a:t>What was Learned:</a:t>
            </a:r>
          </a:p>
        </p:txBody>
      </p:sp>
      <p:sp>
        <p:nvSpPr>
          <p:cNvPr id="3" name="Text Placeholder 2">
            <a:extLst>
              <a:ext uri="{FF2B5EF4-FFF2-40B4-BE49-F238E27FC236}">
                <a16:creationId xmlns:a16="http://schemas.microsoft.com/office/drawing/2014/main" id="{8B9269D5-76C6-B37C-4234-36B41EB94609}"/>
              </a:ext>
            </a:extLst>
          </p:cNvPr>
          <p:cNvSpPr>
            <a:spLocks noGrp="1"/>
          </p:cNvSpPr>
          <p:nvPr>
            <p:ph type="body" idx="1"/>
          </p:nvPr>
        </p:nvSpPr>
        <p:spPr/>
        <p:txBody>
          <a:bodyPr/>
          <a:lstStyle/>
          <a:p>
            <a:pPr>
              <a:lnSpc>
                <a:spcPct val="200000"/>
              </a:lnSpc>
            </a:pPr>
            <a:r>
              <a:rPr lang="en-US" dirty="0"/>
              <a:t>How to create classes in Python.</a:t>
            </a:r>
          </a:p>
          <a:p>
            <a:pPr>
              <a:lnSpc>
                <a:spcPct val="200000"/>
              </a:lnSpc>
            </a:pPr>
            <a:r>
              <a:rPr lang="en-US" dirty="0"/>
              <a:t>How to create data diagrams.</a:t>
            </a:r>
          </a:p>
          <a:p>
            <a:pPr>
              <a:lnSpc>
                <a:spcPct val="200000"/>
              </a:lnSpc>
            </a:pPr>
            <a:r>
              <a:rPr lang="en-US" dirty="0"/>
              <a:t>The importance in running unit test on sections of completed code.</a:t>
            </a:r>
          </a:p>
          <a:p>
            <a:pPr>
              <a:lnSpc>
                <a:spcPct val="200000"/>
              </a:lnSpc>
            </a:pPr>
            <a:r>
              <a:rPr lang="en-US" dirty="0"/>
              <a:t>How to identify mistakes made in the code within the IDE and correct them so the code will run correctly.</a:t>
            </a:r>
          </a:p>
        </p:txBody>
      </p:sp>
    </p:spTree>
    <p:extLst>
      <p:ext uri="{BB962C8B-B14F-4D97-AF65-F5344CB8AC3E}">
        <p14:creationId xmlns:p14="http://schemas.microsoft.com/office/powerpoint/2010/main" val="177139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01C6-00F2-8668-22D2-99B5CBBF28F4}"/>
              </a:ext>
            </a:extLst>
          </p:cNvPr>
          <p:cNvSpPr>
            <a:spLocks noGrp="1"/>
          </p:cNvSpPr>
          <p:nvPr>
            <p:ph type="title"/>
          </p:nvPr>
        </p:nvSpPr>
        <p:spPr/>
        <p:txBody>
          <a:bodyPr/>
          <a:lstStyle/>
          <a:p>
            <a:r>
              <a:rPr lang="en" dirty="0">
                <a:solidFill>
                  <a:schemeClr val="accent2"/>
                </a:solidFill>
              </a:rPr>
              <a:t>&lt;/ </a:t>
            </a:r>
            <a:r>
              <a:rPr lang="en-US" dirty="0"/>
              <a:t>Module 3 Objectives:</a:t>
            </a:r>
          </a:p>
        </p:txBody>
      </p:sp>
      <p:sp>
        <p:nvSpPr>
          <p:cNvPr id="3" name="Text Placeholder 2">
            <a:extLst>
              <a:ext uri="{FF2B5EF4-FFF2-40B4-BE49-F238E27FC236}">
                <a16:creationId xmlns:a16="http://schemas.microsoft.com/office/drawing/2014/main" id="{5D6AEEDF-97E1-6755-4A78-A4AE7E154A09}"/>
              </a:ext>
            </a:extLst>
          </p:cNvPr>
          <p:cNvSpPr>
            <a:spLocks noGrp="1"/>
          </p:cNvSpPr>
          <p:nvPr>
            <p:ph type="body" idx="1"/>
          </p:nvPr>
        </p:nvSpPr>
        <p:spPr/>
        <p:txBody>
          <a:bodyPr/>
          <a:lstStyle/>
          <a:p>
            <a:pPr>
              <a:lnSpc>
                <a:spcPct val="200000"/>
              </a:lnSpc>
            </a:pPr>
            <a:r>
              <a:rPr lang="en-US" dirty="0"/>
              <a:t>Create a menu-driven user interface to add, list, and delete stocks to track price and volume history.</a:t>
            </a:r>
          </a:p>
          <a:p>
            <a:pPr>
              <a:lnSpc>
                <a:spcPct val="200000"/>
              </a:lnSpc>
            </a:pPr>
            <a:r>
              <a:rPr lang="en-US" dirty="0"/>
              <a:t>Create functions to handle menu items.</a:t>
            </a:r>
          </a:p>
          <a:p>
            <a:pPr>
              <a:lnSpc>
                <a:spcPct val="200000"/>
              </a:lnSpc>
            </a:pPr>
            <a:r>
              <a:rPr lang="en-US" dirty="0"/>
              <a:t>Create Daily Data to create a daily record that reflects the date, price and volume.</a:t>
            </a:r>
          </a:p>
          <a:p>
            <a:pPr marL="152400" indent="0">
              <a:lnSpc>
                <a:spcPct val="200000"/>
              </a:lnSpc>
              <a:buNone/>
            </a:pPr>
            <a:endParaRPr lang="en-US" dirty="0"/>
          </a:p>
        </p:txBody>
      </p:sp>
    </p:spTree>
    <p:extLst>
      <p:ext uri="{BB962C8B-B14F-4D97-AF65-F5344CB8AC3E}">
        <p14:creationId xmlns:p14="http://schemas.microsoft.com/office/powerpoint/2010/main" val="2943734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F29A-1337-178B-276D-C4D2BB9D569B}"/>
              </a:ext>
            </a:extLst>
          </p:cNvPr>
          <p:cNvSpPr>
            <a:spLocks noGrp="1"/>
          </p:cNvSpPr>
          <p:nvPr>
            <p:ph type="title"/>
          </p:nvPr>
        </p:nvSpPr>
        <p:spPr>
          <a:xfrm>
            <a:off x="2999122" y="138056"/>
            <a:ext cx="3145756" cy="672266"/>
          </a:xfrm>
        </p:spPr>
        <p:txBody>
          <a:bodyPr/>
          <a:lstStyle/>
          <a:p>
            <a:r>
              <a:rPr lang="en-US" dirty="0"/>
              <a:t>Adding a stock</a:t>
            </a:r>
          </a:p>
        </p:txBody>
      </p:sp>
      <p:pic>
        <p:nvPicPr>
          <p:cNvPr id="4" name="Picture 3">
            <a:extLst>
              <a:ext uri="{FF2B5EF4-FFF2-40B4-BE49-F238E27FC236}">
                <a16:creationId xmlns:a16="http://schemas.microsoft.com/office/drawing/2014/main" id="{4CE11CAA-20D9-5B1A-DEFF-F0AE135D9B67}"/>
              </a:ext>
            </a:extLst>
          </p:cNvPr>
          <p:cNvPicPr>
            <a:picLocks noChangeAspect="1"/>
          </p:cNvPicPr>
          <p:nvPr/>
        </p:nvPicPr>
        <p:blipFill>
          <a:blip r:embed="rId2"/>
          <a:stretch>
            <a:fillRect/>
          </a:stretch>
        </p:blipFill>
        <p:spPr>
          <a:xfrm>
            <a:off x="1163195" y="911631"/>
            <a:ext cx="6817610" cy="3801617"/>
          </a:xfrm>
          <a:prstGeom prst="rect">
            <a:avLst/>
          </a:prstGeom>
        </p:spPr>
      </p:pic>
    </p:spTree>
    <p:extLst>
      <p:ext uri="{BB962C8B-B14F-4D97-AF65-F5344CB8AC3E}">
        <p14:creationId xmlns:p14="http://schemas.microsoft.com/office/powerpoint/2010/main" val="3725726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F860-3DF9-1146-E8C6-B333A750E355}"/>
              </a:ext>
            </a:extLst>
          </p:cNvPr>
          <p:cNvSpPr>
            <a:spLocks noGrp="1"/>
          </p:cNvSpPr>
          <p:nvPr>
            <p:ph type="title"/>
          </p:nvPr>
        </p:nvSpPr>
        <p:spPr>
          <a:xfrm>
            <a:off x="2902477" y="26544"/>
            <a:ext cx="3339044" cy="649963"/>
          </a:xfrm>
        </p:spPr>
        <p:txBody>
          <a:bodyPr/>
          <a:lstStyle/>
          <a:p>
            <a:r>
              <a:rPr lang="en-US" dirty="0"/>
              <a:t>Listing 3 Stocks</a:t>
            </a:r>
          </a:p>
        </p:txBody>
      </p:sp>
      <p:pic>
        <p:nvPicPr>
          <p:cNvPr id="4" name="Picture 3">
            <a:extLst>
              <a:ext uri="{FF2B5EF4-FFF2-40B4-BE49-F238E27FC236}">
                <a16:creationId xmlns:a16="http://schemas.microsoft.com/office/drawing/2014/main" id="{D226C13E-ED28-69B4-9194-E5E7E19C80F4}"/>
              </a:ext>
            </a:extLst>
          </p:cNvPr>
          <p:cNvPicPr>
            <a:picLocks noChangeAspect="1"/>
          </p:cNvPicPr>
          <p:nvPr/>
        </p:nvPicPr>
        <p:blipFill>
          <a:blip r:embed="rId2"/>
          <a:stretch>
            <a:fillRect/>
          </a:stretch>
        </p:blipFill>
        <p:spPr>
          <a:xfrm>
            <a:off x="1294455" y="676507"/>
            <a:ext cx="6555089" cy="3992138"/>
          </a:xfrm>
          <a:prstGeom prst="rect">
            <a:avLst/>
          </a:prstGeom>
        </p:spPr>
      </p:pic>
    </p:spTree>
    <p:extLst>
      <p:ext uri="{BB962C8B-B14F-4D97-AF65-F5344CB8AC3E}">
        <p14:creationId xmlns:p14="http://schemas.microsoft.com/office/powerpoint/2010/main" val="112249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D73E-7AC8-3A08-133D-1C3AE5D093BC}"/>
              </a:ext>
            </a:extLst>
          </p:cNvPr>
          <p:cNvSpPr>
            <a:spLocks noGrp="1"/>
          </p:cNvSpPr>
          <p:nvPr>
            <p:ph type="title"/>
          </p:nvPr>
        </p:nvSpPr>
        <p:spPr>
          <a:xfrm>
            <a:off x="3467473" y="50598"/>
            <a:ext cx="2209054" cy="702002"/>
          </a:xfrm>
        </p:spPr>
        <p:txBody>
          <a:bodyPr/>
          <a:lstStyle/>
          <a:p>
            <a:r>
              <a:rPr lang="en-US" dirty="0"/>
              <a:t>Daily Data</a:t>
            </a:r>
          </a:p>
        </p:txBody>
      </p:sp>
      <p:pic>
        <p:nvPicPr>
          <p:cNvPr id="4" name="Picture 3">
            <a:extLst>
              <a:ext uri="{FF2B5EF4-FFF2-40B4-BE49-F238E27FC236}">
                <a16:creationId xmlns:a16="http://schemas.microsoft.com/office/drawing/2014/main" id="{D7F3C7A6-1BFB-70F5-CEC3-468EC80CB7B3}"/>
              </a:ext>
            </a:extLst>
          </p:cNvPr>
          <p:cNvPicPr>
            <a:picLocks noChangeAspect="1"/>
          </p:cNvPicPr>
          <p:nvPr/>
        </p:nvPicPr>
        <p:blipFill>
          <a:blip r:embed="rId2"/>
          <a:stretch>
            <a:fillRect/>
          </a:stretch>
        </p:blipFill>
        <p:spPr>
          <a:xfrm>
            <a:off x="490656" y="678259"/>
            <a:ext cx="8162688" cy="4057650"/>
          </a:xfrm>
          <a:prstGeom prst="rect">
            <a:avLst/>
          </a:prstGeom>
        </p:spPr>
      </p:pic>
    </p:spTree>
    <p:extLst>
      <p:ext uri="{BB962C8B-B14F-4D97-AF65-F5344CB8AC3E}">
        <p14:creationId xmlns:p14="http://schemas.microsoft.com/office/powerpoint/2010/main" val="3204537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0E2CB-67D8-3326-D433-C7E2CAEFA06F}"/>
              </a:ext>
            </a:extLst>
          </p:cNvPr>
          <p:cNvSpPr>
            <a:spLocks noGrp="1"/>
          </p:cNvSpPr>
          <p:nvPr>
            <p:ph type="title"/>
          </p:nvPr>
        </p:nvSpPr>
        <p:spPr/>
        <p:txBody>
          <a:bodyPr/>
          <a:lstStyle/>
          <a:p>
            <a:r>
              <a:rPr lang="en" dirty="0">
                <a:solidFill>
                  <a:schemeClr val="accent2"/>
                </a:solidFill>
              </a:rPr>
              <a:t>&lt;/ </a:t>
            </a:r>
            <a:r>
              <a:rPr lang="en-US" dirty="0"/>
              <a:t>What was Learned:</a:t>
            </a:r>
          </a:p>
        </p:txBody>
      </p:sp>
      <p:sp>
        <p:nvSpPr>
          <p:cNvPr id="3" name="Text Placeholder 2">
            <a:extLst>
              <a:ext uri="{FF2B5EF4-FFF2-40B4-BE49-F238E27FC236}">
                <a16:creationId xmlns:a16="http://schemas.microsoft.com/office/drawing/2014/main" id="{1DDCF15D-5C91-43FF-24FA-FE64C87636F6}"/>
              </a:ext>
            </a:extLst>
          </p:cNvPr>
          <p:cNvSpPr>
            <a:spLocks noGrp="1"/>
          </p:cNvSpPr>
          <p:nvPr>
            <p:ph type="body" idx="1"/>
          </p:nvPr>
        </p:nvSpPr>
        <p:spPr>
          <a:xfrm>
            <a:off x="720000" y="1536099"/>
            <a:ext cx="7704000" cy="2768271"/>
          </a:xfrm>
        </p:spPr>
        <p:txBody>
          <a:bodyPr/>
          <a:lstStyle/>
          <a:p>
            <a:pPr>
              <a:lnSpc>
                <a:spcPct val="200000"/>
              </a:lnSpc>
            </a:pPr>
            <a:r>
              <a:rPr lang="en-US" dirty="0"/>
              <a:t>How to add functionality to the program to make it work.</a:t>
            </a:r>
          </a:p>
          <a:p>
            <a:pPr>
              <a:lnSpc>
                <a:spcPct val="200000"/>
              </a:lnSpc>
            </a:pPr>
            <a:r>
              <a:rPr lang="en-US" dirty="0"/>
              <a:t>That stubs are incomplete functions that are in the process of being developed. (In the project they were marked as “This sections is under construction”)</a:t>
            </a:r>
          </a:p>
          <a:p>
            <a:pPr>
              <a:lnSpc>
                <a:spcPct val="200000"/>
              </a:lnSpc>
            </a:pPr>
            <a:r>
              <a:rPr lang="en-US" dirty="0"/>
              <a:t>How to create a variable that does not need to be kept. ( _=input() )</a:t>
            </a:r>
          </a:p>
          <a:p>
            <a:pPr>
              <a:lnSpc>
                <a:spcPct val="200000"/>
              </a:lnSpc>
            </a:pPr>
            <a:r>
              <a:rPr lang="en-US" dirty="0"/>
              <a:t>You can create string multiplication to create extra spaces to align data in columns.</a:t>
            </a:r>
          </a:p>
        </p:txBody>
      </p:sp>
    </p:spTree>
    <p:extLst>
      <p:ext uri="{BB962C8B-B14F-4D97-AF65-F5344CB8AC3E}">
        <p14:creationId xmlns:p14="http://schemas.microsoft.com/office/powerpoint/2010/main" val="3563384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6FB6-DC06-4468-37FB-4DAE3D978693}"/>
              </a:ext>
            </a:extLst>
          </p:cNvPr>
          <p:cNvSpPr>
            <a:spLocks noGrp="1"/>
          </p:cNvSpPr>
          <p:nvPr>
            <p:ph type="title"/>
          </p:nvPr>
        </p:nvSpPr>
        <p:spPr/>
        <p:txBody>
          <a:bodyPr/>
          <a:lstStyle/>
          <a:p>
            <a:r>
              <a:rPr lang="en" dirty="0">
                <a:solidFill>
                  <a:schemeClr val="accent2"/>
                </a:solidFill>
              </a:rPr>
              <a:t>&lt;/ </a:t>
            </a:r>
            <a:r>
              <a:rPr lang="en-US" dirty="0"/>
              <a:t>Module 4 Objectives:</a:t>
            </a:r>
          </a:p>
        </p:txBody>
      </p:sp>
      <p:sp>
        <p:nvSpPr>
          <p:cNvPr id="3" name="Text Placeholder 2">
            <a:extLst>
              <a:ext uri="{FF2B5EF4-FFF2-40B4-BE49-F238E27FC236}">
                <a16:creationId xmlns:a16="http://schemas.microsoft.com/office/drawing/2014/main" id="{65AD4F3B-44B5-B882-788A-6D704D2F909D}"/>
              </a:ext>
            </a:extLst>
          </p:cNvPr>
          <p:cNvSpPr>
            <a:spLocks noGrp="1"/>
          </p:cNvSpPr>
          <p:nvPr>
            <p:ph type="body" idx="1"/>
          </p:nvPr>
        </p:nvSpPr>
        <p:spPr/>
        <p:txBody>
          <a:bodyPr/>
          <a:lstStyle/>
          <a:p>
            <a:pPr>
              <a:lnSpc>
                <a:spcPct val="200000"/>
              </a:lnSpc>
            </a:pPr>
            <a:r>
              <a:rPr lang="en-US" dirty="0"/>
              <a:t>Implement inheritance in the stock program.</a:t>
            </a:r>
          </a:p>
          <a:p>
            <a:pPr>
              <a:lnSpc>
                <a:spcPct val="200000"/>
              </a:lnSpc>
            </a:pPr>
            <a:r>
              <a:rPr lang="en-US" dirty="0"/>
              <a:t>Create three classes and show the unit test of the classes working.</a:t>
            </a:r>
          </a:p>
          <a:p>
            <a:pPr>
              <a:lnSpc>
                <a:spcPct val="200000"/>
              </a:lnSpc>
            </a:pPr>
            <a:r>
              <a:rPr lang="en-US" dirty="0"/>
              <a:t>Run unit test on the newly created classes.</a:t>
            </a:r>
          </a:p>
          <a:p>
            <a:pPr>
              <a:lnSpc>
                <a:spcPct val="200000"/>
              </a:lnSpc>
            </a:pPr>
            <a:r>
              <a:rPr lang="en-US" dirty="0"/>
              <a:t>Show the input in the program is successful and functional.</a:t>
            </a:r>
          </a:p>
          <a:p>
            <a:endParaRPr lang="en-US" dirty="0"/>
          </a:p>
        </p:txBody>
      </p:sp>
    </p:spTree>
    <p:extLst>
      <p:ext uri="{BB962C8B-B14F-4D97-AF65-F5344CB8AC3E}">
        <p14:creationId xmlns:p14="http://schemas.microsoft.com/office/powerpoint/2010/main" val="1320373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B380-A2AF-242B-F3DB-DE8D700BE13E}"/>
              </a:ext>
            </a:extLst>
          </p:cNvPr>
          <p:cNvSpPr>
            <a:spLocks noGrp="1"/>
          </p:cNvSpPr>
          <p:nvPr>
            <p:ph type="title"/>
          </p:nvPr>
        </p:nvSpPr>
        <p:spPr>
          <a:xfrm>
            <a:off x="184742" y="2220084"/>
            <a:ext cx="3820153" cy="703331"/>
          </a:xfrm>
        </p:spPr>
        <p:txBody>
          <a:bodyPr/>
          <a:lstStyle/>
          <a:p>
            <a:r>
              <a:rPr lang="en-US" dirty="0"/>
              <a:t>Inherited Classes:</a:t>
            </a:r>
          </a:p>
        </p:txBody>
      </p:sp>
      <p:pic>
        <p:nvPicPr>
          <p:cNvPr id="5" name="Picture 4">
            <a:extLst>
              <a:ext uri="{FF2B5EF4-FFF2-40B4-BE49-F238E27FC236}">
                <a16:creationId xmlns:a16="http://schemas.microsoft.com/office/drawing/2014/main" id="{0739617C-E95D-60CC-F3E8-C9FC5EEA7653}"/>
              </a:ext>
            </a:extLst>
          </p:cNvPr>
          <p:cNvPicPr>
            <a:picLocks noChangeAspect="1"/>
          </p:cNvPicPr>
          <p:nvPr/>
        </p:nvPicPr>
        <p:blipFill>
          <a:blip r:embed="rId2"/>
          <a:stretch>
            <a:fillRect/>
          </a:stretch>
        </p:blipFill>
        <p:spPr>
          <a:xfrm>
            <a:off x="4235353" y="156117"/>
            <a:ext cx="4493447" cy="4499922"/>
          </a:xfrm>
          <a:prstGeom prst="rect">
            <a:avLst/>
          </a:prstGeom>
        </p:spPr>
      </p:pic>
    </p:spTree>
    <p:extLst>
      <p:ext uri="{BB962C8B-B14F-4D97-AF65-F5344CB8AC3E}">
        <p14:creationId xmlns:p14="http://schemas.microsoft.com/office/powerpoint/2010/main" val="3325727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384F-6DE5-56B5-5D75-A7E90A175407}"/>
              </a:ext>
            </a:extLst>
          </p:cNvPr>
          <p:cNvSpPr>
            <a:spLocks noGrp="1"/>
          </p:cNvSpPr>
          <p:nvPr>
            <p:ph type="title"/>
          </p:nvPr>
        </p:nvSpPr>
        <p:spPr>
          <a:xfrm>
            <a:off x="3489775" y="117505"/>
            <a:ext cx="2164449" cy="635095"/>
          </a:xfrm>
        </p:spPr>
        <p:txBody>
          <a:bodyPr/>
          <a:lstStyle/>
          <a:p>
            <a:r>
              <a:rPr lang="en-US" dirty="0"/>
              <a:t>Unit Test:</a:t>
            </a:r>
          </a:p>
        </p:txBody>
      </p:sp>
      <p:pic>
        <p:nvPicPr>
          <p:cNvPr id="5" name="Picture 4">
            <a:extLst>
              <a:ext uri="{FF2B5EF4-FFF2-40B4-BE49-F238E27FC236}">
                <a16:creationId xmlns:a16="http://schemas.microsoft.com/office/drawing/2014/main" id="{48CF6BB6-9D10-8D00-F8E9-7EAB4CB5BE17}"/>
              </a:ext>
            </a:extLst>
          </p:cNvPr>
          <p:cNvPicPr>
            <a:picLocks noChangeAspect="1"/>
          </p:cNvPicPr>
          <p:nvPr/>
        </p:nvPicPr>
        <p:blipFill>
          <a:blip r:embed="rId2"/>
          <a:stretch>
            <a:fillRect/>
          </a:stretch>
        </p:blipFill>
        <p:spPr>
          <a:xfrm>
            <a:off x="0" y="842131"/>
            <a:ext cx="9144000" cy="3796776"/>
          </a:xfrm>
          <a:prstGeom prst="rect">
            <a:avLst/>
          </a:prstGeom>
        </p:spPr>
      </p:pic>
    </p:spTree>
    <p:extLst>
      <p:ext uri="{BB962C8B-B14F-4D97-AF65-F5344CB8AC3E}">
        <p14:creationId xmlns:p14="http://schemas.microsoft.com/office/powerpoint/2010/main" val="3132093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19BE-7873-FE2A-4155-8624CA3FABA7}"/>
              </a:ext>
            </a:extLst>
          </p:cNvPr>
          <p:cNvSpPr>
            <a:spLocks noGrp="1"/>
          </p:cNvSpPr>
          <p:nvPr>
            <p:ph type="title"/>
          </p:nvPr>
        </p:nvSpPr>
        <p:spPr>
          <a:xfrm>
            <a:off x="2359785" y="117505"/>
            <a:ext cx="4424429" cy="635095"/>
          </a:xfrm>
        </p:spPr>
        <p:txBody>
          <a:bodyPr/>
          <a:lstStyle/>
          <a:p>
            <a:r>
              <a:rPr lang="en-US" dirty="0"/>
              <a:t>Stock Menu Program:</a:t>
            </a:r>
          </a:p>
        </p:txBody>
      </p:sp>
      <p:pic>
        <p:nvPicPr>
          <p:cNvPr id="4" name="Picture 3">
            <a:extLst>
              <a:ext uri="{FF2B5EF4-FFF2-40B4-BE49-F238E27FC236}">
                <a16:creationId xmlns:a16="http://schemas.microsoft.com/office/drawing/2014/main" id="{3094E2E3-D2BB-078E-7E3D-E02AF111DBD0}"/>
              </a:ext>
            </a:extLst>
          </p:cNvPr>
          <p:cNvPicPr>
            <a:picLocks noChangeAspect="1"/>
          </p:cNvPicPr>
          <p:nvPr/>
        </p:nvPicPr>
        <p:blipFill>
          <a:blip r:embed="rId2"/>
          <a:stretch>
            <a:fillRect/>
          </a:stretch>
        </p:blipFill>
        <p:spPr>
          <a:xfrm>
            <a:off x="3239486" y="913732"/>
            <a:ext cx="2894373" cy="3635966"/>
          </a:xfrm>
          <a:prstGeom prst="rect">
            <a:avLst/>
          </a:prstGeom>
        </p:spPr>
      </p:pic>
      <p:pic>
        <p:nvPicPr>
          <p:cNvPr id="5" name="Picture 4">
            <a:extLst>
              <a:ext uri="{FF2B5EF4-FFF2-40B4-BE49-F238E27FC236}">
                <a16:creationId xmlns:a16="http://schemas.microsoft.com/office/drawing/2014/main" id="{0AA13B09-D51E-904F-87A1-DA367B3A727F}"/>
              </a:ext>
            </a:extLst>
          </p:cNvPr>
          <p:cNvPicPr>
            <a:picLocks noChangeAspect="1"/>
          </p:cNvPicPr>
          <p:nvPr/>
        </p:nvPicPr>
        <p:blipFill>
          <a:blip r:embed="rId3"/>
          <a:stretch>
            <a:fillRect/>
          </a:stretch>
        </p:blipFill>
        <p:spPr>
          <a:xfrm>
            <a:off x="6224828" y="913732"/>
            <a:ext cx="2697949" cy="3635966"/>
          </a:xfrm>
          <a:prstGeom prst="rect">
            <a:avLst/>
          </a:prstGeom>
        </p:spPr>
      </p:pic>
      <p:pic>
        <p:nvPicPr>
          <p:cNvPr id="7" name="Picture 6">
            <a:extLst>
              <a:ext uri="{FF2B5EF4-FFF2-40B4-BE49-F238E27FC236}">
                <a16:creationId xmlns:a16="http://schemas.microsoft.com/office/drawing/2014/main" id="{0D369ECE-3D1C-9A9D-D374-DD9ABB34FACE}"/>
              </a:ext>
            </a:extLst>
          </p:cNvPr>
          <p:cNvPicPr>
            <a:picLocks noChangeAspect="1"/>
          </p:cNvPicPr>
          <p:nvPr/>
        </p:nvPicPr>
        <p:blipFill>
          <a:blip r:embed="rId4"/>
          <a:stretch>
            <a:fillRect/>
          </a:stretch>
        </p:blipFill>
        <p:spPr>
          <a:xfrm>
            <a:off x="0" y="913732"/>
            <a:ext cx="3148517" cy="3635966"/>
          </a:xfrm>
          <a:prstGeom prst="rect">
            <a:avLst/>
          </a:prstGeom>
        </p:spPr>
      </p:pic>
    </p:spTree>
    <p:extLst>
      <p:ext uri="{BB962C8B-B14F-4D97-AF65-F5344CB8AC3E}">
        <p14:creationId xmlns:p14="http://schemas.microsoft.com/office/powerpoint/2010/main" val="33176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2813266" y="665880"/>
            <a:ext cx="3101151" cy="64252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2"/>
                </a:solidFill>
              </a:rPr>
              <a:t>&lt;/</a:t>
            </a:r>
            <a:r>
              <a:rPr lang="en" dirty="0"/>
              <a:t>Introduction</a:t>
            </a:r>
            <a:endParaRPr dirty="0"/>
          </a:p>
        </p:txBody>
      </p:sp>
      <p:sp>
        <p:nvSpPr>
          <p:cNvPr id="103" name="Google Shape;103;p16"/>
          <p:cNvSpPr txBox="1">
            <a:spLocks noGrp="1"/>
          </p:cNvSpPr>
          <p:nvPr>
            <p:ph type="body" idx="1"/>
          </p:nvPr>
        </p:nvSpPr>
        <p:spPr>
          <a:xfrm>
            <a:off x="1043941" y="1742793"/>
            <a:ext cx="7056117" cy="2353422"/>
          </a:xfrm>
          <a:prstGeom prst="rect">
            <a:avLst/>
          </a:prstGeom>
        </p:spPr>
        <p:txBody>
          <a:bodyPr spcFirstLastPara="1" wrap="square" lIns="91425" tIns="91425" rIns="91425" bIns="91425" anchor="t" anchorCtr="0">
            <a:noAutofit/>
          </a:bodyPr>
          <a:lstStyle/>
          <a:p>
            <a:pPr marL="0" indent="0">
              <a:lnSpc>
                <a:spcPct val="200000"/>
              </a:lnSpc>
              <a:buNone/>
            </a:pPr>
            <a:r>
              <a:rPr lang="en-US" dirty="0"/>
              <a:t>This project provides experience in creating applications in Python. Object-oriented techniques were used to develop a stock tracking application that has both a console and GUI interface (Graphical User Interface). This system utilizes Python libraries to create charts and get historical stock data from web sites that when processed will generate profit and loss reports.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1C2B6-0611-46DD-8924-641CA8735518}"/>
              </a:ext>
            </a:extLst>
          </p:cNvPr>
          <p:cNvSpPr>
            <a:spLocks noGrp="1"/>
          </p:cNvSpPr>
          <p:nvPr>
            <p:ph type="title"/>
          </p:nvPr>
        </p:nvSpPr>
        <p:spPr/>
        <p:txBody>
          <a:bodyPr/>
          <a:lstStyle/>
          <a:p>
            <a:r>
              <a:rPr lang="en" dirty="0">
                <a:solidFill>
                  <a:schemeClr val="accent2"/>
                </a:solidFill>
              </a:rPr>
              <a:t>&lt;/ </a:t>
            </a:r>
            <a:r>
              <a:rPr lang="en-US" dirty="0"/>
              <a:t>What was Learned:</a:t>
            </a:r>
          </a:p>
        </p:txBody>
      </p:sp>
      <p:sp>
        <p:nvSpPr>
          <p:cNvPr id="3" name="Text Placeholder 2">
            <a:extLst>
              <a:ext uri="{FF2B5EF4-FFF2-40B4-BE49-F238E27FC236}">
                <a16:creationId xmlns:a16="http://schemas.microsoft.com/office/drawing/2014/main" id="{CA8B7DFB-F1D0-607D-7B77-B4486A968044}"/>
              </a:ext>
            </a:extLst>
          </p:cNvPr>
          <p:cNvSpPr>
            <a:spLocks noGrp="1"/>
          </p:cNvSpPr>
          <p:nvPr>
            <p:ph type="body" idx="1"/>
          </p:nvPr>
        </p:nvSpPr>
        <p:spPr/>
        <p:txBody>
          <a:bodyPr/>
          <a:lstStyle/>
          <a:p>
            <a:pPr>
              <a:lnSpc>
                <a:spcPct val="200000"/>
              </a:lnSpc>
            </a:pPr>
            <a:r>
              <a:rPr lang="en-US" dirty="0"/>
              <a:t>Inheritance is a key part of object-oriented programming.</a:t>
            </a:r>
          </a:p>
          <a:p>
            <a:pPr>
              <a:lnSpc>
                <a:spcPct val="200000"/>
              </a:lnSpc>
            </a:pPr>
            <a:r>
              <a:rPr lang="en-US" dirty="0"/>
              <a:t>How to implement two different style accounts, traditional and automatic.</a:t>
            </a:r>
          </a:p>
          <a:p>
            <a:pPr>
              <a:lnSpc>
                <a:spcPct val="200000"/>
              </a:lnSpc>
            </a:pPr>
            <a:r>
              <a:rPr lang="en-US" dirty="0"/>
              <a:t>How to correctly use self when creating classes. (def__</a:t>
            </a:r>
            <a:r>
              <a:rPr lang="en-US" dirty="0" err="1"/>
              <a:t>init</a:t>
            </a:r>
            <a:r>
              <a:rPr lang="en-US" dirty="0"/>
              <a:t>__(self)</a:t>
            </a:r>
          </a:p>
          <a:p>
            <a:pPr>
              <a:lnSpc>
                <a:spcPct val="200000"/>
              </a:lnSpc>
            </a:pPr>
            <a:r>
              <a:rPr lang="en-US" dirty="0"/>
              <a:t>How to correctly add and execute the different retirement account options.</a:t>
            </a:r>
          </a:p>
          <a:p>
            <a:endParaRPr lang="en-US" dirty="0"/>
          </a:p>
        </p:txBody>
      </p:sp>
    </p:spTree>
    <p:extLst>
      <p:ext uri="{BB962C8B-B14F-4D97-AF65-F5344CB8AC3E}">
        <p14:creationId xmlns:p14="http://schemas.microsoft.com/office/powerpoint/2010/main" val="522959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73DE-7F3E-801B-BF5B-73890A0B6D37}"/>
              </a:ext>
            </a:extLst>
          </p:cNvPr>
          <p:cNvSpPr>
            <a:spLocks noGrp="1"/>
          </p:cNvSpPr>
          <p:nvPr>
            <p:ph type="title"/>
          </p:nvPr>
        </p:nvSpPr>
        <p:spPr/>
        <p:txBody>
          <a:bodyPr/>
          <a:lstStyle/>
          <a:p>
            <a:r>
              <a:rPr lang="en" dirty="0">
                <a:solidFill>
                  <a:schemeClr val="accent2"/>
                </a:solidFill>
              </a:rPr>
              <a:t>&lt;/ </a:t>
            </a:r>
            <a:r>
              <a:rPr lang="en-US" dirty="0"/>
              <a:t>Module 5 Objectives:</a:t>
            </a:r>
          </a:p>
        </p:txBody>
      </p:sp>
      <p:sp>
        <p:nvSpPr>
          <p:cNvPr id="3" name="Text Placeholder 2">
            <a:extLst>
              <a:ext uri="{FF2B5EF4-FFF2-40B4-BE49-F238E27FC236}">
                <a16:creationId xmlns:a16="http://schemas.microsoft.com/office/drawing/2014/main" id="{05BF39D0-6741-AB67-203B-A2347B18175D}"/>
              </a:ext>
            </a:extLst>
          </p:cNvPr>
          <p:cNvSpPr>
            <a:spLocks noGrp="1"/>
          </p:cNvSpPr>
          <p:nvPr>
            <p:ph type="body" idx="1"/>
          </p:nvPr>
        </p:nvSpPr>
        <p:spPr>
          <a:xfrm>
            <a:off x="720000" y="2315222"/>
            <a:ext cx="7704000" cy="1944544"/>
          </a:xfrm>
        </p:spPr>
        <p:txBody>
          <a:bodyPr/>
          <a:lstStyle/>
          <a:p>
            <a:pPr>
              <a:lnSpc>
                <a:spcPct val="200000"/>
              </a:lnSpc>
            </a:pPr>
            <a:r>
              <a:rPr lang="en-US" dirty="0"/>
              <a:t>Use the </a:t>
            </a:r>
            <a:r>
              <a:rPr lang="en-US" dirty="0" err="1"/>
              <a:t>pyplot</a:t>
            </a:r>
            <a:r>
              <a:rPr lang="en-US" dirty="0"/>
              <a:t> class in the matplotlib library to create a simple stock chart.</a:t>
            </a:r>
          </a:p>
          <a:p>
            <a:pPr>
              <a:lnSpc>
                <a:spcPct val="200000"/>
              </a:lnSpc>
            </a:pPr>
            <a:r>
              <a:rPr lang="en-US" dirty="0"/>
              <a:t>Test to ensure the chart works.</a:t>
            </a:r>
          </a:p>
        </p:txBody>
      </p:sp>
    </p:spTree>
    <p:extLst>
      <p:ext uri="{BB962C8B-B14F-4D97-AF65-F5344CB8AC3E}">
        <p14:creationId xmlns:p14="http://schemas.microsoft.com/office/powerpoint/2010/main" val="349063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880A-2AA3-4201-FA14-FBA6911190C1}"/>
              </a:ext>
            </a:extLst>
          </p:cNvPr>
          <p:cNvSpPr>
            <a:spLocks noGrp="1"/>
          </p:cNvSpPr>
          <p:nvPr>
            <p:ph type="title"/>
          </p:nvPr>
        </p:nvSpPr>
        <p:spPr>
          <a:xfrm>
            <a:off x="3051161" y="71149"/>
            <a:ext cx="3041678" cy="575622"/>
          </a:xfrm>
        </p:spPr>
        <p:txBody>
          <a:bodyPr/>
          <a:lstStyle/>
          <a:p>
            <a:r>
              <a:rPr lang="en-US" dirty="0"/>
              <a:t>Working Chart</a:t>
            </a:r>
          </a:p>
        </p:txBody>
      </p:sp>
      <p:pic>
        <p:nvPicPr>
          <p:cNvPr id="4" name="Picture 3">
            <a:extLst>
              <a:ext uri="{FF2B5EF4-FFF2-40B4-BE49-F238E27FC236}">
                <a16:creationId xmlns:a16="http://schemas.microsoft.com/office/drawing/2014/main" id="{4D64FAA8-1A80-1B2D-10E5-33AF20476ADA}"/>
              </a:ext>
            </a:extLst>
          </p:cNvPr>
          <p:cNvPicPr>
            <a:picLocks noChangeAspect="1"/>
          </p:cNvPicPr>
          <p:nvPr/>
        </p:nvPicPr>
        <p:blipFill>
          <a:blip r:embed="rId2"/>
          <a:stretch>
            <a:fillRect/>
          </a:stretch>
        </p:blipFill>
        <p:spPr>
          <a:xfrm>
            <a:off x="205369" y="728547"/>
            <a:ext cx="8595360" cy="4261169"/>
          </a:xfrm>
          <a:prstGeom prst="rect">
            <a:avLst/>
          </a:prstGeom>
        </p:spPr>
      </p:pic>
    </p:spTree>
    <p:extLst>
      <p:ext uri="{BB962C8B-B14F-4D97-AF65-F5344CB8AC3E}">
        <p14:creationId xmlns:p14="http://schemas.microsoft.com/office/powerpoint/2010/main" val="3469601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F546F-B792-0624-F1E0-D3D2FC17DD27}"/>
              </a:ext>
            </a:extLst>
          </p:cNvPr>
          <p:cNvSpPr>
            <a:spLocks noGrp="1"/>
          </p:cNvSpPr>
          <p:nvPr>
            <p:ph type="title"/>
          </p:nvPr>
        </p:nvSpPr>
        <p:spPr/>
        <p:txBody>
          <a:bodyPr/>
          <a:lstStyle/>
          <a:p>
            <a:r>
              <a:rPr lang="en" dirty="0">
                <a:solidFill>
                  <a:schemeClr val="accent2"/>
                </a:solidFill>
              </a:rPr>
              <a:t>&lt;/ </a:t>
            </a:r>
            <a:r>
              <a:rPr lang="en-US" dirty="0"/>
              <a:t>What was Learned:</a:t>
            </a:r>
          </a:p>
        </p:txBody>
      </p:sp>
      <p:sp>
        <p:nvSpPr>
          <p:cNvPr id="3" name="Text Placeholder 2">
            <a:extLst>
              <a:ext uri="{FF2B5EF4-FFF2-40B4-BE49-F238E27FC236}">
                <a16:creationId xmlns:a16="http://schemas.microsoft.com/office/drawing/2014/main" id="{3F759CB2-43D7-146B-1A3F-42461F7A8B41}"/>
              </a:ext>
            </a:extLst>
          </p:cNvPr>
          <p:cNvSpPr>
            <a:spLocks noGrp="1"/>
          </p:cNvSpPr>
          <p:nvPr>
            <p:ph type="body" idx="1"/>
          </p:nvPr>
        </p:nvSpPr>
        <p:spPr/>
        <p:txBody>
          <a:bodyPr/>
          <a:lstStyle/>
          <a:p>
            <a:pPr>
              <a:lnSpc>
                <a:spcPct val="200000"/>
              </a:lnSpc>
            </a:pPr>
            <a:r>
              <a:rPr lang="en-US" dirty="0"/>
              <a:t>Matplotlib makes it easier to create many types of visualization from simple line charts to more complex and interactive graphics.</a:t>
            </a:r>
          </a:p>
          <a:p>
            <a:pPr>
              <a:lnSpc>
                <a:spcPct val="200000"/>
              </a:lnSpc>
            </a:pPr>
            <a:r>
              <a:rPr lang="en-US" dirty="0"/>
              <a:t>How to add </a:t>
            </a:r>
            <a:r>
              <a:rPr lang="en-US" dirty="0" err="1"/>
              <a:t>x,y</a:t>
            </a:r>
            <a:r>
              <a:rPr lang="en-US" dirty="0"/>
              <a:t> data to the chart.</a:t>
            </a:r>
          </a:p>
          <a:p>
            <a:pPr>
              <a:lnSpc>
                <a:spcPct val="200000"/>
              </a:lnSpc>
            </a:pPr>
            <a:r>
              <a:rPr lang="en-US" dirty="0"/>
              <a:t>Running the code to enter data to be added to the chart on both axis.</a:t>
            </a:r>
          </a:p>
          <a:p>
            <a:endParaRPr lang="en-US" dirty="0"/>
          </a:p>
          <a:p>
            <a:endParaRPr lang="en-US" dirty="0"/>
          </a:p>
        </p:txBody>
      </p:sp>
    </p:spTree>
    <p:extLst>
      <p:ext uri="{BB962C8B-B14F-4D97-AF65-F5344CB8AC3E}">
        <p14:creationId xmlns:p14="http://schemas.microsoft.com/office/powerpoint/2010/main" val="1771306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7D1B-88A0-98CB-16D0-570753E041A6}"/>
              </a:ext>
            </a:extLst>
          </p:cNvPr>
          <p:cNvSpPr>
            <a:spLocks noGrp="1"/>
          </p:cNvSpPr>
          <p:nvPr>
            <p:ph type="title"/>
          </p:nvPr>
        </p:nvSpPr>
        <p:spPr/>
        <p:txBody>
          <a:bodyPr/>
          <a:lstStyle/>
          <a:p>
            <a:r>
              <a:rPr lang="en" dirty="0">
                <a:solidFill>
                  <a:schemeClr val="accent2"/>
                </a:solidFill>
              </a:rPr>
              <a:t>&lt;/ </a:t>
            </a:r>
            <a:r>
              <a:rPr lang="en-US" dirty="0"/>
              <a:t>Module 6 Objective:</a:t>
            </a:r>
          </a:p>
        </p:txBody>
      </p:sp>
      <p:sp>
        <p:nvSpPr>
          <p:cNvPr id="3" name="Text Placeholder 2">
            <a:extLst>
              <a:ext uri="{FF2B5EF4-FFF2-40B4-BE49-F238E27FC236}">
                <a16:creationId xmlns:a16="http://schemas.microsoft.com/office/drawing/2014/main" id="{432C112D-1227-EC14-627C-42D72FE76029}"/>
              </a:ext>
            </a:extLst>
          </p:cNvPr>
          <p:cNvSpPr>
            <a:spLocks noGrp="1"/>
          </p:cNvSpPr>
          <p:nvPr>
            <p:ph type="body" idx="1"/>
          </p:nvPr>
        </p:nvSpPr>
        <p:spPr/>
        <p:txBody>
          <a:bodyPr/>
          <a:lstStyle/>
          <a:p>
            <a:pPr>
              <a:lnSpc>
                <a:spcPct val="200000"/>
              </a:lnSpc>
            </a:pPr>
            <a:r>
              <a:rPr lang="en-US" dirty="0"/>
              <a:t>Download historical data to specified file for the project from Yahoo! Finance. </a:t>
            </a:r>
          </a:p>
          <a:p>
            <a:pPr>
              <a:lnSpc>
                <a:spcPct val="200000"/>
              </a:lnSpc>
            </a:pPr>
            <a:r>
              <a:rPr lang="en-US" dirty="0"/>
              <a:t>Use the CSV Library to import data from Yahoo! Finance that was downloaded.</a:t>
            </a:r>
          </a:p>
          <a:p>
            <a:pPr>
              <a:lnSpc>
                <a:spcPct val="200000"/>
              </a:lnSpc>
            </a:pPr>
            <a:r>
              <a:rPr lang="en-US" dirty="0"/>
              <a:t>Read the data from the file and show the imported historical data.</a:t>
            </a:r>
          </a:p>
        </p:txBody>
      </p:sp>
    </p:spTree>
    <p:extLst>
      <p:ext uri="{BB962C8B-B14F-4D97-AF65-F5344CB8AC3E}">
        <p14:creationId xmlns:p14="http://schemas.microsoft.com/office/powerpoint/2010/main" val="1942783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7BC6-4E15-537D-4253-2896EA159907}"/>
              </a:ext>
            </a:extLst>
          </p:cNvPr>
          <p:cNvSpPr>
            <a:spLocks noGrp="1"/>
          </p:cNvSpPr>
          <p:nvPr>
            <p:ph type="title"/>
          </p:nvPr>
        </p:nvSpPr>
        <p:spPr>
          <a:xfrm>
            <a:off x="3445170" y="503428"/>
            <a:ext cx="2253659" cy="694568"/>
          </a:xfrm>
        </p:spPr>
        <p:txBody>
          <a:bodyPr/>
          <a:lstStyle/>
          <a:p>
            <a:r>
              <a:rPr lang="en-US" dirty="0"/>
              <a:t>Saved File</a:t>
            </a:r>
          </a:p>
        </p:txBody>
      </p:sp>
      <p:pic>
        <p:nvPicPr>
          <p:cNvPr id="4" name="Picture 3">
            <a:extLst>
              <a:ext uri="{FF2B5EF4-FFF2-40B4-BE49-F238E27FC236}">
                <a16:creationId xmlns:a16="http://schemas.microsoft.com/office/drawing/2014/main" id="{CD90959F-B36A-3538-795B-B481967620C9}"/>
              </a:ext>
            </a:extLst>
          </p:cNvPr>
          <p:cNvPicPr>
            <a:picLocks noChangeAspect="1"/>
          </p:cNvPicPr>
          <p:nvPr/>
        </p:nvPicPr>
        <p:blipFill>
          <a:blip r:embed="rId2"/>
          <a:stretch>
            <a:fillRect/>
          </a:stretch>
        </p:blipFill>
        <p:spPr>
          <a:xfrm>
            <a:off x="1343722" y="1754458"/>
            <a:ext cx="6456556" cy="2191046"/>
          </a:xfrm>
          <a:prstGeom prst="rect">
            <a:avLst/>
          </a:prstGeom>
        </p:spPr>
      </p:pic>
    </p:spTree>
    <p:extLst>
      <p:ext uri="{BB962C8B-B14F-4D97-AF65-F5344CB8AC3E}">
        <p14:creationId xmlns:p14="http://schemas.microsoft.com/office/powerpoint/2010/main" val="2004906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4B83-A354-05E1-0EC5-FBFCDC85531F}"/>
              </a:ext>
            </a:extLst>
          </p:cNvPr>
          <p:cNvSpPr>
            <a:spLocks noGrp="1"/>
          </p:cNvSpPr>
          <p:nvPr>
            <p:ph type="title"/>
          </p:nvPr>
        </p:nvSpPr>
        <p:spPr>
          <a:xfrm>
            <a:off x="2062418" y="115753"/>
            <a:ext cx="5019161" cy="575622"/>
          </a:xfrm>
        </p:spPr>
        <p:txBody>
          <a:bodyPr/>
          <a:lstStyle/>
          <a:p>
            <a:r>
              <a:rPr lang="en-US" dirty="0"/>
              <a:t>Imported Historical Data</a:t>
            </a:r>
          </a:p>
        </p:txBody>
      </p:sp>
      <p:pic>
        <p:nvPicPr>
          <p:cNvPr id="4" name="Picture 3">
            <a:extLst>
              <a:ext uri="{FF2B5EF4-FFF2-40B4-BE49-F238E27FC236}">
                <a16:creationId xmlns:a16="http://schemas.microsoft.com/office/drawing/2014/main" id="{8F66CD15-2900-C750-A195-1408F4959F5A}"/>
              </a:ext>
            </a:extLst>
          </p:cNvPr>
          <p:cNvPicPr>
            <a:picLocks noChangeAspect="1"/>
          </p:cNvPicPr>
          <p:nvPr/>
        </p:nvPicPr>
        <p:blipFill>
          <a:blip r:embed="rId2"/>
          <a:stretch>
            <a:fillRect/>
          </a:stretch>
        </p:blipFill>
        <p:spPr>
          <a:xfrm>
            <a:off x="836558" y="869795"/>
            <a:ext cx="7470883" cy="3783979"/>
          </a:xfrm>
          <a:prstGeom prst="rect">
            <a:avLst/>
          </a:prstGeom>
        </p:spPr>
      </p:pic>
    </p:spTree>
    <p:extLst>
      <p:ext uri="{BB962C8B-B14F-4D97-AF65-F5344CB8AC3E}">
        <p14:creationId xmlns:p14="http://schemas.microsoft.com/office/powerpoint/2010/main" val="1514033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0DEDE-AFFC-BE4C-12C4-FF9CE849D9B3}"/>
              </a:ext>
            </a:extLst>
          </p:cNvPr>
          <p:cNvSpPr>
            <a:spLocks noGrp="1"/>
          </p:cNvSpPr>
          <p:nvPr>
            <p:ph type="title"/>
          </p:nvPr>
        </p:nvSpPr>
        <p:spPr/>
        <p:txBody>
          <a:bodyPr/>
          <a:lstStyle/>
          <a:p>
            <a:r>
              <a:rPr lang="en" dirty="0">
                <a:solidFill>
                  <a:schemeClr val="accent2"/>
                </a:solidFill>
              </a:rPr>
              <a:t>&lt;/ </a:t>
            </a:r>
            <a:r>
              <a:rPr lang="en-US" dirty="0"/>
              <a:t>What was Learned:</a:t>
            </a:r>
          </a:p>
        </p:txBody>
      </p:sp>
      <p:sp>
        <p:nvSpPr>
          <p:cNvPr id="3" name="Text Placeholder 2">
            <a:extLst>
              <a:ext uri="{FF2B5EF4-FFF2-40B4-BE49-F238E27FC236}">
                <a16:creationId xmlns:a16="http://schemas.microsoft.com/office/drawing/2014/main" id="{EDF0E212-5FFB-92A3-8B70-EBE2B1778C9E}"/>
              </a:ext>
            </a:extLst>
          </p:cNvPr>
          <p:cNvSpPr>
            <a:spLocks noGrp="1"/>
          </p:cNvSpPr>
          <p:nvPr>
            <p:ph type="body" idx="1"/>
          </p:nvPr>
        </p:nvSpPr>
        <p:spPr>
          <a:xfrm>
            <a:off x="720000" y="1397620"/>
            <a:ext cx="7704000" cy="2993280"/>
          </a:xfrm>
        </p:spPr>
        <p:txBody>
          <a:bodyPr/>
          <a:lstStyle/>
          <a:p>
            <a:pPr>
              <a:lnSpc>
                <a:spcPct val="200000"/>
              </a:lnSpc>
            </a:pPr>
            <a:r>
              <a:rPr lang="en-US" dirty="0"/>
              <a:t>The fact that Yahoo! Finance offers downloadable stock data.</a:t>
            </a:r>
          </a:p>
          <a:p>
            <a:pPr>
              <a:lnSpc>
                <a:spcPct val="200000"/>
              </a:lnSpc>
            </a:pPr>
            <a:r>
              <a:rPr lang="en-US" dirty="0"/>
              <a:t>CSV stands for Comma Separated Value which is why the string multiplication was added to the project to ensure the uploaded data is professionally shown.</a:t>
            </a:r>
          </a:p>
          <a:p>
            <a:pPr>
              <a:lnSpc>
                <a:spcPct val="200000"/>
              </a:lnSpc>
            </a:pPr>
            <a:r>
              <a:rPr lang="en-US" dirty="0"/>
              <a:t>Using the with statement to open the file and it will automatically close the file when all records are finished being read.</a:t>
            </a:r>
          </a:p>
          <a:p>
            <a:pPr>
              <a:lnSpc>
                <a:spcPct val="200000"/>
              </a:lnSpc>
            </a:pPr>
            <a:r>
              <a:rPr lang="en-US" dirty="0"/>
              <a:t>How to generate the report by uploading the data to the program from the folder the data was saved in.</a:t>
            </a:r>
          </a:p>
          <a:p>
            <a:endParaRPr lang="en-US" dirty="0"/>
          </a:p>
        </p:txBody>
      </p:sp>
    </p:spTree>
    <p:extLst>
      <p:ext uri="{BB962C8B-B14F-4D97-AF65-F5344CB8AC3E}">
        <p14:creationId xmlns:p14="http://schemas.microsoft.com/office/powerpoint/2010/main" val="3311020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6AA1-40A3-FF7F-1DB1-96A69C010CDB}"/>
              </a:ext>
            </a:extLst>
          </p:cNvPr>
          <p:cNvSpPr>
            <a:spLocks noGrp="1"/>
          </p:cNvSpPr>
          <p:nvPr>
            <p:ph type="title"/>
          </p:nvPr>
        </p:nvSpPr>
        <p:spPr/>
        <p:txBody>
          <a:bodyPr/>
          <a:lstStyle/>
          <a:p>
            <a:r>
              <a:rPr lang="en" dirty="0">
                <a:solidFill>
                  <a:schemeClr val="accent2"/>
                </a:solidFill>
              </a:rPr>
              <a:t>&lt;/ </a:t>
            </a:r>
            <a:r>
              <a:rPr lang="en-US" dirty="0"/>
              <a:t>Module 7 Objective:</a:t>
            </a:r>
          </a:p>
        </p:txBody>
      </p:sp>
      <p:sp>
        <p:nvSpPr>
          <p:cNvPr id="3" name="Text Placeholder 2">
            <a:extLst>
              <a:ext uri="{FF2B5EF4-FFF2-40B4-BE49-F238E27FC236}">
                <a16:creationId xmlns:a16="http://schemas.microsoft.com/office/drawing/2014/main" id="{B14AF379-9B0F-8A20-ADB5-D0E71AC59F71}"/>
              </a:ext>
            </a:extLst>
          </p:cNvPr>
          <p:cNvSpPr>
            <a:spLocks noGrp="1"/>
          </p:cNvSpPr>
          <p:nvPr>
            <p:ph type="body" idx="1"/>
          </p:nvPr>
        </p:nvSpPr>
        <p:spPr/>
        <p:txBody>
          <a:bodyPr/>
          <a:lstStyle/>
          <a:p>
            <a:pPr>
              <a:lnSpc>
                <a:spcPct val="200000"/>
              </a:lnSpc>
            </a:pPr>
            <a:r>
              <a:rPr lang="en-US" dirty="0"/>
              <a:t>Use </a:t>
            </a:r>
            <a:r>
              <a:rPr lang="en-US" dirty="0" err="1"/>
              <a:t>tkinter</a:t>
            </a:r>
            <a:r>
              <a:rPr lang="en-US" dirty="0"/>
              <a:t> to implement a graphical user interface.</a:t>
            </a:r>
          </a:p>
          <a:p>
            <a:pPr>
              <a:lnSpc>
                <a:spcPct val="200000"/>
              </a:lnSpc>
            </a:pPr>
            <a:r>
              <a:rPr lang="en-US" dirty="0"/>
              <a:t>Add multiple stocks in the GUI.</a:t>
            </a:r>
          </a:p>
          <a:p>
            <a:pPr>
              <a:lnSpc>
                <a:spcPct val="200000"/>
              </a:lnSpc>
            </a:pPr>
            <a:r>
              <a:rPr lang="en-US" dirty="0"/>
              <a:t>Import the saved CSV file to the GUI.</a:t>
            </a:r>
          </a:p>
          <a:p>
            <a:pPr>
              <a:lnSpc>
                <a:spcPct val="200000"/>
              </a:lnSpc>
            </a:pPr>
            <a:r>
              <a:rPr lang="en-US" dirty="0"/>
              <a:t>Show import working in history tab.</a:t>
            </a:r>
          </a:p>
        </p:txBody>
      </p:sp>
    </p:spTree>
    <p:extLst>
      <p:ext uri="{BB962C8B-B14F-4D97-AF65-F5344CB8AC3E}">
        <p14:creationId xmlns:p14="http://schemas.microsoft.com/office/powerpoint/2010/main" val="3999233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31772-530D-2FB8-DEDA-400A54D09960}"/>
              </a:ext>
            </a:extLst>
          </p:cNvPr>
          <p:cNvSpPr>
            <a:spLocks noGrp="1"/>
          </p:cNvSpPr>
          <p:nvPr>
            <p:ph type="title"/>
          </p:nvPr>
        </p:nvSpPr>
        <p:spPr>
          <a:xfrm>
            <a:off x="3151522" y="0"/>
            <a:ext cx="2840956" cy="583056"/>
          </a:xfrm>
        </p:spPr>
        <p:txBody>
          <a:bodyPr/>
          <a:lstStyle/>
          <a:p>
            <a:r>
              <a:rPr lang="en-US" dirty="0"/>
              <a:t>Stocks in GUI</a:t>
            </a:r>
          </a:p>
        </p:txBody>
      </p:sp>
      <p:pic>
        <p:nvPicPr>
          <p:cNvPr id="4" name="Picture 3">
            <a:extLst>
              <a:ext uri="{FF2B5EF4-FFF2-40B4-BE49-F238E27FC236}">
                <a16:creationId xmlns:a16="http://schemas.microsoft.com/office/drawing/2014/main" id="{100B1AFD-FD4F-A893-C15E-70F97B877EC7}"/>
              </a:ext>
            </a:extLst>
          </p:cNvPr>
          <p:cNvPicPr>
            <a:picLocks noChangeAspect="1"/>
          </p:cNvPicPr>
          <p:nvPr/>
        </p:nvPicPr>
        <p:blipFill>
          <a:blip r:embed="rId2"/>
          <a:stretch>
            <a:fillRect/>
          </a:stretch>
        </p:blipFill>
        <p:spPr>
          <a:xfrm>
            <a:off x="754397" y="669073"/>
            <a:ext cx="7635206" cy="4040684"/>
          </a:xfrm>
          <a:prstGeom prst="rect">
            <a:avLst/>
          </a:prstGeom>
        </p:spPr>
      </p:pic>
    </p:spTree>
    <p:extLst>
      <p:ext uri="{BB962C8B-B14F-4D97-AF65-F5344CB8AC3E}">
        <p14:creationId xmlns:p14="http://schemas.microsoft.com/office/powerpoint/2010/main" val="56908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CD42-91FC-B264-6876-4F30DAD38F52}"/>
              </a:ext>
            </a:extLst>
          </p:cNvPr>
          <p:cNvSpPr>
            <a:spLocks noGrp="1"/>
          </p:cNvSpPr>
          <p:nvPr>
            <p:ph type="title"/>
          </p:nvPr>
        </p:nvSpPr>
        <p:spPr/>
        <p:txBody>
          <a:bodyPr/>
          <a:lstStyle/>
          <a:p>
            <a:r>
              <a:rPr lang="en" dirty="0">
                <a:solidFill>
                  <a:schemeClr val="accent2"/>
                </a:solidFill>
              </a:rPr>
              <a:t>&lt;/ </a:t>
            </a:r>
            <a:r>
              <a:rPr lang="en-US" dirty="0"/>
              <a:t>Module 1 objectives:</a:t>
            </a:r>
          </a:p>
        </p:txBody>
      </p:sp>
      <p:sp>
        <p:nvSpPr>
          <p:cNvPr id="3" name="Text Placeholder 2">
            <a:extLst>
              <a:ext uri="{FF2B5EF4-FFF2-40B4-BE49-F238E27FC236}">
                <a16:creationId xmlns:a16="http://schemas.microsoft.com/office/drawing/2014/main" id="{D529790D-D49F-8286-9B82-AD48BC28A3D5}"/>
              </a:ext>
            </a:extLst>
          </p:cNvPr>
          <p:cNvSpPr>
            <a:spLocks noGrp="1"/>
          </p:cNvSpPr>
          <p:nvPr>
            <p:ph type="body" idx="1"/>
          </p:nvPr>
        </p:nvSpPr>
        <p:spPr/>
        <p:txBody>
          <a:bodyPr/>
          <a:lstStyle/>
          <a:p>
            <a:pPr>
              <a:lnSpc>
                <a:spcPct val="200000"/>
              </a:lnSpc>
            </a:pPr>
            <a:r>
              <a:rPr lang="en-US" dirty="0"/>
              <a:t>Install Anaconda</a:t>
            </a:r>
          </a:p>
          <a:p>
            <a:pPr>
              <a:lnSpc>
                <a:spcPct val="200000"/>
              </a:lnSpc>
            </a:pPr>
            <a:r>
              <a:rPr lang="en-US" dirty="0"/>
              <a:t>Choose IDE for the project</a:t>
            </a:r>
          </a:p>
          <a:p>
            <a:pPr>
              <a:lnSpc>
                <a:spcPct val="200000"/>
              </a:lnSpc>
            </a:pPr>
            <a:r>
              <a:rPr lang="en-US" dirty="0"/>
              <a:t>Create Python Script</a:t>
            </a:r>
          </a:p>
          <a:p>
            <a:pPr>
              <a:lnSpc>
                <a:spcPct val="200000"/>
              </a:lnSpc>
            </a:pPr>
            <a:r>
              <a:rPr lang="en-US" dirty="0"/>
              <a:t>Ensure the Python script is running correctly</a:t>
            </a:r>
          </a:p>
        </p:txBody>
      </p:sp>
    </p:spTree>
    <p:extLst>
      <p:ext uri="{BB962C8B-B14F-4D97-AF65-F5344CB8AC3E}">
        <p14:creationId xmlns:p14="http://schemas.microsoft.com/office/powerpoint/2010/main" val="3149261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C9FE-2F5E-E3AB-D5DC-2AA33F778A46}"/>
              </a:ext>
            </a:extLst>
          </p:cNvPr>
          <p:cNvSpPr>
            <a:spLocks noGrp="1"/>
          </p:cNvSpPr>
          <p:nvPr>
            <p:ph type="title"/>
          </p:nvPr>
        </p:nvSpPr>
        <p:spPr>
          <a:xfrm>
            <a:off x="3315073" y="-59473"/>
            <a:ext cx="2513854" cy="627661"/>
          </a:xfrm>
        </p:spPr>
        <p:txBody>
          <a:bodyPr/>
          <a:lstStyle/>
          <a:p>
            <a:r>
              <a:rPr lang="en-US" dirty="0"/>
              <a:t>History Tab</a:t>
            </a:r>
          </a:p>
        </p:txBody>
      </p:sp>
      <p:pic>
        <p:nvPicPr>
          <p:cNvPr id="4" name="Picture 3">
            <a:extLst>
              <a:ext uri="{FF2B5EF4-FFF2-40B4-BE49-F238E27FC236}">
                <a16:creationId xmlns:a16="http://schemas.microsoft.com/office/drawing/2014/main" id="{676FD775-21E1-D1AB-BF68-E78671A287F1}"/>
              </a:ext>
            </a:extLst>
          </p:cNvPr>
          <p:cNvPicPr>
            <a:picLocks noChangeAspect="1"/>
          </p:cNvPicPr>
          <p:nvPr/>
        </p:nvPicPr>
        <p:blipFill>
          <a:blip r:embed="rId2"/>
          <a:stretch>
            <a:fillRect/>
          </a:stretch>
        </p:blipFill>
        <p:spPr>
          <a:xfrm>
            <a:off x="999921" y="568188"/>
            <a:ext cx="7144158" cy="4094187"/>
          </a:xfrm>
          <a:prstGeom prst="rect">
            <a:avLst/>
          </a:prstGeom>
        </p:spPr>
      </p:pic>
    </p:spTree>
    <p:extLst>
      <p:ext uri="{BB962C8B-B14F-4D97-AF65-F5344CB8AC3E}">
        <p14:creationId xmlns:p14="http://schemas.microsoft.com/office/powerpoint/2010/main" val="2736304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7665-B9F4-6DA0-F688-6829949D1776}"/>
              </a:ext>
            </a:extLst>
          </p:cNvPr>
          <p:cNvSpPr>
            <a:spLocks noGrp="1"/>
          </p:cNvSpPr>
          <p:nvPr>
            <p:ph type="title"/>
          </p:nvPr>
        </p:nvSpPr>
        <p:spPr>
          <a:xfrm>
            <a:off x="2809551" y="-25496"/>
            <a:ext cx="3524898" cy="612793"/>
          </a:xfrm>
        </p:spPr>
        <p:txBody>
          <a:bodyPr/>
          <a:lstStyle/>
          <a:p>
            <a:r>
              <a:rPr lang="en-US" dirty="0"/>
              <a:t>Report Complete</a:t>
            </a:r>
          </a:p>
        </p:txBody>
      </p:sp>
      <p:pic>
        <p:nvPicPr>
          <p:cNvPr id="4" name="Picture 3">
            <a:extLst>
              <a:ext uri="{FF2B5EF4-FFF2-40B4-BE49-F238E27FC236}">
                <a16:creationId xmlns:a16="http://schemas.microsoft.com/office/drawing/2014/main" id="{CB14DE5C-A2B7-80DF-D660-FC104C1A5674}"/>
              </a:ext>
            </a:extLst>
          </p:cNvPr>
          <p:cNvPicPr>
            <a:picLocks noChangeAspect="1"/>
          </p:cNvPicPr>
          <p:nvPr/>
        </p:nvPicPr>
        <p:blipFill>
          <a:blip r:embed="rId2"/>
          <a:stretch>
            <a:fillRect/>
          </a:stretch>
        </p:blipFill>
        <p:spPr>
          <a:xfrm>
            <a:off x="1179966" y="587297"/>
            <a:ext cx="6784068" cy="4119194"/>
          </a:xfrm>
          <a:prstGeom prst="rect">
            <a:avLst/>
          </a:prstGeom>
        </p:spPr>
      </p:pic>
    </p:spTree>
    <p:extLst>
      <p:ext uri="{BB962C8B-B14F-4D97-AF65-F5344CB8AC3E}">
        <p14:creationId xmlns:p14="http://schemas.microsoft.com/office/powerpoint/2010/main" val="2241821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F5E8-D646-881E-9961-5D84FA284C0C}"/>
              </a:ext>
            </a:extLst>
          </p:cNvPr>
          <p:cNvSpPr>
            <a:spLocks noGrp="1"/>
          </p:cNvSpPr>
          <p:nvPr>
            <p:ph type="title"/>
          </p:nvPr>
        </p:nvSpPr>
        <p:spPr/>
        <p:txBody>
          <a:bodyPr/>
          <a:lstStyle/>
          <a:p>
            <a:r>
              <a:rPr lang="en">
                <a:solidFill>
                  <a:schemeClr val="accent2"/>
                </a:solidFill>
              </a:rPr>
              <a:t>&lt;/ </a:t>
            </a:r>
            <a:r>
              <a:rPr lang="en-US"/>
              <a:t>What </a:t>
            </a:r>
            <a:r>
              <a:rPr lang="en-US" dirty="0"/>
              <a:t>was Learned:</a:t>
            </a:r>
          </a:p>
        </p:txBody>
      </p:sp>
      <p:sp>
        <p:nvSpPr>
          <p:cNvPr id="3" name="Text Placeholder 2">
            <a:extLst>
              <a:ext uri="{FF2B5EF4-FFF2-40B4-BE49-F238E27FC236}">
                <a16:creationId xmlns:a16="http://schemas.microsoft.com/office/drawing/2014/main" id="{1771DB68-3628-1928-9251-A63AA7FD6308}"/>
              </a:ext>
            </a:extLst>
          </p:cNvPr>
          <p:cNvSpPr>
            <a:spLocks noGrp="1"/>
          </p:cNvSpPr>
          <p:nvPr>
            <p:ph type="body" idx="1"/>
          </p:nvPr>
        </p:nvSpPr>
        <p:spPr>
          <a:xfrm>
            <a:off x="720000" y="1608978"/>
            <a:ext cx="7704000" cy="2581200"/>
          </a:xfrm>
        </p:spPr>
        <p:txBody>
          <a:bodyPr/>
          <a:lstStyle/>
          <a:p>
            <a:pPr>
              <a:lnSpc>
                <a:spcPct val="200000"/>
              </a:lnSpc>
            </a:pPr>
            <a:r>
              <a:rPr lang="en-US" dirty="0"/>
              <a:t>There are several libraries and frameworks that can be used to develop GUIs for Python programs.</a:t>
            </a:r>
          </a:p>
          <a:p>
            <a:pPr>
              <a:lnSpc>
                <a:spcPct val="200000"/>
              </a:lnSpc>
            </a:pPr>
            <a:r>
              <a:rPr lang="en-US" dirty="0"/>
              <a:t>How to build the program to add functionality to the buttons in the GUI from the “Under Construction” message that shows when the button is pressed.</a:t>
            </a:r>
          </a:p>
          <a:p>
            <a:pPr>
              <a:lnSpc>
                <a:spcPct val="200000"/>
              </a:lnSpc>
            </a:pPr>
            <a:r>
              <a:rPr lang="en-US" dirty="0"/>
              <a:t>These buttons are called widgets, and are the user interface elements.</a:t>
            </a:r>
          </a:p>
          <a:p>
            <a:pPr>
              <a:lnSpc>
                <a:spcPct val="200000"/>
              </a:lnSpc>
            </a:pPr>
            <a:r>
              <a:rPr lang="en-US" dirty="0"/>
              <a:t>Some widgets can be containers for other widgets.</a:t>
            </a:r>
          </a:p>
          <a:p>
            <a:endParaRPr lang="en-US" dirty="0"/>
          </a:p>
        </p:txBody>
      </p:sp>
    </p:spTree>
    <p:extLst>
      <p:ext uri="{BB962C8B-B14F-4D97-AF65-F5344CB8AC3E}">
        <p14:creationId xmlns:p14="http://schemas.microsoft.com/office/powerpoint/2010/main" val="4104506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9E988-07D2-DF89-5E09-174EB7076CE0}"/>
              </a:ext>
            </a:extLst>
          </p:cNvPr>
          <p:cNvSpPr>
            <a:spLocks noGrp="1"/>
          </p:cNvSpPr>
          <p:nvPr>
            <p:ph type="title"/>
          </p:nvPr>
        </p:nvSpPr>
        <p:spPr/>
        <p:txBody>
          <a:bodyPr/>
          <a:lstStyle/>
          <a:p>
            <a:r>
              <a:rPr lang="en" dirty="0">
                <a:solidFill>
                  <a:schemeClr val="accent2"/>
                </a:solidFill>
              </a:rPr>
              <a:t>&lt;/ </a:t>
            </a:r>
            <a:r>
              <a:rPr lang="en-US" dirty="0"/>
              <a:t>Conclusion:</a:t>
            </a:r>
          </a:p>
        </p:txBody>
      </p:sp>
      <p:sp>
        <p:nvSpPr>
          <p:cNvPr id="3" name="Text Placeholder 2">
            <a:extLst>
              <a:ext uri="{FF2B5EF4-FFF2-40B4-BE49-F238E27FC236}">
                <a16:creationId xmlns:a16="http://schemas.microsoft.com/office/drawing/2014/main" id="{BBE22371-170C-0378-3917-800E6A7AFFF0}"/>
              </a:ext>
            </a:extLst>
          </p:cNvPr>
          <p:cNvSpPr>
            <a:spLocks noGrp="1"/>
          </p:cNvSpPr>
          <p:nvPr>
            <p:ph type="body" idx="1"/>
          </p:nvPr>
        </p:nvSpPr>
        <p:spPr>
          <a:xfrm>
            <a:off x="720000" y="1375317"/>
            <a:ext cx="7704000" cy="3015583"/>
          </a:xfrm>
        </p:spPr>
        <p:txBody>
          <a:bodyPr/>
          <a:lstStyle/>
          <a:p>
            <a:pPr>
              <a:lnSpc>
                <a:spcPct val="150000"/>
              </a:lnSpc>
            </a:pPr>
            <a:r>
              <a:rPr lang="en-US" dirty="0"/>
              <a:t>Throughout the creation of the project we created classes were needed to work with our stock and history data, focused on creating a console-based interface, worked with inheritance, and imported the matplotlib library to create a graphical interface. After the successful completion of console-based interface we started working on creating the GUI by implementing the ability to load data from a CSV file and completing the code to replace the “under construction” widgets of the graphical user interface. The successful completion of the project is represented through the ability to successfully upload the file to GUI and have the correct data listed in columns of the history section.</a:t>
            </a:r>
          </a:p>
        </p:txBody>
      </p:sp>
    </p:spTree>
    <p:extLst>
      <p:ext uri="{BB962C8B-B14F-4D97-AF65-F5344CB8AC3E}">
        <p14:creationId xmlns:p14="http://schemas.microsoft.com/office/powerpoint/2010/main" val="228995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ADF21-B459-790E-BAAD-9BAF0E1EDFD0}"/>
              </a:ext>
            </a:extLst>
          </p:cNvPr>
          <p:cNvPicPr>
            <a:picLocks noChangeAspect="1"/>
          </p:cNvPicPr>
          <p:nvPr/>
        </p:nvPicPr>
        <p:blipFill>
          <a:blip r:embed="rId2"/>
          <a:stretch>
            <a:fillRect/>
          </a:stretch>
        </p:blipFill>
        <p:spPr>
          <a:xfrm>
            <a:off x="260195" y="215298"/>
            <a:ext cx="8623609" cy="4386437"/>
          </a:xfrm>
          <a:prstGeom prst="rect">
            <a:avLst/>
          </a:prstGeom>
        </p:spPr>
      </p:pic>
    </p:spTree>
    <p:extLst>
      <p:ext uri="{BB962C8B-B14F-4D97-AF65-F5344CB8AC3E}">
        <p14:creationId xmlns:p14="http://schemas.microsoft.com/office/powerpoint/2010/main" val="110134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059A-F497-07EF-1493-B9FF9A9300BA}"/>
              </a:ext>
            </a:extLst>
          </p:cNvPr>
          <p:cNvSpPr>
            <a:spLocks noGrp="1"/>
          </p:cNvSpPr>
          <p:nvPr>
            <p:ph type="title"/>
          </p:nvPr>
        </p:nvSpPr>
        <p:spPr/>
        <p:txBody>
          <a:bodyPr/>
          <a:lstStyle/>
          <a:p>
            <a:r>
              <a:rPr lang="en" dirty="0">
                <a:solidFill>
                  <a:schemeClr val="accent2"/>
                </a:solidFill>
              </a:rPr>
              <a:t>&lt;/ </a:t>
            </a:r>
            <a:r>
              <a:rPr lang="en-US" dirty="0"/>
              <a:t>What was Learned:</a:t>
            </a:r>
          </a:p>
        </p:txBody>
      </p:sp>
      <p:sp>
        <p:nvSpPr>
          <p:cNvPr id="3" name="Text Placeholder 2">
            <a:extLst>
              <a:ext uri="{FF2B5EF4-FFF2-40B4-BE49-F238E27FC236}">
                <a16:creationId xmlns:a16="http://schemas.microsoft.com/office/drawing/2014/main" id="{057A4AB8-327C-2BA1-A79C-97D3A82C352B}"/>
              </a:ext>
            </a:extLst>
          </p:cNvPr>
          <p:cNvSpPr>
            <a:spLocks noGrp="1"/>
          </p:cNvSpPr>
          <p:nvPr>
            <p:ph type="body" idx="1"/>
          </p:nvPr>
        </p:nvSpPr>
        <p:spPr/>
        <p:txBody>
          <a:bodyPr/>
          <a:lstStyle/>
          <a:p>
            <a:pPr>
              <a:lnSpc>
                <a:spcPct val="200000"/>
              </a:lnSpc>
            </a:pPr>
            <a:r>
              <a:rPr lang="en-US" dirty="0"/>
              <a:t>How to install the Anaconda Programming that allowed the user to select the IDE they wished to utilize from multiple options.</a:t>
            </a:r>
          </a:p>
          <a:p>
            <a:pPr>
              <a:lnSpc>
                <a:spcPct val="200000"/>
              </a:lnSpc>
            </a:pPr>
            <a:r>
              <a:rPr lang="en-US" dirty="0"/>
              <a:t>How to use add-ons with the IDE selected.</a:t>
            </a:r>
          </a:p>
          <a:p>
            <a:pPr>
              <a:lnSpc>
                <a:spcPct val="200000"/>
              </a:lnSpc>
            </a:pPr>
            <a:r>
              <a:rPr lang="en-US" dirty="0"/>
              <a:t>How to code a Python script that required input from the user.</a:t>
            </a:r>
          </a:p>
          <a:p>
            <a:pPr>
              <a:lnSpc>
                <a:spcPct val="200000"/>
              </a:lnSpc>
            </a:pPr>
            <a:r>
              <a:rPr lang="en-US" dirty="0"/>
              <a:t>How to save the code to a designated folder specific to this project.</a:t>
            </a:r>
          </a:p>
          <a:p>
            <a:pPr marL="152400" indent="0">
              <a:buNone/>
            </a:pPr>
            <a:endParaRPr lang="en-US" dirty="0"/>
          </a:p>
        </p:txBody>
      </p:sp>
    </p:spTree>
    <p:extLst>
      <p:ext uri="{BB962C8B-B14F-4D97-AF65-F5344CB8AC3E}">
        <p14:creationId xmlns:p14="http://schemas.microsoft.com/office/powerpoint/2010/main" val="134880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6DB5-21A6-FB10-621D-7F815055F8CA}"/>
              </a:ext>
            </a:extLst>
          </p:cNvPr>
          <p:cNvSpPr>
            <a:spLocks noGrp="1"/>
          </p:cNvSpPr>
          <p:nvPr>
            <p:ph type="title"/>
          </p:nvPr>
        </p:nvSpPr>
        <p:spPr/>
        <p:txBody>
          <a:bodyPr/>
          <a:lstStyle/>
          <a:p>
            <a:r>
              <a:rPr lang="en" dirty="0">
                <a:solidFill>
                  <a:schemeClr val="accent2"/>
                </a:solidFill>
              </a:rPr>
              <a:t>&lt;/ </a:t>
            </a:r>
            <a:r>
              <a:rPr lang="en-US" dirty="0"/>
              <a:t>Module 2 Objectives:</a:t>
            </a:r>
          </a:p>
        </p:txBody>
      </p:sp>
      <p:sp>
        <p:nvSpPr>
          <p:cNvPr id="3" name="Text Placeholder 2">
            <a:extLst>
              <a:ext uri="{FF2B5EF4-FFF2-40B4-BE49-F238E27FC236}">
                <a16:creationId xmlns:a16="http://schemas.microsoft.com/office/drawing/2014/main" id="{83EF8B3C-F701-7CEF-A70F-401AA8D29719}"/>
              </a:ext>
            </a:extLst>
          </p:cNvPr>
          <p:cNvSpPr>
            <a:spLocks noGrp="1"/>
          </p:cNvSpPr>
          <p:nvPr>
            <p:ph type="body" idx="1"/>
          </p:nvPr>
        </p:nvSpPr>
        <p:spPr/>
        <p:txBody>
          <a:bodyPr/>
          <a:lstStyle/>
          <a:p>
            <a:pPr>
              <a:lnSpc>
                <a:spcPct val="200000"/>
              </a:lnSpc>
            </a:pPr>
            <a:r>
              <a:rPr lang="en-US" dirty="0"/>
              <a:t>Create class diagrams using Stock and Daily Data</a:t>
            </a:r>
          </a:p>
          <a:p>
            <a:pPr>
              <a:lnSpc>
                <a:spcPct val="200000"/>
              </a:lnSpc>
            </a:pPr>
            <a:r>
              <a:rPr lang="en-US" dirty="0"/>
              <a:t>Create a class using __</a:t>
            </a:r>
            <a:r>
              <a:rPr lang="en-US" dirty="0" err="1"/>
              <a:t>init</a:t>
            </a:r>
            <a:r>
              <a:rPr lang="en-US" dirty="0"/>
              <a:t>__()</a:t>
            </a:r>
          </a:p>
          <a:p>
            <a:pPr>
              <a:lnSpc>
                <a:spcPct val="200000"/>
              </a:lnSpc>
            </a:pPr>
            <a:r>
              <a:rPr lang="en-US" dirty="0"/>
              <a:t>Run unit test on the code added </a:t>
            </a:r>
          </a:p>
          <a:p>
            <a:endParaRPr lang="en-US" dirty="0"/>
          </a:p>
        </p:txBody>
      </p:sp>
    </p:spTree>
    <p:extLst>
      <p:ext uri="{BB962C8B-B14F-4D97-AF65-F5344CB8AC3E}">
        <p14:creationId xmlns:p14="http://schemas.microsoft.com/office/powerpoint/2010/main" val="3768133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CB650-652C-0ACD-69F5-723DD3ED6E8E}"/>
              </a:ext>
            </a:extLst>
          </p:cNvPr>
          <p:cNvPicPr>
            <a:picLocks noChangeAspect="1"/>
          </p:cNvPicPr>
          <p:nvPr/>
        </p:nvPicPr>
        <p:blipFill>
          <a:blip r:embed="rId2"/>
          <a:stretch>
            <a:fillRect/>
          </a:stretch>
        </p:blipFill>
        <p:spPr>
          <a:xfrm>
            <a:off x="974035" y="587703"/>
            <a:ext cx="7195930" cy="3389244"/>
          </a:xfrm>
          <a:prstGeom prst="rect">
            <a:avLst/>
          </a:prstGeom>
        </p:spPr>
      </p:pic>
    </p:spTree>
    <p:extLst>
      <p:ext uri="{BB962C8B-B14F-4D97-AF65-F5344CB8AC3E}">
        <p14:creationId xmlns:p14="http://schemas.microsoft.com/office/powerpoint/2010/main" val="1108463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B6E128-CD28-9BA8-7B0F-3E81B27BA6AD}"/>
              </a:ext>
            </a:extLst>
          </p:cNvPr>
          <p:cNvPicPr>
            <a:picLocks noChangeAspect="1"/>
          </p:cNvPicPr>
          <p:nvPr/>
        </p:nvPicPr>
        <p:blipFill>
          <a:blip r:embed="rId2"/>
          <a:stretch>
            <a:fillRect/>
          </a:stretch>
        </p:blipFill>
        <p:spPr>
          <a:xfrm>
            <a:off x="2189962" y="60802"/>
            <a:ext cx="4764075" cy="4511197"/>
          </a:xfrm>
          <a:prstGeom prst="rect">
            <a:avLst/>
          </a:prstGeom>
        </p:spPr>
      </p:pic>
    </p:spTree>
    <p:extLst>
      <p:ext uri="{BB962C8B-B14F-4D97-AF65-F5344CB8AC3E}">
        <p14:creationId xmlns:p14="http://schemas.microsoft.com/office/powerpoint/2010/main" val="2856973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2B0185-721F-F1DD-8A82-6BD8480AD524}"/>
              </a:ext>
            </a:extLst>
          </p:cNvPr>
          <p:cNvPicPr>
            <a:picLocks noChangeAspect="1"/>
          </p:cNvPicPr>
          <p:nvPr/>
        </p:nvPicPr>
        <p:blipFill>
          <a:blip r:embed="rId2"/>
          <a:stretch>
            <a:fillRect/>
          </a:stretch>
        </p:blipFill>
        <p:spPr>
          <a:xfrm>
            <a:off x="1062686" y="1328611"/>
            <a:ext cx="7018628" cy="2027582"/>
          </a:xfrm>
          <a:prstGeom prst="rect">
            <a:avLst/>
          </a:prstGeom>
        </p:spPr>
      </p:pic>
    </p:spTree>
    <p:extLst>
      <p:ext uri="{BB962C8B-B14F-4D97-AF65-F5344CB8AC3E}">
        <p14:creationId xmlns:p14="http://schemas.microsoft.com/office/powerpoint/2010/main" val="3332466843"/>
      </p:ext>
    </p:extLst>
  </p:cSld>
  <p:clrMapOvr>
    <a:masterClrMapping/>
  </p:clrMapOvr>
</p:sld>
</file>

<file path=ppt/theme/theme1.xml><?xml version="1.0" encoding="utf-8"?>
<a:theme xmlns:a="http://schemas.openxmlformats.org/drawingml/2006/main" name="New Operating System Design Pitch Deck  Infographics by Slidesgo">
  <a:themeElements>
    <a:clrScheme name="Simple Light">
      <a:dk1>
        <a:srgbClr val="FFFFFF"/>
      </a:dk1>
      <a:lt1>
        <a:srgbClr val="2D323C"/>
      </a:lt1>
      <a:dk2>
        <a:srgbClr val="242830"/>
      </a:dk2>
      <a:lt2>
        <a:srgbClr val="FFDB5D"/>
      </a:lt2>
      <a:accent1>
        <a:srgbClr val="94EE6B"/>
      </a:accent1>
      <a:accent2>
        <a:srgbClr val="E81981"/>
      </a:accent2>
      <a:accent3>
        <a:srgbClr val="BD64B5"/>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940</Words>
  <Application>Microsoft Office PowerPoint</Application>
  <PresentationFormat>On-screen Show (16:9)</PresentationFormat>
  <Paragraphs>86</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Source Code Pro</vt:lpstr>
      <vt:lpstr>Nunito Light</vt:lpstr>
      <vt:lpstr>Arial</vt:lpstr>
      <vt:lpstr>Quantico</vt:lpstr>
      <vt:lpstr>New Operating System Design Pitch Deck  Infographics by Slidesgo</vt:lpstr>
      <vt:lpstr>CEIS150  Final Project Module 8</vt:lpstr>
      <vt:lpstr>&lt;/Introduction</vt:lpstr>
      <vt:lpstr>&lt;/ Module 1 objectives:</vt:lpstr>
      <vt:lpstr>PowerPoint Presentation</vt:lpstr>
      <vt:lpstr>&lt;/ What was Learned:</vt:lpstr>
      <vt:lpstr>&lt;/ Module 2 Objectives:</vt:lpstr>
      <vt:lpstr>PowerPoint Presentation</vt:lpstr>
      <vt:lpstr>PowerPoint Presentation</vt:lpstr>
      <vt:lpstr>PowerPoint Presentation</vt:lpstr>
      <vt:lpstr>&lt;/ What was Learned:</vt:lpstr>
      <vt:lpstr>&lt;/ Module 3 Objectives:</vt:lpstr>
      <vt:lpstr>Adding a stock</vt:lpstr>
      <vt:lpstr>Listing 3 Stocks</vt:lpstr>
      <vt:lpstr>Daily Data</vt:lpstr>
      <vt:lpstr>&lt;/ What was Learned:</vt:lpstr>
      <vt:lpstr>&lt;/ Module 4 Objectives:</vt:lpstr>
      <vt:lpstr>Inherited Classes:</vt:lpstr>
      <vt:lpstr>Unit Test:</vt:lpstr>
      <vt:lpstr>Stock Menu Program:</vt:lpstr>
      <vt:lpstr>&lt;/ What was Learned:</vt:lpstr>
      <vt:lpstr>&lt;/ Module 5 Objectives:</vt:lpstr>
      <vt:lpstr>Working Chart</vt:lpstr>
      <vt:lpstr>&lt;/ What was Learned:</vt:lpstr>
      <vt:lpstr>&lt;/ Module 6 Objective:</vt:lpstr>
      <vt:lpstr>Saved File</vt:lpstr>
      <vt:lpstr>Imported Historical Data</vt:lpstr>
      <vt:lpstr>&lt;/ What was Learned:</vt:lpstr>
      <vt:lpstr>&lt;/ Module 7 Objective:</vt:lpstr>
      <vt:lpstr>Stocks in GUI</vt:lpstr>
      <vt:lpstr>History Tab</vt:lpstr>
      <vt:lpstr>Report Complete</vt:lpstr>
      <vt:lpstr>&lt;/ What was Learned:</vt:lpstr>
      <vt:lpstr>&lt;/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CEIS150  Final Project Module 8</dc:title>
  <dc:creator>Amber Wilkins</dc:creator>
  <cp:lastModifiedBy>Marty Wilkins</cp:lastModifiedBy>
  <cp:revision>1</cp:revision>
  <dcterms:modified xsi:type="dcterms:W3CDTF">2023-12-14T04:36:04Z</dcterms:modified>
</cp:coreProperties>
</file>