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5" r:id="rId3"/>
    <p:sldId id="270" r:id="rId4"/>
    <p:sldId id="274" r:id="rId5"/>
    <p:sldId id="267" r:id="rId6"/>
    <p:sldId id="272" r:id="rId7"/>
    <p:sldId id="275" r:id="rId8"/>
    <p:sldId id="276" r:id="rId9"/>
    <p:sldId id="277" r:id="rId10"/>
    <p:sldId id="282" r:id="rId11"/>
    <p:sldId id="278" r:id="rId12"/>
    <p:sldId id="279" r:id="rId13"/>
    <p:sldId id="280" r:id="rId14"/>
    <p:sldId id="283" r:id="rId15"/>
    <p:sldId id="281" r:id="rId16"/>
    <p:sldId id="284" r:id="rId17"/>
    <p:sldId id="291" r:id="rId18"/>
    <p:sldId id="285" r:id="rId19"/>
    <p:sldId id="286" r:id="rId20"/>
    <p:sldId id="287" r:id="rId21"/>
    <p:sldId id="292" r:id="rId22"/>
    <p:sldId id="288" r:id="rId23"/>
    <p:sldId id="289" r:id="rId24"/>
    <p:sldId id="293" r:id="rId25"/>
    <p:sldId id="294"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56" d="100"/>
          <a:sy n="56" d="100"/>
        </p:scale>
        <p:origin x="43" y="29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Wilkins" userId="800b438403262db0" providerId="LiveId" clId="{AF04FDC6-B7B9-4A17-AB6C-3B4C9C971243}"/>
    <pc:docChg chg="custSel modSld">
      <pc:chgData name="Amber Wilkins" userId="800b438403262db0" providerId="LiveId" clId="{AF04FDC6-B7B9-4A17-AB6C-3B4C9C971243}" dt="2024-04-16T02:42:28.723" v="761" actId="27636"/>
      <pc:docMkLst>
        <pc:docMk/>
      </pc:docMkLst>
      <pc:sldChg chg="modSp mod">
        <pc:chgData name="Amber Wilkins" userId="800b438403262db0" providerId="LiveId" clId="{AF04FDC6-B7B9-4A17-AB6C-3B4C9C971243}" dt="2024-04-16T02:15:25.439" v="716" actId="1076"/>
        <pc:sldMkLst>
          <pc:docMk/>
          <pc:sldMk cId="4145261392" sldId="267"/>
        </pc:sldMkLst>
        <pc:spChg chg="mod">
          <ac:chgData name="Amber Wilkins" userId="800b438403262db0" providerId="LiveId" clId="{AF04FDC6-B7B9-4A17-AB6C-3B4C9C971243}" dt="2024-04-16T02:15:25.439" v="716" actId="1076"/>
          <ac:spMkLst>
            <pc:docMk/>
            <pc:sldMk cId="4145261392" sldId="267"/>
            <ac:spMk id="2" creationId="{00000000-0000-0000-0000-000000000000}"/>
          </ac:spMkLst>
        </pc:spChg>
        <pc:spChg chg="mod">
          <ac:chgData name="Amber Wilkins" userId="800b438403262db0" providerId="LiveId" clId="{AF04FDC6-B7B9-4A17-AB6C-3B4C9C971243}" dt="2024-04-16T02:10:57.989" v="709" actId="2710"/>
          <ac:spMkLst>
            <pc:docMk/>
            <pc:sldMk cId="4145261392" sldId="267"/>
            <ac:spMk id="3" creationId="{00000000-0000-0000-0000-000000000000}"/>
          </ac:spMkLst>
        </pc:spChg>
      </pc:sldChg>
      <pc:sldChg chg="modSp mod">
        <pc:chgData name="Amber Wilkins" userId="800b438403262db0" providerId="LiveId" clId="{AF04FDC6-B7B9-4A17-AB6C-3B4C9C971243}" dt="2024-04-15T04:04:33.917" v="43" actId="20577"/>
        <pc:sldMkLst>
          <pc:docMk/>
          <pc:sldMk cId="3444435236" sldId="270"/>
        </pc:sldMkLst>
        <pc:spChg chg="mod">
          <ac:chgData name="Amber Wilkins" userId="800b438403262db0" providerId="LiveId" clId="{AF04FDC6-B7B9-4A17-AB6C-3B4C9C971243}" dt="2024-04-15T04:04:33.917" v="43" actId="20577"/>
          <ac:spMkLst>
            <pc:docMk/>
            <pc:sldMk cId="3444435236" sldId="270"/>
            <ac:spMk id="3" creationId="{00000000-0000-0000-0000-000000000000}"/>
          </ac:spMkLst>
        </pc:spChg>
      </pc:sldChg>
      <pc:sldChg chg="modSp mod">
        <pc:chgData name="Amber Wilkins" userId="800b438403262db0" providerId="LiveId" clId="{AF04FDC6-B7B9-4A17-AB6C-3B4C9C971243}" dt="2024-04-16T02:42:28.723" v="761" actId="27636"/>
        <pc:sldMkLst>
          <pc:docMk/>
          <pc:sldMk cId="223238547" sldId="274"/>
        </pc:sldMkLst>
        <pc:spChg chg="mod">
          <ac:chgData name="Amber Wilkins" userId="800b438403262db0" providerId="LiveId" clId="{AF04FDC6-B7B9-4A17-AB6C-3B4C9C971243}" dt="2024-04-16T02:42:28.723" v="761" actId="27636"/>
          <ac:spMkLst>
            <pc:docMk/>
            <pc:sldMk cId="223238547" sldId="274"/>
            <ac:spMk id="3" creationId="{00000000-0000-0000-0000-000000000000}"/>
          </ac:spMkLst>
        </pc:spChg>
      </pc:sldChg>
      <pc:sldChg chg="modSp mod">
        <pc:chgData name="Amber Wilkins" userId="800b438403262db0" providerId="LiveId" clId="{AF04FDC6-B7B9-4A17-AB6C-3B4C9C971243}" dt="2024-04-16T02:38:22.429" v="757" actId="20577"/>
        <pc:sldMkLst>
          <pc:docMk/>
          <pc:sldMk cId="3386210631" sldId="282"/>
        </pc:sldMkLst>
        <pc:spChg chg="mod">
          <ac:chgData name="Amber Wilkins" userId="800b438403262db0" providerId="LiveId" clId="{AF04FDC6-B7B9-4A17-AB6C-3B4C9C971243}" dt="2024-04-16T02:38:22.429" v="757" actId="20577"/>
          <ac:spMkLst>
            <pc:docMk/>
            <pc:sldMk cId="3386210631" sldId="282"/>
            <ac:spMk id="3" creationId="{2B492BDE-1C23-ED88-1A2B-5FFF09B55667}"/>
          </ac:spMkLst>
        </pc:spChg>
      </pc:sldChg>
      <pc:sldChg chg="modSp mod">
        <pc:chgData name="Amber Wilkins" userId="800b438403262db0" providerId="LiveId" clId="{AF04FDC6-B7B9-4A17-AB6C-3B4C9C971243}" dt="2024-04-16T02:38:07.045" v="756" actId="20577"/>
        <pc:sldMkLst>
          <pc:docMk/>
          <pc:sldMk cId="2825494653" sldId="283"/>
        </pc:sldMkLst>
        <pc:spChg chg="mod">
          <ac:chgData name="Amber Wilkins" userId="800b438403262db0" providerId="LiveId" clId="{AF04FDC6-B7B9-4A17-AB6C-3B4C9C971243}" dt="2024-04-16T02:21:11.454" v="723" actId="1076"/>
          <ac:spMkLst>
            <pc:docMk/>
            <pc:sldMk cId="2825494653" sldId="283"/>
            <ac:spMk id="2" creationId="{B4407370-8607-FD8D-3A48-5D06D6A13FD9}"/>
          </ac:spMkLst>
        </pc:spChg>
        <pc:spChg chg="mod">
          <ac:chgData name="Amber Wilkins" userId="800b438403262db0" providerId="LiveId" clId="{AF04FDC6-B7B9-4A17-AB6C-3B4C9C971243}" dt="2024-04-16T02:38:07.045" v="756" actId="20577"/>
          <ac:spMkLst>
            <pc:docMk/>
            <pc:sldMk cId="2825494653" sldId="283"/>
            <ac:spMk id="3" creationId="{2B492BDE-1C23-ED88-1A2B-5FFF09B55667}"/>
          </ac:spMkLst>
        </pc:spChg>
      </pc:sldChg>
      <pc:sldChg chg="modSp mod">
        <pc:chgData name="Amber Wilkins" userId="800b438403262db0" providerId="LiveId" clId="{AF04FDC6-B7B9-4A17-AB6C-3B4C9C971243}" dt="2024-04-16T02:23:20.612" v="731" actId="1076"/>
        <pc:sldMkLst>
          <pc:docMk/>
          <pc:sldMk cId="3693035298" sldId="291"/>
        </pc:sldMkLst>
        <pc:spChg chg="mod">
          <ac:chgData name="Amber Wilkins" userId="800b438403262db0" providerId="LiveId" clId="{AF04FDC6-B7B9-4A17-AB6C-3B4C9C971243}" dt="2024-04-16T02:23:20.612" v="731" actId="1076"/>
          <ac:spMkLst>
            <pc:docMk/>
            <pc:sldMk cId="3693035298" sldId="291"/>
            <ac:spMk id="3" creationId="{2B492BDE-1C23-ED88-1A2B-5FFF09B55667}"/>
          </ac:spMkLst>
        </pc:spChg>
      </pc:sldChg>
      <pc:sldChg chg="modSp mod">
        <pc:chgData name="Amber Wilkins" userId="800b438403262db0" providerId="LiveId" clId="{AF04FDC6-B7B9-4A17-AB6C-3B4C9C971243}" dt="2024-04-16T02:25:38.093" v="738" actId="1076"/>
        <pc:sldMkLst>
          <pc:docMk/>
          <pc:sldMk cId="2268084389" sldId="292"/>
        </pc:sldMkLst>
        <pc:spChg chg="mod">
          <ac:chgData name="Amber Wilkins" userId="800b438403262db0" providerId="LiveId" clId="{AF04FDC6-B7B9-4A17-AB6C-3B4C9C971243}" dt="2024-04-16T02:25:38.093" v="738" actId="1076"/>
          <ac:spMkLst>
            <pc:docMk/>
            <pc:sldMk cId="2268084389" sldId="292"/>
            <ac:spMk id="3" creationId="{2B492BDE-1C23-ED88-1A2B-5FFF09B55667}"/>
          </ac:spMkLst>
        </pc:spChg>
      </pc:sldChg>
      <pc:sldChg chg="modSp mod">
        <pc:chgData name="Amber Wilkins" userId="800b438403262db0" providerId="LiveId" clId="{AF04FDC6-B7B9-4A17-AB6C-3B4C9C971243}" dt="2024-04-16T02:35:45.661" v="748" actId="2711"/>
        <pc:sldMkLst>
          <pc:docMk/>
          <pc:sldMk cId="3807764756" sldId="293"/>
        </pc:sldMkLst>
        <pc:spChg chg="mod">
          <ac:chgData name="Amber Wilkins" userId="800b438403262db0" providerId="LiveId" clId="{AF04FDC6-B7B9-4A17-AB6C-3B4C9C971243}" dt="2024-04-16T02:35:45.661" v="748" actId="2711"/>
          <ac:spMkLst>
            <pc:docMk/>
            <pc:sldMk cId="3807764756" sldId="293"/>
            <ac:spMk id="3" creationId="{00000000-0000-0000-0000-000000000000}"/>
          </ac:spMkLst>
        </pc:spChg>
      </pc:sldChg>
      <pc:sldChg chg="modSp mod">
        <pc:chgData name="Amber Wilkins" userId="800b438403262db0" providerId="LiveId" clId="{AF04FDC6-B7B9-4A17-AB6C-3B4C9C971243}" dt="2024-04-16T02:37:39.819" v="755" actId="20577"/>
        <pc:sldMkLst>
          <pc:docMk/>
          <pc:sldMk cId="2858431215" sldId="294"/>
        </pc:sldMkLst>
        <pc:spChg chg="mod">
          <ac:chgData name="Amber Wilkins" userId="800b438403262db0" providerId="LiveId" clId="{AF04FDC6-B7B9-4A17-AB6C-3B4C9C971243}" dt="2024-04-16T02:37:39.819" v="755" actId="20577"/>
          <ac:spMkLst>
            <pc:docMk/>
            <pc:sldMk cId="2858431215" sldId="29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4/15/2024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4/15/2024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4/15/2024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4/15/2024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4/15/2024</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4/15/2024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4/15/2024</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4/15/2024</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4/15/2024</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4/15/2024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4/15/2024</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4/15/2024</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archonone.com/how-far-apart-should-i-separate-networking-cables-from-power-outlets/" TargetMode="External"/><Relationship Id="rId7" Type="http://schemas.openxmlformats.org/officeDocument/2006/relationships/hyperlink" Target="https://coppermountaintech.com/the-importance-of-equipment-grounding/#:~:text=Proper%20equipment%20grounding%20is%20important" TargetMode="External"/><Relationship Id="rId2" Type="http://schemas.openxmlformats.org/officeDocument/2006/relationships/hyperlink" Target="https://www.techtarget.com/searchnetworking/definition/Unshielded-Twisted-Pair" TargetMode="External"/><Relationship Id="rId1" Type="http://schemas.openxmlformats.org/officeDocument/2006/relationships/slideLayout" Target="../slideLayouts/slideLayout3.xml"/><Relationship Id="rId6" Type="http://schemas.openxmlformats.org/officeDocument/2006/relationships/hyperlink" Target="https://www.cablinginstall.com/design-install/cabling-installation/article/16468266/intrabuilding-riser-cable-a-look-at-the-basics" TargetMode="External"/><Relationship Id="rId5" Type="http://schemas.openxmlformats.org/officeDocument/2006/relationships/hyperlink" Target="https://www.cablestogo.com/learning/library/connected-classroom/what-is-plenum#:~:text=Plenum%20rated%20cable%20has%20a" TargetMode="External"/><Relationship Id="rId4" Type="http://schemas.openxmlformats.org/officeDocument/2006/relationships/hyperlink" Target="https://www.bwcfla.com/blog/horizontal-and-backbone-cabling-explained#:~:text=Horizontal%20cabling%20extends%20from%20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895600"/>
            <a:ext cx="10058400" cy="1676399"/>
          </a:xfrm>
        </p:spPr>
        <p:txBody>
          <a:bodyPr anchor="b">
            <a:normAutofit fontScale="90000"/>
          </a:bodyPr>
          <a:lstStyle/>
          <a:p>
            <a:r>
              <a:rPr lang="en-US" dirty="0"/>
              <a:t>Wired, Optical and Wireless Communications Final Project</a:t>
            </a:r>
            <a:endParaRPr dirty="0"/>
          </a:p>
        </p:txBody>
      </p:sp>
      <p:sp>
        <p:nvSpPr>
          <p:cNvPr id="3" name="Subtitle 2"/>
          <p:cNvSpPr>
            <a:spLocks noGrp="1"/>
          </p:cNvSpPr>
          <p:nvPr>
            <p:ph type="subTitle" idx="1"/>
          </p:nvPr>
        </p:nvSpPr>
        <p:spPr>
          <a:xfrm>
            <a:off x="1087120" y="4572000"/>
            <a:ext cx="10058400" cy="1127759"/>
          </a:xfrm>
        </p:spPr>
        <p:txBody>
          <a:bodyPr>
            <a:normAutofit/>
          </a:bodyPr>
          <a:lstStyle/>
          <a:p>
            <a:pPr>
              <a:spcAft>
                <a:spcPts val="600"/>
              </a:spcAft>
            </a:pPr>
            <a:r>
              <a:rPr lang="en-US" dirty="0"/>
              <a:t>Amber Wilkins</a:t>
            </a:r>
          </a:p>
          <a:p>
            <a:pPr>
              <a:spcAft>
                <a:spcPts val="600"/>
              </a:spcAft>
            </a:pPr>
            <a:r>
              <a:rPr lang="en-US" dirty="0"/>
              <a:t>NETW310 – DeVry University</a:t>
            </a:r>
          </a:p>
          <a:p>
            <a:pPr>
              <a:spcAft>
                <a:spcPts val="600"/>
              </a:spcAft>
            </a:pPr>
            <a:r>
              <a:rPr lang="en-US" dirty="0"/>
              <a:t>Professor Gary </a:t>
            </a:r>
            <a:r>
              <a:rPr lang="en-US" dirty="0" err="1"/>
              <a:t>Giomi</a:t>
            </a:r>
            <a:endParaRPr lang="en-US" dirty="0"/>
          </a:p>
        </p:txBody>
      </p:sp>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7370-8607-FD8D-3A48-5D06D6A13FD9}"/>
              </a:ext>
            </a:extLst>
          </p:cNvPr>
          <p:cNvSpPr>
            <a:spLocks noGrp="1"/>
          </p:cNvSpPr>
          <p:nvPr>
            <p:ph type="title"/>
          </p:nvPr>
        </p:nvSpPr>
        <p:spPr>
          <a:xfrm>
            <a:off x="838200" y="381000"/>
            <a:ext cx="10515600" cy="762000"/>
          </a:xfrm>
        </p:spPr>
        <p:txBody>
          <a:bodyPr/>
          <a:lstStyle/>
          <a:p>
            <a:r>
              <a:rPr lang="en-US" dirty="0"/>
              <a:t>Pulse Code Modulation(PCM) and Line Codes</a:t>
            </a:r>
          </a:p>
        </p:txBody>
      </p:sp>
      <p:sp>
        <p:nvSpPr>
          <p:cNvPr id="3" name="Content Placeholder 2">
            <a:extLst>
              <a:ext uri="{FF2B5EF4-FFF2-40B4-BE49-F238E27FC236}">
                <a16:creationId xmlns:a16="http://schemas.microsoft.com/office/drawing/2014/main" id="{2B492BDE-1C23-ED88-1A2B-5FFF09B55667}"/>
              </a:ext>
            </a:extLst>
          </p:cNvPr>
          <p:cNvSpPr txBox="1">
            <a:spLocks/>
          </p:cNvSpPr>
          <p:nvPr/>
        </p:nvSpPr>
        <p:spPr>
          <a:xfrm>
            <a:off x="1371600" y="2133600"/>
            <a:ext cx="9448800" cy="3581400"/>
          </a:xfrm>
          <a:prstGeom prst="rect">
            <a:avLst/>
          </a:prstGeom>
        </p:spPr>
        <p:txBody>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lnSpc>
                <a:spcPct val="150000"/>
              </a:lnSpc>
              <a:buFont typeface="Arial" pitchFamily="34" charset="0"/>
              <a:buNone/>
            </a:pPr>
            <a:r>
              <a:rPr lang="en-US" sz="1800" dirty="0">
                <a:solidFill>
                  <a:schemeClr val="tx1"/>
                </a:solidFill>
                <a:latin typeface="+mj-lt"/>
              </a:rPr>
              <a:t>In this segment, I will delve into the fundamental components of a Pulse Code Modulation (PCM) codec and scrutinize the signal spectra associated with prevalent line coding techniques. The assigned tasks encompass simulating a PCM system to juxtapose the original input signal at the transmitter with the recovered signal at the receiver. Additionally, participants will plot the power spectral densities of common line codes, facilitating a comparison of their respective frequency spectrum requirements.</a:t>
            </a:r>
            <a:endParaRPr lang="en-US" dirty="0">
              <a:solidFill>
                <a:schemeClr val="tx1"/>
              </a:solidFill>
              <a:latin typeface="+mj-lt"/>
            </a:endParaRPr>
          </a:p>
        </p:txBody>
      </p:sp>
    </p:spTree>
    <p:extLst>
      <p:ext uri="{BB962C8B-B14F-4D97-AF65-F5344CB8AC3E}">
        <p14:creationId xmlns:p14="http://schemas.microsoft.com/office/powerpoint/2010/main" val="338621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0" y="304800"/>
            <a:ext cx="5867400" cy="533400"/>
          </a:xfrm>
        </p:spPr>
        <p:txBody>
          <a:bodyPr>
            <a:normAutofit fontScale="90000"/>
          </a:bodyPr>
          <a:lstStyle/>
          <a:p>
            <a:r>
              <a:rPr lang="en-US" dirty="0"/>
              <a:t>Pulse Code Modulation(PCM)</a:t>
            </a:r>
            <a:endParaRPr dirty="0"/>
          </a:p>
        </p:txBody>
      </p:sp>
      <p:pic>
        <p:nvPicPr>
          <p:cNvPr id="3" name="Picture 2">
            <a:extLst>
              <a:ext uri="{FF2B5EF4-FFF2-40B4-BE49-F238E27FC236}">
                <a16:creationId xmlns:a16="http://schemas.microsoft.com/office/drawing/2014/main" id="{14DDA05F-C30A-4AD7-AAAB-F6BEA7C51CED}"/>
              </a:ext>
            </a:extLst>
          </p:cNvPr>
          <p:cNvPicPr>
            <a:picLocks noChangeAspect="1"/>
          </p:cNvPicPr>
          <p:nvPr/>
        </p:nvPicPr>
        <p:blipFill rotWithShape="1">
          <a:blip r:embed="rId2"/>
          <a:srcRect t="709" r="50676"/>
          <a:stretch/>
        </p:blipFill>
        <p:spPr>
          <a:xfrm>
            <a:off x="457200" y="1295400"/>
            <a:ext cx="5562600" cy="4297870"/>
          </a:xfrm>
          <a:prstGeom prst="rect">
            <a:avLst/>
          </a:prstGeom>
        </p:spPr>
      </p:pic>
      <p:sp>
        <p:nvSpPr>
          <p:cNvPr id="4" name="TextBox 3">
            <a:extLst>
              <a:ext uri="{FF2B5EF4-FFF2-40B4-BE49-F238E27FC236}">
                <a16:creationId xmlns:a16="http://schemas.microsoft.com/office/drawing/2014/main" id="{10133B01-29AB-0325-2394-431984CF3170}"/>
              </a:ext>
            </a:extLst>
          </p:cNvPr>
          <p:cNvSpPr txBox="1"/>
          <p:nvPr/>
        </p:nvSpPr>
        <p:spPr>
          <a:xfrm>
            <a:off x="914400" y="5791200"/>
            <a:ext cx="4495800" cy="923330"/>
          </a:xfrm>
          <a:prstGeom prst="rect">
            <a:avLst/>
          </a:prstGeom>
          <a:noFill/>
        </p:spPr>
        <p:txBody>
          <a:bodyPr wrap="square" rtlCol="0">
            <a:spAutoFit/>
          </a:bodyPr>
          <a:lstStyle/>
          <a:p>
            <a:r>
              <a:rPr lang="en-US" dirty="0">
                <a:solidFill>
                  <a:schemeClr val="accent1"/>
                </a:solidFill>
              </a:rPr>
              <a:t>Screen shot of the Oscilloscope-XSC1 display with the analog input signal and sampling clock at the input to the ADC.</a:t>
            </a:r>
          </a:p>
        </p:txBody>
      </p:sp>
      <p:sp>
        <p:nvSpPr>
          <p:cNvPr id="5" name="TextBox 4">
            <a:extLst>
              <a:ext uri="{FF2B5EF4-FFF2-40B4-BE49-F238E27FC236}">
                <a16:creationId xmlns:a16="http://schemas.microsoft.com/office/drawing/2014/main" id="{3D9D6B17-C4E3-A97F-D76C-F37B149771F9}"/>
              </a:ext>
            </a:extLst>
          </p:cNvPr>
          <p:cNvSpPr txBox="1"/>
          <p:nvPr/>
        </p:nvSpPr>
        <p:spPr>
          <a:xfrm>
            <a:off x="7048500" y="5929699"/>
            <a:ext cx="3962400" cy="646331"/>
          </a:xfrm>
          <a:prstGeom prst="rect">
            <a:avLst/>
          </a:prstGeom>
          <a:noFill/>
        </p:spPr>
        <p:txBody>
          <a:bodyPr wrap="square" rtlCol="0">
            <a:spAutoFit/>
          </a:bodyPr>
          <a:lstStyle/>
          <a:p>
            <a:r>
              <a:rPr lang="en-US" dirty="0">
                <a:solidFill>
                  <a:schemeClr val="accent1"/>
                </a:solidFill>
              </a:rPr>
              <a:t>Screenshot of the Oscilloscope-XSC2 display with the output of the DAC.</a:t>
            </a:r>
          </a:p>
        </p:txBody>
      </p:sp>
      <p:pic>
        <p:nvPicPr>
          <p:cNvPr id="6" name="Picture 5">
            <a:extLst>
              <a:ext uri="{FF2B5EF4-FFF2-40B4-BE49-F238E27FC236}">
                <a16:creationId xmlns:a16="http://schemas.microsoft.com/office/drawing/2014/main" id="{069CF599-6D3E-FCD0-1381-E123D25894DD}"/>
              </a:ext>
            </a:extLst>
          </p:cNvPr>
          <p:cNvPicPr>
            <a:picLocks noChangeAspect="1"/>
          </p:cNvPicPr>
          <p:nvPr/>
        </p:nvPicPr>
        <p:blipFill rotWithShape="1">
          <a:blip r:embed="rId2"/>
          <a:srcRect l="50676" t="709"/>
          <a:stretch/>
        </p:blipFill>
        <p:spPr>
          <a:xfrm>
            <a:off x="6172200" y="1295400"/>
            <a:ext cx="5562600" cy="4297870"/>
          </a:xfrm>
          <a:prstGeom prst="rect">
            <a:avLst/>
          </a:prstGeom>
        </p:spPr>
      </p:pic>
    </p:spTree>
    <p:extLst>
      <p:ext uri="{BB962C8B-B14F-4D97-AF65-F5344CB8AC3E}">
        <p14:creationId xmlns:p14="http://schemas.microsoft.com/office/powerpoint/2010/main" val="231118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0" y="4549"/>
            <a:ext cx="5867400" cy="685800"/>
          </a:xfrm>
        </p:spPr>
        <p:txBody>
          <a:bodyPr>
            <a:normAutofit fontScale="90000"/>
          </a:bodyPr>
          <a:lstStyle/>
          <a:p>
            <a:r>
              <a:rPr lang="en-US" dirty="0"/>
              <a:t>Pulse Code Modulation(PCM)</a:t>
            </a:r>
            <a:endParaRPr dirty="0"/>
          </a:p>
        </p:txBody>
      </p:sp>
      <p:pic>
        <p:nvPicPr>
          <p:cNvPr id="3" name="Picture 2">
            <a:extLst>
              <a:ext uri="{FF2B5EF4-FFF2-40B4-BE49-F238E27FC236}">
                <a16:creationId xmlns:a16="http://schemas.microsoft.com/office/drawing/2014/main" id="{0E6775D4-8EF4-BCB2-5ED2-5E16385020B2}"/>
              </a:ext>
            </a:extLst>
          </p:cNvPr>
          <p:cNvPicPr>
            <a:picLocks noChangeAspect="1"/>
          </p:cNvPicPr>
          <p:nvPr/>
        </p:nvPicPr>
        <p:blipFill rotWithShape="1">
          <a:blip r:embed="rId2"/>
          <a:srcRect t="1818" r="50676"/>
          <a:stretch/>
        </p:blipFill>
        <p:spPr>
          <a:xfrm>
            <a:off x="457200" y="914400"/>
            <a:ext cx="5562600" cy="4114800"/>
          </a:xfrm>
          <a:prstGeom prst="rect">
            <a:avLst/>
          </a:prstGeom>
        </p:spPr>
      </p:pic>
      <p:pic>
        <p:nvPicPr>
          <p:cNvPr id="4" name="Picture 3">
            <a:extLst>
              <a:ext uri="{FF2B5EF4-FFF2-40B4-BE49-F238E27FC236}">
                <a16:creationId xmlns:a16="http://schemas.microsoft.com/office/drawing/2014/main" id="{B8B90750-EF61-5F70-CE7C-44272AD1B872}"/>
              </a:ext>
            </a:extLst>
          </p:cNvPr>
          <p:cNvPicPr>
            <a:picLocks noChangeAspect="1"/>
          </p:cNvPicPr>
          <p:nvPr/>
        </p:nvPicPr>
        <p:blipFill rotWithShape="1">
          <a:blip r:embed="rId2"/>
          <a:srcRect l="50676"/>
          <a:stretch/>
        </p:blipFill>
        <p:spPr>
          <a:xfrm>
            <a:off x="6172200" y="914400"/>
            <a:ext cx="5562600" cy="4114800"/>
          </a:xfrm>
          <a:prstGeom prst="rect">
            <a:avLst/>
          </a:prstGeom>
        </p:spPr>
      </p:pic>
      <p:sp>
        <p:nvSpPr>
          <p:cNvPr id="5" name="TextBox 4">
            <a:extLst>
              <a:ext uri="{FF2B5EF4-FFF2-40B4-BE49-F238E27FC236}">
                <a16:creationId xmlns:a16="http://schemas.microsoft.com/office/drawing/2014/main" id="{134B9EBF-029A-2CD2-7C62-BDCE443343A2}"/>
              </a:ext>
            </a:extLst>
          </p:cNvPr>
          <p:cNvSpPr txBox="1"/>
          <p:nvPr/>
        </p:nvSpPr>
        <p:spPr>
          <a:xfrm>
            <a:off x="342900" y="5029200"/>
            <a:ext cx="5638800" cy="553998"/>
          </a:xfrm>
          <a:prstGeom prst="rect">
            <a:avLst/>
          </a:prstGeom>
          <a:noFill/>
        </p:spPr>
        <p:txBody>
          <a:bodyPr wrap="square" rtlCol="0">
            <a:spAutoFit/>
          </a:bodyPr>
          <a:lstStyle/>
          <a:p>
            <a:r>
              <a:rPr lang="en-US" sz="1500" dirty="0">
                <a:solidFill>
                  <a:schemeClr val="accent1"/>
                </a:solidFill>
              </a:rPr>
              <a:t>Oscilloscope-XSC1 with analog input signal and sampling clock at the input to the ADC.</a:t>
            </a:r>
          </a:p>
        </p:txBody>
      </p:sp>
      <p:sp>
        <p:nvSpPr>
          <p:cNvPr id="6" name="TextBox 5">
            <a:extLst>
              <a:ext uri="{FF2B5EF4-FFF2-40B4-BE49-F238E27FC236}">
                <a16:creationId xmlns:a16="http://schemas.microsoft.com/office/drawing/2014/main" id="{84CBE7B7-2268-F1D4-20B2-51A763960ABA}"/>
              </a:ext>
            </a:extLst>
          </p:cNvPr>
          <p:cNvSpPr txBox="1"/>
          <p:nvPr/>
        </p:nvSpPr>
        <p:spPr>
          <a:xfrm>
            <a:off x="8159655" y="5096302"/>
            <a:ext cx="3657600" cy="369332"/>
          </a:xfrm>
          <a:prstGeom prst="rect">
            <a:avLst/>
          </a:prstGeom>
          <a:noFill/>
        </p:spPr>
        <p:txBody>
          <a:bodyPr wrap="square" rtlCol="0">
            <a:spAutoFit/>
          </a:bodyPr>
          <a:lstStyle/>
          <a:p>
            <a:r>
              <a:rPr lang="en-US" sz="1500" dirty="0">
                <a:solidFill>
                  <a:schemeClr val="accent1"/>
                </a:solidFill>
              </a:rPr>
              <a:t>Oscilloscope-XSC2 with output of the DAC</a:t>
            </a:r>
            <a:r>
              <a:rPr lang="en-US" dirty="0">
                <a:solidFill>
                  <a:schemeClr val="accent1"/>
                </a:solidFill>
              </a:rPr>
              <a:t>.</a:t>
            </a:r>
          </a:p>
        </p:txBody>
      </p:sp>
      <p:sp>
        <p:nvSpPr>
          <p:cNvPr id="7" name="TextBox 6">
            <a:extLst>
              <a:ext uri="{FF2B5EF4-FFF2-40B4-BE49-F238E27FC236}">
                <a16:creationId xmlns:a16="http://schemas.microsoft.com/office/drawing/2014/main" id="{EF1B57C3-3AE9-CBDD-D9BE-05E6A0B87BF2}"/>
              </a:ext>
            </a:extLst>
          </p:cNvPr>
          <p:cNvSpPr txBox="1"/>
          <p:nvPr/>
        </p:nvSpPr>
        <p:spPr>
          <a:xfrm>
            <a:off x="342900" y="5650300"/>
            <a:ext cx="11277600" cy="1323439"/>
          </a:xfrm>
          <a:prstGeom prst="rect">
            <a:avLst/>
          </a:prstGeom>
          <a:noFill/>
        </p:spPr>
        <p:txBody>
          <a:bodyPr wrap="square" rtlCol="0">
            <a:spAutoFit/>
          </a:bodyPr>
          <a:lstStyle/>
          <a:p>
            <a:r>
              <a:rPr lang="en-US" sz="1600" b="1" dirty="0"/>
              <a:t>What are the effects of increasing or decreasing the sampling rate?</a:t>
            </a:r>
          </a:p>
          <a:p>
            <a:r>
              <a:rPr lang="en-US" sz="1600" dirty="0">
                <a:solidFill>
                  <a:schemeClr val="accent1"/>
                </a:solidFill>
                <a:latin typeface="+mj-lt"/>
              </a:rPr>
              <a:t>Increasing the sampling rate leads to better signal fidelity, improved resolution, and reduced aliasing. Decreasing the sampling rate can result in lower resolution, increased aliasing, and limitations in bandwidth. It’s essential to select an appropriate sampling rate based on the characteristics of the signal being measured and the requirements of the measurement application</a:t>
            </a:r>
            <a:r>
              <a:rPr lang="en-US" sz="1600" dirty="0">
                <a:solidFill>
                  <a:schemeClr val="accent1"/>
                </a:solidFill>
              </a:rPr>
              <a:t>.</a:t>
            </a:r>
          </a:p>
        </p:txBody>
      </p:sp>
    </p:spTree>
    <p:extLst>
      <p:ext uri="{BB962C8B-B14F-4D97-AF65-F5344CB8AC3E}">
        <p14:creationId xmlns:p14="http://schemas.microsoft.com/office/powerpoint/2010/main" val="86464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0" y="152400"/>
            <a:ext cx="2667000" cy="685800"/>
          </a:xfrm>
        </p:spPr>
        <p:txBody>
          <a:bodyPr/>
          <a:lstStyle/>
          <a:p>
            <a:r>
              <a:rPr lang="en-US" dirty="0"/>
              <a:t>Line Codes</a:t>
            </a:r>
            <a:endParaRPr dirty="0"/>
          </a:p>
        </p:txBody>
      </p:sp>
      <p:pic>
        <p:nvPicPr>
          <p:cNvPr id="3" name="Picture 2">
            <a:extLst>
              <a:ext uri="{FF2B5EF4-FFF2-40B4-BE49-F238E27FC236}">
                <a16:creationId xmlns:a16="http://schemas.microsoft.com/office/drawing/2014/main" id="{AE9D8CA9-BF25-7795-2DE5-FB88C01055F0}"/>
              </a:ext>
            </a:extLst>
          </p:cNvPr>
          <p:cNvPicPr>
            <a:picLocks noChangeAspect="1"/>
          </p:cNvPicPr>
          <p:nvPr/>
        </p:nvPicPr>
        <p:blipFill>
          <a:blip r:embed="rId2"/>
          <a:stretch>
            <a:fillRect/>
          </a:stretch>
        </p:blipFill>
        <p:spPr>
          <a:xfrm>
            <a:off x="228599" y="990600"/>
            <a:ext cx="6019801" cy="4648200"/>
          </a:xfrm>
          <a:prstGeom prst="rect">
            <a:avLst/>
          </a:prstGeom>
        </p:spPr>
      </p:pic>
      <p:sp>
        <p:nvSpPr>
          <p:cNvPr id="4" name="TextBox 3">
            <a:extLst>
              <a:ext uri="{FF2B5EF4-FFF2-40B4-BE49-F238E27FC236}">
                <a16:creationId xmlns:a16="http://schemas.microsoft.com/office/drawing/2014/main" id="{06A46393-699B-7814-DF45-29F7735CE52D}"/>
              </a:ext>
            </a:extLst>
          </p:cNvPr>
          <p:cNvSpPr txBox="1"/>
          <p:nvPr/>
        </p:nvSpPr>
        <p:spPr>
          <a:xfrm>
            <a:off x="228599" y="5791200"/>
            <a:ext cx="6019800" cy="923330"/>
          </a:xfrm>
          <a:prstGeom prst="rect">
            <a:avLst/>
          </a:prstGeom>
          <a:noFill/>
        </p:spPr>
        <p:txBody>
          <a:bodyPr wrap="square" rtlCol="0">
            <a:spAutoFit/>
          </a:bodyPr>
          <a:lstStyle/>
          <a:p>
            <a:r>
              <a:rPr lang="en-US" dirty="0">
                <a:solidFill>
                  <a:schemeClr val="accent1"/>
                </a:solidFill>
              </a:rPr>
              <a:t>Screenshot of the power spectral densities of four-line codes: NRZ-Polar, NRZ-Unipolar, NRZ-Bipolar, and Manchester-Polar</a:t>
            </a:r>
          </a:p>
        </p:txBody>
      </p:sp>
      <p:sp>
        <p:nvSpPr>
          <p:cNvPr id="5" name="TextBox 4">
            <a:extLst>
              <a:ext uri="{FF2B5EF4-FFF2-40B4-BE49-F238E27FC236}">
                <a16:creationId xmlns:a16="http://schemas.microsoft.com/office/drawing/2014/main" id="{BB5A148E-EB4B-2CB3-3ADD-AC7C92A10C61}"/>
              </a:ext>
            </a:extLst>
          </p:cNvPr>
          <p:cNvSpPr txBox="1"/>
          <p:nvPr/>
        </p:nvSpPr>
        <p:spPr>
          <a:xfrm>
            <a:off x="7010401" y="1674674"/>
            <a:ext cx="4953000" cy="2862322"/>
          </a:xfrm>
          <a:prstGeom prst="rect">
            <a:avLst/>
          </a:prstGeom>
          <a:noFill/>
        </p:spPr>
        <p:txBody>
          <a:bodyPr wrap="square" rtlCol="0">
            <a:spAutoFit/>
          </a:bodyPr>
          <a:lstStyle/>
          <a:p>
            <a:r>
              <a:rPr lang="en-US" dirty="0"/>
              <a:t>QUESTION:</a:t>
            </a:r>
          </a:p>
          <a:p>
            <a:endParaRPr lang="en-US" dirty="0"/>
          </a:p>
          <a:p>
            <a:r>
              <a:rPr lang="en-US" dirty="0"/>
              <a:t>Compare the NBR-Polar and the Manchester-Polar codes in the diagram. Which one requires more bandwidth?</a:t>
            </a:r>
          </a:p>
          <a:p>
            <a:endParaRPr lang="en-US" dirty="0"/>
          </a:p>
          <a:p>
            <a:r>
              <a:rPr lang="en-US" dirty="0"/>
              <a:t>ANSWER:</a:t>
            </a:r>
          </a:p>
          <a:p>
            <a:endParaRPr lang="en-US" dirty="0"/>
          </a:p>
          <a:p>
            <a:r>
              <a:rPr lang="en-US" dirty="0">
                <a:solidFill>
                  <a:schemeClr val="accent1"/>
                </a:solidFill>
                <a:latin typeface="+mj-lt"/>
              </a:rPr>
              <a:t>The Manchester-Polar (Light Blue) requires more bandwidth.</a:t>
            </a:r>
          </a:p>
        </p:txBody>
      </p:sp>
    </p:spTree>
    <p:extLst>
      <p:ext uri="{BB962C8B-B14F-4D97-AF65-F5344CB8AC3E}">
        <p14:creationId xmlns:p14="http://schemas.microsoft.com/office/powerpoint/2010/main" val="183573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7370-8607-FD8D-3A48-5D06D6A13FD9}"/>
              </a:ext>
            </a:extLst>
          </p:cNvPr>
          <p:cNvSpPr>
            <a:spLocks noGrp="1"/>
          </p:cNvSpPr>
          <p:nvPr>
            <p:ph type="title"/>
          </p:nvPr>
        </p:nvSpPr>
        <p:spPr>
          <a:xfrm>
            <a:off x="2781300" y="381000"/>
            <a:ext cx="6629400" cy="762000"/>
          </a:xfrm>
        </p:spPr>
        <p:txBody>
          <a:bodyPr>
            <a:normAutofit fontScale="90000"/>
          </a:bodyPr>
          <a:lstStyle/>
          <a:p>
            <a:r>
              <a:rPr lang="en-US" dirty="0"/>
              <a:t>Cables and Structured Cabling</a:t>
            </a:r>
          </a:p>
        </p:txBody>
      </p:sp>
      <p:sp>
        <p:nvSpPr>
          <p:cNvPr id="3" name="Content Placeholder 2">
            <a:extLst>
              <a:ext uri="{FF2B5EF4-FFF2-40B4-BE49-F238E27FC236}">
                <a16:creationId xmlns:a16="http://schemas.microsoft.com/office/drawing/2014/main" id="{2B492BDE-1C23-ED88-1A2B-5FFF09B55667}"/>
              </a:ext>
            </a:extLst>
          </p:cNvPr>
          <p:cNvSpPr txBox="1">
            <a:spLocks/>
          </p:cNvSpPr>
          <p:nvPr/>
        </p:nvSpPr>
        <p:spPr>
          <a:xfrm>
            <a:off x="1371600" y="2438400"/>
            <a:ext cx="9448800" cy="2514600"/>
          </a:xfrm>
          <a:prstGeom prst="rect">
            <a:avLst/>
          </a:prstGeom>
        </p:spPr>
        <p:txBody>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lnSpc>
                <a:spcPct val="150000"/>
              </a:lnSpc>
              <a:buFont typeface="Arial" pitchFamily="34" charset="0"/>
              <a:buNone/>
            </a:pPr>
            <a:r>
              <a:rPr lang="en-US" sz="1800" dirty="0">
                <a:solidFill>
                  <a:schemeClr val="tx1"/>
                </a:solidFill>
                <a:latin typeface="+mj-lt"/>
              </a:rPr>
              <a:t>In this module, I will examine the prevailing network cabling installation standards employed in structured cabling systems for multimedia communications. The research will primarily reference the ANSI/TIA-568 and ISO/IEC 11801 structured cabling standards, serving as foundational resources for online investigations.</a:t>
            </a:r>
            <a:endParaRPr lang="en-US" dirty="0">
              <a:solidFill>
                <a:schemeClr val="tx1"/>
              </a:solidFill>
              <a:latin typeface="+mj-lt"/>
            </a:endParaRPr>
          </a:p>
        </p:txBody>
      </p:sp>
    </p:spTree>
    <p:extLst>
      <p:ext uri="{BB962C8B-B14F-4D97-AF65-F5344CB8AC3E}">
        <p14:creationId xmlns:p14="http://schemas.microsoft.com/office/powerpoint/2010/main" val="2825494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0" y="228600"/>
            <a:ext cx="2514600" cy="685800"/>
          </a:xfrm>
        </p:spPr>
        <p:txBody>
          <a:bodyPr/>
          <a:lstStyle/>
          <a:p>
            <a:r>
              <a:rPr lang="en-US" dirty="0"/>
              <a:t>Questions</a:t>
            </a:r>
            <a:endParaRPr dirty="0"/>
          </a:p>
        </p:txBody>
      </p:sp>
      <p:sp>
        <p:nvSpPr>
          <p:cNvPr id="3" name="TextBox 2">
            <a:extLst>
              <a:ext uri="{FF2B5EF4-FFF2-40B4-BE49-F238E27FC236}">
                <a16:creationId xmlns:a16="http://schemas.microsoft.com/office/drawing/2014/main" id="{DCF34487-E4E6-21C5-BAC0-1DE23928180A}"/>
              </a:ext>
            </a:extLst>
          </p:cNvPr>
          <p:cNvSpPr txBox="1"/>
          <p:nvPr/>
        </p:nvSpPr>
        <p:spPr>
          <a:xfrm>
            <a:off x="342900" y="1192707"/>
            <a:ext cx="11506200" cy="5632311"/>
          </a:xfrm>
          <a:prstGeom prst="rect">
            <a:avLst/>
          </a:prstGeom>
          <a:noFill/>
        </p:spPr>
        <p:txBody>
          <a:bodyPr wrap="square" rtlCol="0">
            <a:spAutoFit/>
          </a:bodyPr>
          <a:lstStyle/>
          <a:p>
            <a:r>
              <a:rPr lang="en-US" sz="1800" dirty="0"/>
              <a:t>1. </a:t>
            </a:r>
            <a:r>
              <a:rPr lang="en-US" sz="1800" b="1" dirty="0"/>
              <a:t>Why must the twisting in the individual wires be maintained in a UTP cable?</a:t>
            </a:r>
          </a:p>
          <a:p>
            <a:r>
              <a:rPr lang="en-US" sz="1800" dirty="0"/>
              <a:t>Answer:</a:t>
            </a:r>
          </a:p>
          <a:p>
            <a:r>
              <a:rPr lang="en-US" sz="1800" dirty="0">
                <a:solidFill>
                  <a:schemeClr val="accent1"/>
                </a:solidFill>
                <a:latin typeface="+mj-lt"/>
              </a:rPr>
              <a:t>The twisting in </a:t>
            </a:r>
            <a:r>
              <a:rPr lang="en-US" sz="1800" dirty="0" err="1">
                <a:solidFill>
                  <a:schemeClr val="accent1"/>
                </a:solidFill>
                <a:latin typeface="+mj-lt"/>
              </a:rPr>
              <a:t>Unsheilded</a:t>
            </a:r>
            <a:r>
              <a:rPr lang="en-US" sz="1800" dirty="0">
                <a:solidFill>
                  <a:schemeClr val="accent1"/>
                </a:solidFill>
                <a:latin typeface="+mj-lt"/>
              </a:rPr>
              <a:t> Twisted Pair (UTP) cables serves several important purposes such as Cross-talk reduction, noise immunity, consistent impedance, and signal integrity. </a:t>
            </a:r>
          </a:p>
          <a:p>
            <a:pPr marL="342900" indent="-342900">
              <a:buFont typeface="+mj-lt"/>
              <a:buAutoNum type="arabicPeriod"/>
            </a:pPr>
            <a:endParaRPr lang="en-US" sz="1800" dirty="0"/>
          </a:p>
          <a:p>
            <a:r>
              <a:rPr lang="en-US" sz="1800" dirty="0"/>
              <a:t>2. </a:t>
            </a:r>
            <a:r>
              <a:rPr lang="en-US" sz="1800" b="1" dirty="0"/>
              <a:t>How many inches should UTP cable be separated from 110 volts electrical cable?</a:t>
            </a:r>
          </a:p>
          <a:p>
            <a:r>
              <a:rPr lang="en-US" sz="1800" dirty="0"/>
              <a:t>Answer:</a:t>
            </a:r>
          </a:p>
          <a:p>
            <a:r>
              <a:rPr lang="en-US" sz="1800" dirty="0">
                <a:solidFill>
                  <a:schemeClr val="accent1"/>
                </a:solidFill>
                <a:latin typeface="+mj-lt"/>
                <a:cs typeface="Times New Roman" panose="02020603050405020304" pitchFamily="18" charset="0"/>
              </a:rPr>
              <a:t>The recommended separation distance between UTP cables and 110 volts electrical cables can vary depending on the specific standards and regulations applicable in different regions and environments. However, a commonly recommended guideline is to maintain a minimum separation distance of at least 12 inches (30 centimeters) between UTP cables and electrical cables carrying 110 volts.</a:t>
            </a:r>
          </a:p>
          <a:p>
            <a:pPr marL="342900" indent="-342900">
              <a:buFont typeface="+mj-lt"/>
              <a:buAutoNum type="arabicPeriod"/>
            </a:pPr>
            <a:endParaRPr lang="en-US" sz="1800" dirty="0"/>
          </a:p>
          <a:p>
            <a:r>
              <a:rPr lang="en-US" sz="1800" dirty="0"/>
              <a:t>3. </a:t>
            </a:r>
            <a:r>
              <a:rPr lang="en-US" sz="1800" b="1" dirty="0"/>
              <a:t>Horizontal cabling connects what areas to each other?</a:t>
            </a:r>
          </a:p>
          <a:p>
            <a:r>
              <a:rPr lang="en-US" sz="1800" dirty="0"/>
              <a:t>Answer:</a:t>
            </a:r>
          </a:p>
          <a:p>
            <a:r>
              <a:rPr lang="en-US" sz="1800" dirty="0">
                <a:solidFill>
                  <a:schemeClr val="accent1"/>
                </a:solidFill>
                <a:latin typeface="+mj-lt"/>
              </a:rPr>
              <a:t>Horizontal cabling plays a critical role in providing connectivity between the network infrastructure in telecommunications rooms or enclosures and the network devices used by end-users, enabling data, voice, and other communication services to be delivered reliably and efficiently throughout the building or campus.</a:t>
            </a:r>
          </a:p>
          <a:p>
            <a:endParaRPr lang="en-US" dirty="0"/>
          </a:p>
        </p:txBody>
      </p:sp>
    </p:spTree>
    <p:extLst>
      <p:ext uri="{BB962C8B-B14F-4D97-AF65-F5344CB8AC3E}">
        <p14:creationId xmlns:p14="http://schemas.microsoft.com/office/powerpoint/2010/main" val="1069492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300" y="76200"/>
            <a:ext cx="4343400" cy="685800"/>
          </a:xfrm>
        </p:spPr>
        <p:txBody>
          <a:bodyPr>
            <a:normAutofit fontScale="90000"/>
          </a:bodyPr>
          <a:lstStyle/>
          <a:p>
            <a:r>
              <a:rPr lang="en-US" dirty="0"/>
              <a:t>Questions Continued</a:t>
            </a:r>
            <a:endParaRPr dirty="0"/>
          </a:p>
        </p:txBody>
      </p:sp>
      <p:sp>
        <p:nvSpPr>
          <p:cNvPr id="3" name="TextBox 2">
            <a:extLst>
              <a:ext uri="{FF2B5EF4-FFF2-40B4-BE49-F238E27FC236}">
                <a16:creationId xmlns:a16="http://schemas.microsoft.com/office/drawing/2014/main" id="{CD50B74B-2164-5D3E-0600-E367D22745CB}"/>
              </a:ext>
            </a:extLst>
          </p:cNvPr>
          <p:cNvSpPr txBox="1"/>
          <p:nvPr/>
        </p:nvSpPr>
        <p:spPr>
          <a:xfrm>
            <a:off x="228600" y="762000"/>
            <a:ext cx="11734800" cy="5970865"/>
          </a:xfrm>
          <a:prstGeom prst="rect">
            <a:avLst/>
          </a:prstGeom>
          <a:noFill/>
        </p:spPr>
        <p:txBody>
          <a:bodyPr wrap="square" rtlCol="0">
            <a:spAutoFit/>
          </a:bodyPr>
          <a:lstStyle/>
          <a:p>
            <a:r>
              <a:rPr lang="en-US" sz="1800" dirty="0"/>
              <a:t>4. </a:t>
            </a:r>
            <a:r>
              <a:rPr lang="en-US" sz="1800" b="1" dirty="0"/>
              <a:t>What is a plenum rated cable?</a:t>
            </a:r>
          </a:p>
          <a:p>
            <a:r>
              <a:rPr lang="en-US" sz="1800" dirty="0"/>
              <a:t>Answer:</a:t>
            </a:r>
          </a:p>
          <a:p>
            <a:r>
              <a:rPr lang="en-US" sz="1700" dirty="0">
                <a:solidFill>
                  <a:schemeClr val="accent1"/>
                </a:solidFill>
                <a:latin typeface="+mj-lt"/>
              </a:rPr>
              <a:t>A plenum-rated cable is a type of cable that is specifically designed and approved for use in plenum spaces within buildings. Plenum spaces are the areas used for air circulation in heating, ventilation, and air conditioning (HVAC) systems, typically found above suspended ceilings or below raised floors.</a:t>
            </a:r>
          </a:p>
          <a:p>
            <a:pPr marL="342900" indent="-342900">
              <a:buFont typeface="+mj-lt"/>
              <a:buAutoNum type="arabicPeriod"/>
            </a:pPr>
            <a:endParaRPr lang="en-US" sz="1800" dirty="0"/>
          </a:p>
          <a:p>
            <a:r>
              <a:rPr lang="en-US" sz="1800" dirty="0"/>
              <a:t>5. </a:t>
            </a:r>
            <a:r>
              <a:rPr lang="en-US" sz="1800" b="1" dirty="0"/>
              <a:t>What is a riser tube used for?</a:t>
            </a:r>
          </a:p>
          <a:p>
            <a:r>
              <a:rPr lang="en-US" sz="1800" dirty="0"/>
              <a:t>Answer:</a:t>
            </a:r>
          </a:p>
          <a:p>
            <a:r>
              <a:rPr lang="en-US" sz="1700" dirty="0">
                <a:solidFill>
                  <a:schemeClr val="accent1"/>
                </a:solidFill>
                <a:latin typeface="+mj-lt"/>
              </a:rPr>
              <a:t>A riser tube, often referred to as a riser conduit or riser cable, is used in building and construction to vertically run cables or pipes between floors or levels of a structure. The primary purpose of a riser tube is to provide a protected pathway for cables, wires, or pipes to be routed from one floor to another, allowing for organized and secure installation of communication, electrical, plumbing, or HVAC systems throughout the building.</a:t>
            </a:r>
          </a:p>
          <a:p>
            <a:endParaRPr lang="en-US" sz="1800" dirty="0"/>
          </a:p>
          <a:p>
            <a:r>
              <a:rPr lang="en-US" sz="1800" dirty="0"/>
              <a:t>6. </a:t>
            </a:r>
            <a:r>
              <a:rPr lang="en-US" sz="1800" b="1" dirty="0"/>
              <a:t>Is the grounding of equipment mostly a safety or a performance concern?</a:t>
            </a:r>
          </a:p>
          <a:p>
            <a:r>
              <a:rPr lang="en-US" sz="1800" dirty="0"/>
              <a:t>Answer:</a:t>
            </a:r>
          </a:p>
          <a:p>
            <a:r>
              <a:rPr lang="en-US" sz="1700" dirty="0">
                <a:solidFill>
                  <a:schemeClr val="accent1"/>
                </a:solidFill>
                <a:latin typeface="+mj-lt"/>
              </a:rPr>
              <a:t>The grounding of equipment is a critical aspect of both safety and performance in electrical and electronic systems. Proper grounding helps to protect personnel and equipment from electrical hazards, ensure compliance with safety standards and regulations, maintain signal quality and reliability, and optimize the overall performance and functionality of electrical and electronic systems in various applications and environments.</a:t>
            </a:r>
            <a:endParaRPr lang="en-US" dirty="0"/>
          </a:p>
        </p:txBody>
      </p:sp>
    </p:spTree>
    <p:extLst>
      <p:ext uri="{BB962C8B-B14F-4D97-AF65-F5344CB8AC3E}">
        <p14:creationId xmlns:p14="http://schemas.microsoft.com/office/powerpoint/2010/main" val="62399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7370-8607-FD8D-3A48-5D06D6A13FD9}"/>
              </a:ext>
            </a:extLst>
          </p:cNvPr>
          <p:cNvSpPr>
            <a:spLocks noGrp="1"/>
          </p:cNvSpPr>
          <p:nvPr>
            <p:ph type="title"/>
          </p:nvPr>
        </p:nvSpPr>
        <p:spPr>
          <a:xfrm>
            <a:off x="1905000" y="533400"/>
            <a:ext cx="8382000" cy="762000"/>
          </a:xfrm>
        </p:spPr>
        <p:txBody>
          <a:bodyPr>
            <a:normAutofit fontScale="90000"/>
          </a:bodyPr>
          <a:lstStyle/>
          <a:p>
            <a:r>
              <a:rPr lang="en-US" dirty="0"/>
              <a:t>Antenna Gain and Free Space Path Loss</a:t>
            </a:r>
          </a:p>
        </p:txBody>
      </p:sp>
      <p:sp>
        <p:nvSpPr>
          <p:cNvPr id="3" name="Content Placeholder 2">
            <a:extLst>
              <a:ext uri="{FF2B5EF4-FFF2-40B4-BE49-F238E27FC236}">
                <a16:creationId xmlns:a16="http://schemas.microsoft.com/office/drawing/2014/main" id="{2B492BDE-1C23-ED88-1A2B-5FFF09B55667}"/>
              </a:ext>
            </a:extLst>
          </p:cNvPr>
          <p:cNvSpPr txBox="1">
            <a:spLocks/>
          </p:cNvSpPr>
          <p:nvPr/>
        </p:nvSpPr>
        <p:spPr>
          <a:xfrm>
            <a:off x="1371600" y="2286001"/>
            <a:ext cx="9448800" cy="2438400"/>
          </a:xfrm>
          <a:prstGeom prst="rect">
            <a:avLst/>
          </a:prstGeom>
        </p:spPr>
        <p:txBody>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lnSpc>
                <a:spcPct val="150000"/>
              </a:lnSpc>
              <a:buNone/>
            </a:pPr>
            <a:r>
              <a:rPr lang="en-US" sz="1800" dirty="0">
                <a:solidFill>
                  <a:schemeClr val="tx1"/>
                </a:solidFill>
                <a:latin typeface="+mj-lt"/>
              </a:rPr>
              <a:t>In this module, I will investigate the attributes of antenna gain and free space path loss. The assigned tasks involve analyzing the interplay between signal frequency, antenna size, and antenna gain, as well as examining the relationship between signal frequency, distance, and free space path loss.</a:t>
            </a:r>
          </a:p>
        </p:txBody>
      </p:sp>
    </p:spTree>
    <p:extLst>
      <p:ext uri="{BB962C8B-B14F-4D97-AF65-F5344CB8AC3E}">
        <p14:creationId xmlns:p14="http://schemas.microsoft.com/office/powerpoint/2010/main" val="369303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
            <a:ext cx="3200400" cy="685800"/>
          </a:xfrm>
        </p:spPr>
        <p:txBody>
          <a:bodyPr/>
          <a:lstStyle/>
          <a:p>
            <a:r>
              <a:rPr lang="en-US" dirty="0"/>
              <a:t>Antenna Gain</a:t>
            </a:r>
            <a:endParaRPr dirty="0"/>
          </a:p>
        </p:txBody>
      </p:sp>
      <p:sp>
        <p:nvSpPr>
          <p:cNvPr id="3" name="TextBox 2">
            <a:extLst>
              <a:ext uri="{FF2B5EF4-FFF2-40B4-BE49-F238E27FC236}">
                <a16:creationId xmlns:a16="http://schemas.microsoft.com/office/drawing/2014/main" id="{775B69C4-8F2F-78F6-1C2A-41F75F926FE8}"/>
              </a:ext>
            </a:extLst>
          </p:cNvPr>
          <p:cNvSpPr txBox="1"/>
          <p:nvPr/>
        </p:nvSpPr>
        <p:spPr>
          <a:xfrm>
            <a:off x="457200" y="1447800"/>
            <a:ext cx="10820400" cy="5078313"/>
          </a:xfrm>
          <a:prstGeom prst="rect">
            <a:avLst/>
          </a:prstGeom>
          <a:noFill/>
        </p:spPr>
        <p:txBody>
          <a:bodyPr wrap="square" rtlCol="0">
            <a:spAutoFit/>
          </a:bodyPr>
          <a:lstStyle/>
          <a:p>
            <a:r>
              <a:rPr lang="en-US" sz="1800" dirty="0"/>
              <a:t>1. </a:t>
            </a:r>
            <a:r>
              <a:rPr lang="en-US" sz="1800" b="1" dirty="0"/>
              <a:t>What is the maximum theoretical antenna gain of a common dish antenna at the 2.4 GHz band? </a:t>
            </a:r>
          </a:p>
          <a:p>
            <a:r>
              <a:rPr lang="en-US" sz="1800" b="1" dirty="0"/>
              <a:t>Answer</a:t>
            </a:r>
            <a:r>
              <a:rPr lang="en-US" sz="1800" b="1" dirty="0">
                <a:solidFill>
                  <a:schemeClr val="accent1"/>
                </a:solidFill>
              </a:rPr>
              <a:t>:   </a:t>
            </a:r>
            <a:r>
              <a:rPr lang="en-US" sz="1800" b="1" dirty="0">
                <a:solidFill>
                  <a:schemeClr val="accent1"/>
                </a:solidFill>
                <a:latin typeface="+mj-lt"/>
              </a:rPr>
              <a:t>22.379</a:t>
            </a:r>
          </a:p>
          <a:p>
            <a:endParaRPr lang="en-US" sz="1800" dirty="0"/>
          </a:p>
          <a:p>
            <a:r>
              <a:rPr lang="en-US" sz="1800" dirty="0"/>
              <a:t>2. </a:t>
            </a:r>
            <a:r>
              <a:rPr lang="en-US" sz="1800" b="1" dirty="0"/>
              <a:t>What is the maximum theoretical antenna gain of a common dish antenna at the 5 GHz band? </a:t>
            </a:r>
          </a:p>
          <a:p>
            <a:r>
              <a:rPr lang="en-US" sz="1800" b="1" dirty="0"/>
              <a:t>Answer</a:t>
            </a:r>
            <a:r>
              <a:rPr lang="en-US" sz="1800" b="1" dirty="0">
                <a:solidFill>
                  <a:schemeClr val="accent1"/>
                </a:solidFill>
              </a:rPr>
              <a:t>:   </a:t>
            </a:r>
            <a:r>
              <a:rPr lang="en-US" sz="1800" b="1" dirty="0">
                <a:solidFill>
                  <a:schemeClr val="accent1"/>
                </a:solidFill>
                <a:latin typeface="+mj-lt"/>
              </a:rPr>
              <a:t>29.079</a:t>
            </a:r>
          </a:p>
          <a:p>
            <a:endParaRPr lang="en-US" sz="1800" dirty="0"/>
          </a:p>
          <a:p>
            <a:r>
              <a:rPr lang="en-US" sz="1800" dirty="0"/>
              <a:t>3. </a:t>
            </a:r>
            <a:r>
              <a:rPr lang="en-US" sz="1800" b="1" dirty="0"/>
              <a:t>Given the same sized reflector, which signals, high-frequency, or low-frequency, can be more efficiently focused by a common dish antenna (i.e., result in a higher antenna gain)? </a:t>
            </a:r>
          </a:p>
          <a:p>
            <a:r>
              <a:rPr lang="en-US" sz="1800" b="1" dirty="0"/>
              <a:t>Answer:    </a:t>
            </a:r>
            <a:r>
              <a:rPr lang="en-US" sz="1800" b="1" dirty="0">
                <a:solidFill>
                  <a:schemeClr val="accent1"/>
                </a:solidFill>
                <a:latin typeface="+mj-lt"/>
              </a:rPr>
              <a:t>High-Frequency</a:t>
            </a:r>
          </a:p>
          <a:p>
            <a:endParaRPr lang="en-US" sz="1800" dirty="0"/>
          </a:p>
          <a:p>
            <a:r>
              <a:rPr lang="en-US" sz="1800" dirty="0"/>
              <a:t>4. </a:t>
            </a:r>
            <a:r>
              <a:rPr lang="en-US" sz="1800" b="1" dirty="0"/>
              <a:t>What is the maximum theoretical antenna gain of the dish antenna used in the VLA radio telescopes in New Mexico at the 5 GHz band? </a:t>
            </a:r>
          </a:p>
          <a:p>
            <a:r>
              <a:rPr lang="en-US" sz="1800" b="1" dirty="0"/>
              <a:t>Answer:   </a:t>
            </a:r>
            <a:r>
              <a:rPr lang="en-US" sz="1800" b="1" dirty="0">
                <a:solidFill>
                  <a:schemeClr val="accent1"/>
                </a:solidFill>
                <a:latin typeface="+mj-lt"/>
              </a:rPr>
              <a:t>63.059</a:t>
            </a:r>
          </a:p>
          <a:p>
            <a:endParaRPr lang="en-US" sz="1800" dirty="0"/>
          </a:p>
          <a:p>
            <a:r>
              <a:rPr lang="en-US" sz="1800" dirty="0"/>
              <a:t>5. </a:t>
            </a:r>
            <a:r>
              <a:rPr lang="en-US" sz="1800" b="1" dirty="0"/>
              <a:t>Given the same signal frequency, which dish antennas, large-sized or small-sized, are more efficient at focusing the signal (i.e., result in a higher antenna gain)? </a:t>
            </a:r>
          </a:p>
          <a:p>
            <a:r>
              <a:rPr lang="en-US" sz="1800" b="1" dirty="0"/>
              <a:t>Answer:   </a:t>
            </a:r>
            <a:r>
              <a:rPr lang="en-US" sz="1800" b="1" dirty="0">
                <a:solidFill>
                  <a:schemeClr val="accent1"/>
                </a:solidFill>
                <a:latin typeface="+mj-lt"/>
              </a:rPr>
              <a:t>Large-Sized</a:t>
            </a:r>
          </a:p>
          <a:p>
            <a:endParaRPr lang="en-US" dirty="0"/>
          </a:p>
        </p:txBody>
      </p:sp>
    </p:spTree>
    <p:extLst>
      <p:ext uri="{BB962C8B-B14F-4D97-AF65-F5344CB8AC3E}">
        <p14:creationId xmlns:p14="http://schemas.microsoft.com/office/powerpoint/2010/main" val="393200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0" y="380286"/>
            <a:ext cx="4953000" cy="685800"/>
          </a:xfrm>
        </p:spPr>
        <p:txBody>
          <a:bodyPr/>
          <a:lstStyle/>
          <a:p>
            <a:r>
              <a:rPr lang="en-US" dirty="0"/>
              <a:t>Free Space Path Loss</a:t>
            </a:r>
            <a:endParaRPr dirty="0"/>
          </a:p>
        </p:txBody>
      </p:sp>
      <p:sp>
        <p:nvSpPr>
          <p:cNvPr id="3" name="TextBox 2">
            <a:extLst>
              <a:ext uri="{FF2B5EF4-FFF2-40B4-BE49-F238E27FC236}">
                <a16:creationId xmlns:a16="http://schemas.microsoft.com/office/drawing/2014/main" id="{C147A88F-AD8F-31B4-EC3E-56EFAFC1CF36}"/>
              </a:ext>
            </a:extLst>
          </p:cNvPr>
          <p:cNvSpPr txBox="1"/>
          <p:nvPr/>
        </p:nvSpPr>
        <p:spPr>
          <a:xfrm>
            <a:off x="628650" y="1676400"/>
            <a:ext cx="10934700" cy="4801314"/>
          </a:xfrm>
          <a:prstGeom prst="rect">
            <a:avLst/>
          </a:prstGeom>
          <a:noFill/>
        </p:spPr>
        <p:txBody>
          <a:bodyPr wrap="square" rtlCol="0">
            <a:spAutoFit/>
          </a:bodyPr>
          <a:lstStyle/>
          <a:p>
            <a:pPr marL="342900" indent="-342900">
              <a:buAutoNum type="arabicPeriod"/>
            </a:pPr>
            <a:r>
              <a:rPr lang="en-US" sz="1800" b="1" dirty="0"/>
              <a:t>What is the free space path loss in dB at the 2.4 GHz band? </a:t>
            </a:r>
            <a:endParaRPr lang="en-US" b="1" dirty="0"/>
          </a:p>
          <a:p>
            <a:r>
              <a:rPr lang="en-US" sz="1800" b="1" dirty="0"/>
              <a:t>Answer:   </a:t>
            </a:r>
            <a:r>
              <a:rPr lang="en-US" sz="1800" b="1" dirty="0">
                <a:solidFill>
                  <a:schemeClr val="accent1"/>
                </a:solidFill>
                <a:latin typeface="+mj-lt"/>
              </a:rPr>
              <a:t>-80.4</a:t>
            </a:r>
          </a:p>
          <a:p>
            <a:endParaRPr lang="en-US" sz="1800" dirty="0"/>
          </a:p>
          <a:p>
            <a:r>
              <a:rPr lang="en-US" sz="1800" dirty="0"/>
              <a:t>2. </a:t>
            </a:r>
            <a:r>
              <a:rPr lang="en-US" sz="1800" b="1" dirty="0"/>
              <a:t>What is the free space path loss in dB at the 5 GHz band? </a:t>
            </a:r>
            <a:endParaRPr lang="en-US" b="1" dirty="0"/>
          </a:p>
          <a:p>
            <a:r>
              <a:rPr lang="en-US" sz="1800" b="1" dirty="0"/>
              <a:t>Answer:   </a:t>
            </a:r>
            <a:r>
              <a:rPr lang="en-US" sz="1800" b="1" dirty="0">
                <a:solidFill>
                  <a:schemeClr val="accent1"/>
                </a:solidFill>
                <a:latin typeface="+mj-lt"/>
              </a:rPr>
              <a:t>-87.2</a:t>
            </a:r>
          </a:p>
          <a:p>
            <a:endParaRPr lang="en-US" sz="1800" dirty="0"/>
          </a:p>
          <a:p>
            <a:r>
              <a:rPr lang="en-US" sz="1800" dirty="0"/>
              <a:t>3. </a:t>
            </a:r>
            <a:r>
              <a:rPr lang="en-US" sz="1800" b="1" dirty="0"/>
              <a:t>How does the free space path loss at a higher frequency (e.g., the 5 GHz band) compare with that at a lower frequency (e.g., the 2.4 GHz band)? </a:t>
            </a:r>
          </a:p>
          <a:p>
            <a:r>
              <a:rPr lang="en-US" sz="1800" b="1" dirty="0"/>
              <a:t>Answer:</a:t>
            </a:r>
            <a:r>
              <a:rPr lang="en-US" sz="1800" dirty="0"/>
              <a:t>    </a:t>
            </a:r>
            <a:r>
              <a:rPr lang="en-US" sz="1800" b="1" dirty="0">
                <a:solidFill>
                  <a:schemeClr val="accent1"/>
                </a:solidFill>
                <a:latin typeface="+mj-lt"/>
              </a:rPr>
              <a:t>It loses strength faster</a:t>
            </a:r>
          </a:p>
          <a:p>
            <a:endParaRPr lang="en-US" sz="1800" dirty="0"/>
          </a:p>
          <a:p>
            <a:r>
              <a:rPr lang="en-US" sz="1800" dirty="0"/>
              <a:t>4. </a:t>
            </a:r>
            <a:r>
              <a:rPr lang="en-US" sz="1800" b="1" dirty="0"/>
              <a:t>What is the free space path loss in dB over 20 meters at the 2.4 GHz band? </a:t>
            </a:r>
          </a:p>
          <a:p>
            <a:r>
              <a:rPr lang="en-US" sz="1800" b="1" dirty="0"/>
              <a:t>Answer:   </a:t>
            </a:r>
            <a:r>
              <a:rPr lang="en-US" sz="1800" b="1" dirty="0">
                <a:solidFill>
                  <a:schemeClr val="accent1"/>
                </a:solidFill>
                <a:latin typeface="+mj-lt"/>
              </a:rPr>
              <a:t>-66.421</a:t>
            </a:r>
          </a:p>
          <a:p>
            <a:endParaRPr lang="en-US" sz="1800" dirty="0"/>
          </a:p>
          <a:p>
            <a:r>
              <a:rPr lang="en-US" sz="1800" dirty="0"/>
              <a:t>5. </a:t>
            </a:r>
            <a:r>
              <a:rPr lang="en-US" sz="1800" b="1" dirty="0"/>
              <a:t>What is the free space path loss in dB over 40 meters at the 2.4 GHz band? </a:t>
            </a:r>
          </a:p>
          <a:p>
            <a:r>
              <a:rPr lang="en-US" sz="1800" b="1" dirty="0"/>
              <a:t>Answer:   </a:t>
            </a:r>
            <a:r>
              <a:rPr lang="en-US" sz="1800" b="1" dirty="0">
                <a:solidFill>
                  <a:schemeClr val="accent1"/>
                </a:solidFill>
                <a:latin typeface="+mj-lt"/>
              </a:rPr>
              <a:t>-72.441</a:t>
            </a:r>
          </a:p>
          <a:p>
            <a:endParaRPr lang="en-US" sz="1800" b="1" dirty="0"/>
          </a:p>
          <a:p>
            <a:endParaRPr lang="en-US" sz="1800" b="1" dirty="0"/>
          </a:p>
        </p:txBody>
      </p:sp>
    </p:spTree>
    <p:extLst>
      <p:ext uri="{BB962C8B-B14F-4D97-AF65-F5344CB8AC3E}">
        <p14:creationId xmlns:p14="http://schemas.microsoft.com/office/powerpoint/2010/main" val="351161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t>Title and Content Layout with List</a:t>
            </a:r>
          </a:p>
        </p:txBody>
      </p:sp>
      <p:sp>
        <p:nvSpPr>
          <p:cNvPr id="14" name="Content Placeholder 13"/>
          <p:cNvSpPr>
            <a:spLocks noGrp="1"/>
          </p:cNvSpPr>
          <p:nvPr>
            <p:ph idx="1"/>
          </p:nvPr>
        </p:nvSpPr>
        <p:spPr/>
        <p:txBody>
          <a:bodyPr>
            <a:normAutofit lnSpcReduction="10000"/>
          </a:bodyPr>
          <a:lstStyle/>
          <a:p>
            <a:r>
              <a:rPr lang="en-US" dirty="0"/>
              <a:t>Introduction</a:t>
            </a:r>
          </a:p>
          <a:p>
            <a:r>
              <a:rPr lang="en-US" dirty="0"/>
              <a:t>Challenges in the Project</a:t>
            </a:r>
          </a:p>
          <a:p>
            <a:r>
              <a:rPr lang="en-US" dirty="0"/>
              <a:t>Baseband Signals and AM/FM Signals</a:t>
            </a:r>
          </a:p>
          <a:p>
            <a:r>
              <a:rPr lang="en-US" dirty="0"/>
              <a:t>Pulse Code Modulation (PCM) and Line Codes</a:t>
            </a:r>
          </a:p>
          <a:p>
            <a:r>
              <a:rPr lang="en-US" dirty="0"/>
              <a:t>Cables and Structured Cabling</a:t>
            </a:r>
          </a:p>
          <a:p>
            <a:r>
              <a:rPr lang="en-US" dirty="0"/>
              <a:t>Antenna Gain and Free Space Path Loss</a:t>
            </a:r>
          </a:p>
          <a:p>
            <a:r>
              <a:rPr lang="en-US" dirty="0"/>
              <a:t>Bit Error Rate of Fading Channels</a:t>
            </a:r>
          </a:p>
          <a:p>
            <a:r>
              <a:rPr lang="en-US" dirty="0"/>
              <a:t>Career Skills Obtained</a:t>
            </a:r>
          </a:p>
          <a:p>
            <a:r>
              <a:rPr lang="en-US" dirty="0"/>
              <a:t>Conclusion</a:t>
            </a:r>
          </a:p>
          <a:p>
            <a:endParaRPr lang="en-US" dirty="0"/>
          </a:p>
        </p:txBody>
      </p:sp>
    </p:spTree>
    <p:extLst>
      <p:ext uri="{BB962C8B-B14F-4D97-AF65-F5344CB8AC3E}">
        <p14:creationId xmlns:p14="http://schemas.microsoft.com/office/powerpoint/2010/main" val="304282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
            <a:ext cx="6705600" cy="685800"/>
          </a:xfrm>
        </p:spPr>
        <p:txBody>
          <a:bodyPr>
            <a:normAutofit fontScale="90000"/>
          </a:bodyPr>
          <a:lstStyle/>
          <a:p>
            <a:r>
              <a:rPr lang="en-US" dirty="0"/>
              <a:t>Free Space Path Loss Continued</a:t>
            </a:r>
            <a:endParaRP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920156-122D-450A-F986-DCC5E870293C}"/>
                  </a:ext>
                </a:extLst>
              </p:cNvPr>
              <p:cNvSpPr txBox="1"/>
              <p:nvPr/>
            </p:nvSpPr>
            <p:spPr>
              <a:xfrm>
                <a:off x="1428750" y="2286000"/>
                <a:ext cx="9334500" cy="3596690"/>
              </a:xfrm>
              <a:prstGeom prst="rect">
                <a:avLst/>
              </a:prstGeom>
              <a:noFill/>
            </p:spPr>
            <p:txBody>
              <a:bodyPr wrap="square" rtlCol="0">
                <a:spAutoFit/>
              </a:bodyPr>
              <a:lstStyle/>
              <a:p>
                <a:r>
                  <a:rPr lang="en-US" sz="1800" dirty="0"/>
                  <a:t>6. </a:t>
                </a:r>
                <a:r>
                  <a:rPr lang="en-US" sz="1800" b="1" dirty="0"/>
                  <a:t>What is the free space path loss in dB over 80 meters at the 2.4 GHz band? </a:t>
                </a:r>
              </a:p>
              <a:p>
                <a:r>
                  <a:rPr lang="en-US" sz="1800" b="1" dirty="0"/>
                  <a:t>Answer:   </a:t>
                </a:r>
                <a:r>
                  <a:rPr lang="en-US" sz="1800" b="1" dirty="0">
                    <a:solidFill>
                      <a:schemeClr val="accent1"/>
                    </a:solidFill>
                    <a:latin typeface="+mj-lt"/>
                  </a:rPr>
                  <a:t>-78.462</a:t>
                </a:r>
              </a:p>
              <a:p>
                <a:endParaRPr lang="en-US" sz="1800" dirty="0"/>
              </a:p>
              <a:p>
                <a:r>
                  <a:rPr lang="en-US" sz="1800" dirty="0"/>
                  <a:t>7. </a:t>
                </a:r>
                <a:r>
                  <a:rPr lang="en-US" sz="1800" b="1" dirty="0"/>
                  <a:t>When the distance doubles, how does free space path loss in dB change approximately</a:t>
                </a:r>
              </a:p>
              <a:p>
                <a:r>
                  <a:rPr lang="en-US" sz="1800" b="1" dirty="0"/>
                  <a:t>Answer:   </a:t>
                </a:r>
                <a:r>
                  <a:rPr lang="en-US" sz="1800" b="1" dirty="0">
                    <a:solidFill>
                      <a:schemeClr val="accent1"/>
                    </a:solidFill>
                    <a:latin typeface="+mj-lt"/>
                  </a:rPr>
                  <a:t>Down 6 dB </a:t>
                </a:r>
                <a:r>
                  <a:rPr lang="en-US" sz="1800" b="1" dirty="0" err="1">
                    <a:solidFill>
                      <a:schemeClr val="accent1"/>
                    </a:solidFill>
                    <a:latin typeface="+mj-lt"/>
                  </a:rPr>
                  <a:t>everytime</a:t>
                </a:r>
                <a:r>
                  <a:rPr lang="en-US" sz="1800" b="1" dirty="0">
                    <a:solidFill>
                      <a:schemeClr val="accent1"/>
                    </a:solidFill>
                    <a:latin typeface="+mj-lt"/>
                  </a:rPr>
                  <a:t> the distance is doubled</a:t>
                </a:r>
                <a:endParaRPr lang="en-US" dirty="0"/>
              </a:p>
              <a:p>
                <a:pPr>
                  <a:lnSpc>
                    <a:spcPct val="115000"/>
                  </a:lnSpc>
                  <a:spcBef>
                    <a:spcPts val="0"/>
                  </a:spcBef>
                </a:pPr>
                <a:endParaRPr lang="en-US" sz="1800" dirty="0"/>
              </a:p>
              <a:p>
                <a:pPr>
                  <a:lnSpc>
                    <a:spcPct val="115000"/>
                  </a:lnSpc>
                  <a:spcBef>
                    <a:spcPts val="0"/>
                  </a:spcBef>
                </a:pPr>
                <a:r>
                  <a:rPr lang="en-US" sz="1800" dirty="0"/>
                  <a:t>8. </a:t>
                </a:r>
                <a:r>
                  <a:rPr lang="en-US" sz="1800" b="1" dirty="0">
                    <a:solidFill>
                      <a:schemeClr val="tx1"/>
                    </a:solidFill>
                    <a:effectLst/>
                    <a:ea typeface="Calibri" panose="020F0502020204030204" pitchFamily="34" charset="0"/>
                    <a:cs typeface="Times New Roman" panose="02020603050405020304" pitchFamily="18" charset="0"/>
                  </a:rPr>
                  <a:t>Use a scientific calculator to calculate Delta </a:t>
                </a:r>
                <a14:m>
                  <m:oMath xmlns:m="http://schemas.openxmlformats.org/officeDocument/2006/math">
                    <m:sSub>
                      <m:sSubPr>
                        <m:ctrlP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𝑳</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𝒇𝑺</m:t>
                        </m:r>
                      </m:sub>
                    </m:sSub>
                  </m:oMath>
                </a14:m>
                <a:r>
                  <a:rPr lang="en-US" sz="1800" b="1" dirty="0">
                    <a:solidFill>
                      <a:schemeClr val="tx1"/>
                    </a:solidFill>
                    <a:effectLst/>
                    <a:ea typeface="Calibri" panose="020F0502020204030204" pitchFamily="34" charset="0"/>
                    <a:cs typeface="Times New Roman" panose="02020603050405020304" pitchFamily="18" charset="0"/>
                  </a:rPr>
                  <a:t> for D1 = 20 meters and D2 = 40 meters.  </a:t>
                </a:r>
                <a:endParaRPr lang="en-US" sz="1800" b="1"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dirty="0">
                    <a:solidFill>
                      <a:schemeClr val="tx1"/>
                    </a:solidFill>
                    <a:effectLst/>
                    <a:ea typeface="Calibri" panose="020F0502020204030204" pitchFamily="34" charset="0"/>
                    <a:cs typeface="Times New Roman" panose="02020603050405020304" pitchFamily="18" charset="0"/>
                  </a:rPr>
                  <a:t>Delta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𝑓𝑆</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ub>
                    </m:sSub>
                  </m:oMath>
                </a14:m>
                <a:r>
                  <a:rPr lang="en-US" sz="1800" dirty="0">
                    <a:solidFill>
                      <a:schemeClr val="tx1"/>
                    </a:solidFill>
                    <a:effectLst/>
                    <a:latin typeface="+mj-lt"/>
                    <a:ea typeface="Calibri" panose="020F0502020204030204" pitchFamily="34" charset="0"/>
                    <a:cs typeface="Times New Roman" panose="02020603050405020304" pitchFamily="18" charset="0"/>
                  </a:rPr>
                  <a:t>= </a:t>
                </a:r>
                <a:r>
                  <a:rPr lang="en-US" sz="1800" b="1" dirty="0">
                    <a:solidFill>
                      <a:schemeClr val="accent1"/>
                    </a:solidFill>
                    <a:effectLst/>
                    <a:latin typeface="+mj-lt"/>
                    <a:ea typeface="Calibri" panose="020F0502020204030204" pitchFamily="34" charset="0"/>
                    <a:cs typeface="Times New Roman" panose="02020603050405020304" pitchFamily="18" charset="0"/>
                  </a:rPr>
                  <a:t>______-6.02_____</a:t>
                </a:r>
              </a:p>
              <a:p>
                <a:r>
                  <a:rPr lang="en-US" sz="1800" dirty="0"/>
                  <a:t> </a:t>
                </a:r>
              </a:p>
              <a:p>
                <a:r>
                  <a:rPr lang="en-US" sz="1800" dirty="0"/>
                  <a:t>9. </a:t>
                </a:r>
                <a:r>
                  <a:rPr lang="en-US" sz="1800" b="1" dirty="0">
                    <a:effectLst/>
                    <a:ea typeface="Calibri" panose="020F0502020204030204" pitchFamily="34" charset="0"/>
                    <a:cs typeface="Times New Roman" panose="02020603050405020304" pitchFamily="18" charset="0"/>
                  </a:rPr>
                  <a:t>Is your calculation approximately the same as the result from Part 1 Step 2? </a:t>
                </a:r>
              </a:p>
              <a:p>
                <a:r>
                  <a:rPr lang="en-US" sz="1800" b="1" dirty="0"/>
                  <a:t>Answer:   </a:t>
                </a:r>
                <a:r>
                  <a:rPr lang="en-US" sz="1800" b="1" dirty="0">
                    <a:solidFill>
                      <a:schemeClr val="accent1"/>
                    </a:solidFill>
                    <a:latin typeface="+mj-lt"/>
                  </a:rPr>
                  <a:t>Yes</a:t>
                </a:r>
              </a:p>
              <a:p>
                <a:endParaRPr lang="en-US" dirty="0"/>
              </a:p>
            </p:txBody>
          </p:sp>
        </mc:Choice>
        <mc:Fallback xmlns="">
          <p:sp>
            <p:nvSpPr>
              <p:cNvPr id="3" name="TextBox 2">
                <a:extLst>
                  <a:ext uri="{FF2B5EF4-FFF2-40B4-BE49-F238E27FC236}">
                    <a16:creationId xmlns:a16="http://schemas.microsoft.com/office/drawing/2014/main" id="{A3920156-122D-450A-F986-DCC5E870293C}"/>
                  </a:ext>
                </a:extLst>
              </p:cNvPr>
              <p:cNvSpPr txBox="1">
                <a:spLocks noRot="1" noChangeAspect="1" noMove="1" noResize="1" noEditPoints="1" noAdjustHandles="1" noChangeArrowheads="1" noChangeShapeType="1" noTextEdit="1"/>
              </p:cNvSpPr>
              <p:nvPr/>
            </p:nvSpPr>
            <p:spPr>
              <a:xfrm>
                <a:off x="1428750" y="2286000"/>
                <a:ext cx="9334500" cy="3596690"/>
              </a:xfrm>
              <a:prstGeom prst="rect">
                <a:avLst/>
              </a:prstGeom>
              <a:blipFill>
                <a:blip r:embed="rId2"/>
                <a:stretch>
                  <a:fillRect l="-522" t="-847"/>
                </a:stretch>
              </a:blipFill>
            </p:spPr>
            <p:txBody>
              <a:bodyPr/>
              <a:lstStyle/>
              <a:p>
                <a:r>
                  <a:rPr lang="en-US">
                    <a:noFill/>
                  </a:rPr>
                  <a:t> </a:t>
                </a:r>
              </a:p>
            </p:txBody>
          </p:sp>
        </mc:Fallback>
      </mc:AlternateContent>
    </p:spTree>
    <p:extLst>
      <p:ext uri="{BB962C8B-B14F-4D97-AF65-F5344CB8AC3E}">
        <p14:creationId xmlns:p14="http://schemas.microsoft.com/office/powerpoint/2010/main" val="63859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7370-8607-FD8D-3A48-5D06D6A13FD9}"/>
              </a:ext>
            </a:extLst>
          </p:cNvPr>
          <p:cNvSpPr>
            <a:spLocks noGrp="1"/>
          </p:cNvSpPr>
          <p:nvPr>
            <p:ph type="title"/>
          </p:nvPr>
        </p:nvSpPr>
        <p:spPr>
          <a:xfrm>
            <a:off x="1905000" y="533400"/>
            <a:ext cx="8382000" cy="762000"/>
          </a:xfrm>
        </p:spPr>
        <p:txBody>
          <a:bodyPr>
            <a:normAutofit/>
          </a:bodyPr>
          <a:lstStyle/>
          <a:p>
            <a:r>
              <a:rPr lang="en-US" dirty="0"/>
              <a:t>Bit Error Rate of Fading Channels</a:t>
            </a:r>
          </a:p>
        </p:txBody>
      </p:sp>
      <p:sp>
        <p:nvSpPr>
          <p:cNvPr id="3" name="Content Placeholder 2">
            <a:extLst>
              <a:ext uri="{FF2B5EF4-FFF2-40B4-BE49-F238E27FC236}">
                <a16:creationId xmlns:a16="http://schemas.microsoft.com/office/drawing/2014/main" id="{2B492BDE-1C23-ED88-1A2B-5FFF09B55667}"/>
              </a:ext>
            </a:extLst>
          </p:cNvPr>
          <p:cNvSpPr txBox="1">
            <a:spLocks/>
          </p:cNvSpPr>
          <p:nvPr/>
        </p:nvSpPr>
        <p:spPr>
          <a:xfrm>
            <a:off x="1371600" y="2209800"/>
            <a:ext cx="9448800" cy="2819400"/>
          </a:xfrm>
          <a:prstGeom prst="rect">
            <a:avLst/>
          </a:prstGeom>
        </p:spPr>
        <p:txBody>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lnSpc>
                <a:spcPct val="150000"/>
              </a:lnSpc>
              <a:buFont typeface="Arial" pitchFamily="34" charset="0"/>
              <a:buNone/>
            </a:pPr>
            <a:r>
              <a:rPr lang="en-US" sz="1800" dirty="0">
                <a:solidFill>
                  <a:schemeClr val="tx1"/>
                </a:solidFill>
                <a:latin typeface="+mj-lt"/>
              </a:rPr>
              <a:t>In this module, I will compare the bit error rate (BER) performance across three noise-limited and fading communications channels. The tasks include exploring and analyzing the BER performance of wireline and optical channels utilizing FSK, PSK, and DPSK modulation techniques, as well as examining the BER performance of wireless channels employing PSK modulation.</a:t>
            </a:r>
            <a:endParaRPr lang="en-US" dirty="0">
              <a:solidFill>
                <a:schemeClr val="tx1"/>
              </a:solidFill>
              <a:latin typeface="+mj-lt"/>
            </a:endParaRPr>
          </a:p>
        </p:txBody>
      </p:sp>
    </p:spTree>
    <p:extLst>
      <p:ext uri="{BB962C8B-B14F-4D97-AF65-F5344CB8AC3E}">
        <p14:creationId xmlns:p14="http://schemas.microsoft.com/office/powerpoint/2010/main" val="226808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010400" cy="685800"/>
          </a:xfrm>
        </p:spPr>
        <p:txBody>
          <a:bodyPr>
            <a:normAutofit fontScale="90000"/>
          </a:bodyPr>
          <a:lstStyle/>
          <a:p>
            <a:r>
              <a:rPr lang="en-US" dirty="0"/>
              <a:t>AWGN Channel and Rician Channel</a:t>
            </a:r>
            <a:endParaRPr dirty="0"/>
          </a:p>
        </p:txBody>
      </p:sp>
      <p:pic>
        <p:nvPicPr>
          <p:cNvPr id="3" name="Picture 2">
            <a:extLst>
              <a:ext uri="{FF2B5EF4-FFF2-40B4-BE49-F238E27FC236}">
                <a16:creationId xmlns:a16="http://schemas.microsoft.com/office/drawing/2014/main" id="{13CDB37E-5DFB-7DA9-5907-6D9A256F3087}"/>
              </a:ext>
            </a:extLst>
          </p:cNvPr>
          <p:cNvPicPr>
            <a:picLocks noChangeAspect="1"/>
          </p:cNvPicPr>
          <p:nvPr/>
        </p:nvPicPr>
        <p:blipFill>
          <a:blip r:embed="rId2"/>
          <a:stretch>
            <a:fillRect/>
          </a:stretch>
        </p:blipFill>
        <p:spPr>
          <a:xfrm>
            <a:off x="533400" y="1447800"/>
            <a:ext cx="6735115" cy="4896299"/>
          </a:xfrm>
          <a:prstGeom prst="rect">
            <a:avLst/>
          </a:prstGeom>
        </p:spPr>
      </p:pic>
      <p:sp>
        <p:nvSpPr>
          <p:cNvPr id="4" name="TextBox 3">
            <a:extLst>
              <a:ext uri="{FF2B5EF4-FFF2-40B4-BE49-F238E27FC236}">
                <a16:creationId xmlns:a16="http://schemas.microsoft.com/office/drawing/2014/main" id="{ED4ED2A1-FBE9-B21A-A6ED-1B378B6FF641}"/>
              </a:ext>
            </a:extLst>
          </p:cNvPr>
          <p:cNvSpPr txBox="1"/>
          <p:nvPr/>
        </p:nvSpPr>
        <p:spPr>
          <a:xfrm>
            <a:off x="7620000" y="3440205"/>
            <a:ext cx="3962400" cy="923330"/>
          </a:xfrm>
          <a:prstGeom prst="rect">
            <a:avLst/>
          </a:prstGeom>
          <a:noFill/>
        </p:spPr>
        <p:txBody>
          <a:bodyPr wrap="square" rtlCol="0">
            <a:spAutoFit/>
          </a:bodyPr>
          <a:lstStyle/>
          <a:p>
            <a:r>
              <a:rPr lang="en-US" dirty="0">
                <a:solidFill>
                  <a:schemeClr val="accent1"/>
                </a:solidFill>
              </a:rPr>
              <a:t>Screenshot of the bit rate error performance of both AWGN and Rician fading Channels.</a:t>
            </a:r>
          </a:p>
        </p:txBody>
      </p:sp>
    </p:spTree>
    <p:extLst>
      <p:ext uri="{BB962C8B-B14F-4D97-AF65-F5344CB8AC3E}">
        <p14:creationId xmlns:p14="http://schemas.microsoft.com/office/powerpoint/2010/main" val="59573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010400" cy="685800"/>
          </a:xfrm>
        </p:spPr>
        <p:txBody>
          <a:bodyPr>
            <a:normAutofit fontScale="90000"/>
          </a:bodyPr>
          <a:lstStyle/>
          <a:p>
            <a:r>
              <a:rPr lang="en-US" dirty="0"/>
              <a:t>AWGN Channel and Rician Channel</a:t>
            </a:r>
            <a:endParaRPr dirty="0"/>
          </a:p>
        </p:txBody>
      </p:sp>
      <p:sp>
        <p:nvSpPr>
          <p:cNvPr id="3" name="TextBox 2">
            <a:extLst>
              <a:ext uri="{FF2B5EF4-FFF2-40B4-BE49-F238E27FC236}">
                <a16:creationId xmlns:a16="http://schemas.microsoft.com/office/drawing/2014/main" id="{2C5B42AB-6DB5-48DF-F2B9-71BE262382DA}"/>
              </a:ext>
            </a:extLst>
          </p:cNvPr>
          <p:cNvSpPr txBox="1"/>
          <p:nvPr/>
        </p:nvSpPr>
        <p:spPr>
          <a:xfrm>
            <a:off x="533400" y="2057400"/>
            <a:ext cx="10896600" cy="3624069"/>
          </a:xfrm>
          <a:prstGeom prst="rect">
            <a:avLst/>
          </a:prstGeom>
          <a:noFill/>
        </p:spPr>
        <p:txBody>
          <a:bodyPr wrap="square" rtlCol="0">
            <a:spAutoFit/>
          </a:bodyPr>
          <a:lstStyle/>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QUESTION:</a:t>
            </a: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Compare and contrast the BER performance of PSK over a noise limited (AWGN) transmission channel to the performance of PSK over a Rician channel at 5- and 10-dB Signal to Noise Ratio (E</a:t>
            </a:r>
            <a:r>
              <a:rPr lang="en-US" sz="1800" b="1" baseline="-25000" dirty="0">
                <a:effectLst/>
                <a:latin typeface="Calibri" panose="020F0502020204030204" pitchFamily="34" charset="0"/>
                <a:ea typeface="Calibri" panose="020F0502020204030204" pitchFamily="34" charset="0"/>
                <a:cs typeface="Calibri" panose="020F0502020204030204" pitchFamily="34" charset="0"/>
              </a:rPr>
              <a:t>b</a:t>
            </a:r>
            <a:r>
              <a:rPr lang="en-US" sz="1800" b="1" dirty="0">
                <a:effectLst/>
                <a:latin typeface="Calibri" panose="020F0502020204030204" pitchFamily="34" charset="0"/>
                <a:ea typeface="Calibri" panose="020F0502020204030204" pitchFamily="34" charset="0"/>
                <a:cs typeface="Calibri" panose="020F0502020204030204" pitchFamily="34" charset="0"/>
              </a:rPr>
              <a:t>/N</a:t>
            </a:r>
            <a:r>
              <a:rPr lang="en-US" sz="1800" b="1" baseline="-25000" dirty="0">
                <a:effectLst/>
                <a:latin typeface="Calibri" panose="020F0502020204030204" pitchFamily="34" charset="0"/>
                <a:ea typeface="Calibri" panose="020F0502020204030204" pitchFamily="34" charset="0"/>
                <a:cs typeface="Calibri" panose="020F0502020204030204" pitchFamily="34" charset="0"/>
              </a:rPr>
              <a:t>0</a:t>
            </a:r>
            <a:r>
              <a:rPr lang="en-US" sz="1800" b="1" dirty="0">
                <a:effectLst/>
                <a:latin typeface="Calibri" panose="020F0502020204030204" pitchFamily="34" charset="0"/>
                <a:ea typeface="Calibri" panose="020F0502020204030204" pitchFamily="34" charset="0"/>
                <a:cs typeface="Calibri" panose="020F0502020204030204" pitchFamily="34" charset="0"/>
              </a:rPr>
              <a:t>), respectively.</a:t>
            </a:r>
          </a:p>
          <a:p>
            <a:pPr marL="0" marR="0" indent="0">
              <a:lnSpc>
                <a:spcPct val="115000"/>
              </a:lnSpc>
              <a:spcBef>
                <a:spcPts val="0"/>
              </a:spcBef>
              <a:spcAft>
                <a:spcPts val="0"/>
              </a:spcAft>
              <a:buNone/>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Is there a significant difference in BER performance of PSK between the AWGN channel and Rician channel?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dirty="0">
              <a:latin typeface="Calibri" panose="020F0502020204030204" pitchFamily="34" charset="0"/>
              <a:cs typeface="Times New Roman" panose="02020603050405020304" pitchFamily="18" charset="0"/>
            </a:endParaRPr>
          </a:p>
          <a:p>
            <a:pPr marL="0" indent="0">
              <a:buNone/>
            </a:pPr>
            <a:endParaRPr lang="en-US" sz="1800" b="1" dirty="0">
              <a:latin typeface="Calibri" panose="020F0502020204030204" pitchFamily="34" charset="0"/>
              <a:cs typeface="Times New Roman" panose="02020603050405020304" pitchFamily="18" charset="0"/>
            </a:endParaRPr>
          </a:p>
          <a:p>
            <a:pPr marL="0" indent="0">
              <a:buNone/>
            </a:pPr>
            <a:r>
              <a:rPr lang="en-US" sz="1800" b="1" dirty="0">
                <a:latin typeface="Calibri" panose="020F0502020204030204" pitchFamily="34" charset="0"/>
                <a:cs typeface="Times New Roman" panose="02020603050405020304" pitchFamily="18" charset="0"/>
              </a:rPr>
              <a:t>ANSWER:</a:t>
            </a:r>
          </a:p>
          <a:p>
            <a:pPr marL="0" indent="0">
              <a:buNone/>
            </a:pPr>
            <a:r>
              <a:rPr lang="en-US" sz="1800" b="1" dirty="0">
                <a:solidFill>
                  <a:schemeClr val="accent1"/>
                </a:solidFill>
                <a:latin typeface="+mj-lt"/>
                <a:cs typeface="Times New Roman" panose="02020603050405020304" pitchFamily="18" charset="0"/>
              </a:rPr>
              <a:t>There is a significant difference between AWGN and Rician at 5-dB as they are close but are way off between each other at 10-dB. The AWGN goes to zero in the graph and Rician stays high but does lower some.</a:t>
            </a:r>
            <a:endParaRPr lang="en-US" sz="1800" b="1" dirty="0">
              <a:solidFill>
                <a:schemeClr val="accent1"/>
              </a:solidFill>
              <a:latin typeface="+mj-lt"/>
            </a:endParaRPr>
          </a:p>
          <a:p>
            <a:endParaRPr lang="en-US" dirty="0"/>
          </a:p>
        </p:txBody>
      </p:sp>
    </p:spTree>
    <p:extLst>
      <p:ext uri="{BB962C8B-B14F-4D97-AF65-F5344CB8AC3E}">
        <p14:creationId xmlns:p14="http://schemas.microsoft.com/office/powerpoint/2010/main" val="383809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04800"/>
            <a:ext cx="7848600" cy="1143000"/>
          </a:xfrm>
        </p:spPr>
        <p:txBody>
          <a:bodyPr>
            <a:normAutofit fontScale="90000"/>
          </a:bodyPr>
          <a:lstStyle/>
          <a:p>
            <a:r>
              <a:rPr lang="en-US" dirty="0"/>
              <a:t>Career Skills Obtained</a:t>
            </a:r>
            <a:endParaRPr dirty="0"/>
          </a:p>
        </p:txBody>
      </p:sp>
      <p:sp>
        <p:nvSpPr>
          <p:cNvPr id="3" name="Text Placeholder 2"/>
          <p:cNvSpPr>
            <a:spLocks noGrp="1"/>
          </p:cNvSpPr>
          <p:nvPr>
            <p:ph type="body" idx="1"/>
          </p:nvPr>
        </p:nvSpPr>
        <p:spPr>
          <a:xfrm>
            <a:off x="1524000" y="2209800"/>
            <a:ext cx="9144000" cy="3962400"/>
          </a:xfrm>
        </p:spPr>
        <p:txBody>
          <a:bodyPr>
            <a:normAutofit/>
          </a:bodyPr>
          <a:lstStyle/>
          <a:p>
            <a:pPr>
              <a:lnSpc>
                <a:spcPct val="150000"/>
              </a:lnSpc>
            </a:pPr>
            <a:r>
              <a:rPr lang="en-US" sz="1800" dirty="0"/>
              <a:t>This project has provided me with a comprehensive exploration of key concepts and technologies central to modern telecommunications and networking. Through hands-on projects, I have gained valuable technical skills in analyzing complex systems, researching industry standards, and evaluating communication channels' performance. Additionally, the projects have fostered critical thinking, data analysis, and technical writing abilities, essential for problem-solving in real-world scenarios.</a:t>
            </a:r>
            <a:endParaRPr dirty="0"/>
          </a:p>
        </p:txBody>
      </p:sp>
    </p:spTree>
    <p:extLst>
      <p:ext uri="{BB962C8B-B14F-4D97-AF65-F5344CB8AC3E}">
        <p14:creationId xmlns:p14="http://schemas.microsoft.com/office/powerpoint/2010/main" val="380776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700" y="228600"/>
            <a:ext cx="4038600" cy="1143000"/>
          </a:xfrm>
        </p:spPr>
        <p:txBody>
          <a:bodyPr>
            <a:normAutofit/>
          </a:bodyPr>
          <a:lstStyle/>
          <a:p>
            <a:r>
              <a:rPr lang="en-US" dirty="0"/>
              <a:t>Conclusion</a:t>
            </a:r>
            <a:endParaRPr dirty="0"/>
          </a:p>
        </p:txBody>
      </p:sp>
      <p:sp>
        <p:nvSpPr>
          <p:cNvPr id="3" name="Text Placeholder 2"/>
          <p:cNvSpPr>
            <a:spLocks noGrp="1"/>
          </p:cNvSpPr>
          <p:nvPr>
            <p:ph type="body" idx="1"/>
          </p:nvPr>
        </p:nvSpPr>
        <p:spPr>
          <a:xfrm>
            <a:off x="1524000" y="2209800"/>
            <a:ext cx="9144000" cy="2971800"/>
          </a:xfrm>
        </p:spPr>
        <p:txBody>
          <a:bodyPr>
            <a:normAutofit/>
          </a:bodyPr>
          <a:lstStyle/>
          <a:p>
            <a:pPr>
              <a:lnSpc>
                <a:spcPct val="150000"/>
              </a:lnSpc>
            </a:pPr>
            <a:r>
              <a:rPr lang="en-US" sz="1800" dirty="0"/>
              <a:t>By completing this project, I have not only enhanced my technical proficiency but also developed important soft skills such as communication, time management, and teamwork. Overall, this project series equipped me with a diverse skill set that is highly relevant and valuable across various career paths in the rapidly evolving fields of telecommunications, networking, and multimedia communications.</a:t>
            </a:r>
            <a:endParaRPr dirty="0"/>
          </a:p>
        </p:txBody>
      </p:sp>
    </p:spTree>
    <p:extLst>
      <p:ext uri="{BB962C8B-B14F-4D97-AF65-F5344CB8AC3E}">
        <p14:creationId xmlns:p14="http://schemas.microsoft.com/office/powerpoint/2010/main" val="2858431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7531"/>
            <a:ext cx="3962400" cy="914400"/>
          </a:xfrm>
        </p:spPr>
        <p:txBody>
          <a:bodyPr/>
          <a:lstStyle/>
          <a:p>
            <a:r>
              <a:rPr lang="en-US" dirty="0"/>
              <a:t>References</a:t>
            </a:r>
            <a:endParaRPr dirty="0"/>
          </a:p>
        </p:txBody>
      </p:sp>
      <p:sp>
        <p:nvSpPr>
          <p:cNvPr id="8" name="TextBox 7">
            <a:extLst>
              <a:ext uri="{FF2B5EF4-FFF2-40B4-BE49-F238E27FC236}">
                <a16:creationId xmlns:a16="http://schemas.microsoft.com/office/drawing/2014/main" id="{6486AFD5-A72F-5EAF-5038-E61A9DCAC70A}"/>
              </a:ext>
            </a:extLst>
          </p:cNvPr>
          <p:cNvSpPr txBox="1"/>
          <p:nvPr/>
        </p:nvSpPr>
        <p:spPr>
          <a:xfrm>
            <a:off x="266700" y="951931"/>
            <a:ext cx="11658600" cy="5909310"/>
          </a:xfrm>
          <a:prstGeom prst="rect">
            <a:avLst/>
          </a:prstGeom>
          <a:noFill/>
        </p:spPr>
        <p:txBody>
          <a:bodyPr wrap="square" rtlCol="0">
            <a:spAutoFit/>
          </a:bodyPr>
          <a:lstStyle/>
          <a:p>
            <a:pPr marL="457200" indent="-457200" algn="l"/>
            <a:r>
              <a:rPr lang="en-US" sz="1800" b="0" i="1" dirty="0">
                <a:solidFill>
                  <a:schemeClr val="accent1"/>
                </a:solidFill>
                <a:effectLst/>
                <a:latin typeface="Calibri" panose="020F0502020204030204" pitchFamily="34" charset="0"/>
              </a:rPr>
              <a:t>What is an Unshielded Twisted Pair (UTP)? - Definition from WhatIs.com</a:t>
            </a:r>
            <a:r>
              <a:rPr lang="en-US" sz="1800" b="0" i="0" dirty="0">
                <a:solidFill>
                  <a:schemeClr val="accent1"/>
                </a:solidFill>
                <a:effectLst/>
                <a:latin typeface="Calibri" panose="020F0502020204030204" pitchFamily="34" charset="0"/>
              </a:rPr>
              <a:t>. (n.d.). </a:t>
            </a:r>
            <a:r>
              <a:rPr lang="en-US" sz="1800" b="0" i="0" dirty="0" err="1">
                <a:solidFill>
                  <a:schemeClr val="accent1"/>
                </a:solidFill>
                <a:effectLst/>
                <a:latin typeface="Calibri" panose="020F0502020204030204" pitchFamily="34" charset="0"/>
              </a:rPr>
              <a:t>SearchNetworking</a:t>
            </a:r>
            <a:r>
              <a:rPr lang="en-US" sz="1800" b="0" i="0" dirty="0">
                <a:solidFill>
                  <a:schemeClr val="accent1"/>
                </a:solidFill>
                <a:effectLst/>
                <a:latin typeface="Calibri" panose="020F0502020204030204" pitchFamily="34" charset="0"/>
              </a:rPr>
              <a:t>. </a:t>
            </a:r>
            <a:r>
              <a:rPr lang="en-US" sz="1800" b="0" i="0" dirty="0">
                <a:solidFill>
                  <a:schemeClr val="accent3"/>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https://www.techtarget.com/searchnetworking/definition/Unshielded-Twisted-Pair</a:t>
            </a:r>
            <a:endParaRPr lang="en-US" sz="1800" b="0" i="0" dirty="0">
              <a:solidFill>
                <a:schemeClr val="accent3"/>
              </a:solidFill>
              <a:effectLst/>
              <a:latin typeface="Calibri" panose="020F0502020204030204" pitchFamily="34" charset="0"/>
            </a:endParaRPr>
          </a:p>
          <a:p>
            <a:pPr marL="457200" indent="-457200" algn="l"/>
            <a:endParaRPr lang="en-US" dirty="0">
              <a:solidFill>
                <a:schemeClr val="accent3"/>
              </a:solidFill>
              <a:latin typeface="Calibri" panose="020F0502020204030204" pitchFamily="34" charset="0"/>
            </a:endParaRPr>
          </a:p>
          <a:p>
            <a:pPr marL="457200" indent="-457200"/>
            <a:r>
              <a:rPr lang="en-US" sz="1800" b="0" i="0" dirty="0">
                <a:solidFill>
                  <a:schemeClr val="accent1"/>
                </a:solidFill>
                <a:effectLst/>
                <a:latin typeface="Calibri" panose="020F0502020204030204" pitchFamily="34" charset="0"/>
              </a:rPr>
              <a:t>‌ </a:t>
            </a:r>
            <a:r>
              <a:rPr lang="en-US" sz="1800" b="0" i="0" dirty="0" err="1">
                <a:solidFill>
                  <a:schemeClr val="accent1"/>
                </a:solidFill>
                <a:effectLst/>
                <a:latin typeface="Calibri" panose="020F0502020204030204" pitchFamily="34" charset="0"/>
              </a:rPr>
              <a:t>archonone</a:t>
            </a:r>
            <a:r>
              <a:rPr lang="en-US" sz="1800" b="0" i="0" dirty="0">
                <a:solidFill>
                  <a:schemeClr val="accent1"/>
                </a:solidFill>
                <a:effectLst/>
                <a:latin typeface="Calibri" panose="020F0502020204030204" pitchFamily="34" charset="0"/>
              </a:rPr>
              <a:t>. (2021, June 7). </a:t>
            </a:r>
            <a:r>
              <a:rPr lang="en-US" sz="1800" b="0" i="1" dirty="0">
                <a:solidFill>
                  <a:schemeClr val="accent1"/>
                </a:solidFill>
                <a:effectLst/>
                <a:latin typeface="Calibri" panose="020F0502020204030204" pitchFamily="34" charset="0"/>
              </a:rPr>
              <a:t>How Far Apart Should I Separate Networking Cables from Power Outlets?</a:t>
            </a:r>
            <a:r>
              <a:rPr lang="en-US" sz="1800" b="0" i="0" dirty="0">
                <a:solidFill>
                  <a:schemeClr val="accent1"/>
                </a:solidFill>
                <a:effectLst/>
                <a:latin typeface="Calibri" panose="020F0502020204030204" pitchFamily="34" charset="0"/>
              </a:rPr>
              <a:t> </a:t>
            </a:r>
            <a:r>
              <a:rPr lang="en-US" sz="1800" b="0" i="0" dirty="0" err="1">
                <a:solidFill>
                  <a:schemeClr val="accent1"/>
                </a:solidFill>
                <a:effectLst/>
                <a:latin typeface="Calibri" panose="020F0502020204030204" pitchFamily="34" charset="0"/>
              </a:rPr>
              <a:t>ArchonOne</a:t>
            </a:r>
            <a:r>
              <a:rPr lang="en-US" sz="1800" b="0" i="0" dirty="0">
                <a:solidFill>
                  <a:schemeClr val="accent1"/>
                </a:solidFill>
                <a:effectLst/>
                <a:latin typeface="Calibri" panose="020F0502020204030204" pitchFamily="34" charset="0"/>
              </a:rPr>
              <a:t>. </a:t>
            </a:r>
            <a:r>
              <a:rPr lang="en-US" sz="1800" b="0" i="0" dirty="0">
                <a:solidFill>
                  <a:schemeClr val="accent3"/>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https://www.archonone.com/how-far-apart-should-i-separate-networking-cables-from-power-outlets/</a:t>
            </a:r>
            <a:endParaRPr lang="en-US" sz="1800" b="0" i="0" dirty="0">
              <a:solidFill>
                <a:schemeClr val="accent3"/>
              </a:solidFill>
              <a:effectLst/>
              <a:latin typeface="Calibri" panose="020F0502020204030204" pitchFamily="34" charset="0"/>
            </a:endParaRPr>
          </a:p>
          <a:p>
            <a:pPr marL="457200" indent="-457200"/>
            <a:endParaRPr lang="en-US" dirty="0">
              <a:solidFill>
                <a:schemeClr val="accent1"/>
              </a:solidFill>
              <a:latin typeface="Calibri" panose="020F0502020204030204" pitchFamily="34" charset="0"/>
            </a:endParaRPr>
          </a:p>
          <a:p>
            <a:pPr marL="457200" indent="-457200"/>
            <a:r>
              <a:rPr lang="en-US" sz="1800" dirty="0">
                <a:solidFill>
                  <a:schemeClr val="accent1"/>
                </a:solidFill>
                <a:latin typeface="Calibri" panose="020F0502020204030204" pitchFamily="34" charset="0"/>
              </a:rPr>
              <a:t> </a:t>
            </a:r>
            <a:r>
              <a:rPr lang="en-US" sz="1800" b="0" i="0" dirty="0">
                <a:solidFill>
                  <a:schemeClr val="accent1"/>
                </a:solidFill>
                <a:effectLst/>
                <a:latin typeface="Calibri" panose="020F0502020204030204" pitchFamily="34" charset="0"/>
              </a:rPr>
              <a:t>Communications, B. W. (n.d.). </a:t>
            </a:r>
            <a:r>
              <a:rPr lang="en-US" sz="1800" b="0" i="1" dirty="0">
                <a:solidFill>
                  <a:schemeClr val="accent1"/>
                </a:solidFill>
                <a:effectLst/>
                <a:latin typeface="Calibri" panose="020F0502020204030204" pitchFamily="34" charset="0"/>
              </a:rPr>
              <a:t>Horizontal and Backbone Cabling Explained</a:t>
            </a:r>
            <a:r>
              <a:rPr lang="en-US" sz="1800" b="0" i="0" dirty="0">
                <a:solidFill>
                  <a:schemeClr val="accent1"/>
                </a:solidFill>
                <a:effectLst/>
                <a:latin typeface="Calibri" panose="020F0502020204030204" pitchFamily="34" charset="0"/>
              </a:rPr>
              <a:t>. Www.bwcfla.com. </a:t>
            </a:r>
            <a:r>
              <a:rPr lang="en-US" sz="1800" b="0" i="0" dirty="0">
                <a:solidFill>
                  <a:schemeClr val="accent3"/>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https://www.bwcfla.com/blog/horizontal-and-backbone-cabling-explained#:~:text=Horizontal%20cabling%20extends%20from%20a</a:t>
            </a:r>
            <a:endParaRPr lang="en-US" sz="1800" b="0" i="0" dirty="0">
              <a:solidFill>
                <a:schemeClr val="accent3"/>
              </a:solidFill>
              <a:effectLst/>
              <a:latin typeface="Calibri" panose="020F0502020204030204" pitchFamily="34" charset="0"/>
            </a:endParaRPr>
          </a:p>
          <a:p>
            <a:pPr marL="457200" indent="-457200"/>
            <a:endParaRPr lang="en-US" dirty="0">
              <a:solidFill>
                <a:schemeClr val="accent1"/>
              </a:solidFill>
              <a:latin typeface="Calibri" panose="020F0502020204030204" pitchFamily="34" charset="0"/>
            </a:endParaRPr>
          </a:p>
          <a:p>
            <a:pPr marL="457200" indent="-457200"/>
            <a:r>
              <a:rPr lang="en-US" sz="1800" b="0" i="0" dirty="0">
                <a:solidFill>
                  <a:schemeClr val="accent1"/>
                </a:solidFill>
                <a:effectLst/>
                <a:latin typeface="Calibri" panose="020F0502020204030204" pitchFamily="34" charset="0"/>
              </a:rPr>
              <a:t>‌</a:t>
            </a:r>
            <a:r>
              <a:rPr lang="en-US" sz="1800" b="0" i="1" dirty="0">
                <a:solidFill>
                  <a:schemeClr val="accent1"/>
                </a:solidFill>
                <a:effectLst/>
                <a:latin typeface="Calibri" panose="020F0502020204030204" pitchFamily="34" charset="0"/>
              </a:rPr>
              <a:t>What Is Plenum and How Do Plenum-Rated Cables Work? | C2G</a:t>
            </a:r>
            <a:r>
              <a:rPr lang="en-US" sz="1800" b="0" i="0" dirty="0">
                <a:solidFill>
                  <a:schemeClr val="accent1"/>
                </a:solidFill>
                <a:effectLst/>
                <a:latin typeface="Calibri" panose="020F0502020204030204" pitchFamily="34" charset="0"/>
              </a:rPr>
              <a:t>. (n.d.). Www.cablestogo.com. Retrieved March 25, 2024, from </a:t>
            </a:r>
            <a:r>
              <a:rPr lang="en-US" sz="1800" b="0" i="0" dirty="0">
                <a:solidFill>
                  <a:schemeClr val="accent3"/>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https://www.cablestogo.com/learning/library/connected-classroom/what-is-plenum#:~:text=Plenum%20rated%20cable%20has%20a</a:t>
            </a:r>
            <a:endParaRPr lang="en-US" sz="1800" b="0" i="0" dirty="0">
              <a:solidFill>
                <a:schemeClr val="accent3"/>
              </a:solidFill>
              <a:effectLst/>
              <a:latin typeface="Calibri" panose="020F0502020204030204" pitchFamily="34" charset="0"/>
            </a:endParaRPr>
          </a:p>
          <a:p>
            <a:pPr marL="457200" indent="-457200"/>
            <a:endParaRPr lang="en-US" sz="1800" b="0" i="0" dirty="0">
              <a:solidFill>
                <a:schemeClr val="accent1"/>
              </a:solidFill>
              <a:effectLst/>
              <a:latin typeface="Calibri" panose="020F0502020204030204" pitchFamily="34" charset="0"/>
            </a:endParaRPr>
          </a:p>
          <a:p>
            <a:pPr marL="457200" indent="-457200"/>
            <a:r>
              <a:rPr lang="en-US" sz="1800" b="0" i="1" dirty="0" err="1">
                <a:solidFill>
                  <a:schemeClr val="accent1"/>
                </a:solidFill>
                <a:effectLst/>
                <a:latin typeface="Calibri" panose="020F0502020204030204" pitchFamily="34" charset="0"/>
              </a:rPr>
              <a:t>StackPath</a:t>
            </a:r>
            <a:r>
              <a:rPr lang="en-US" sz="1800" b="0" i="0" dirty="0">
                <a:solidFill>
                  <a:schemeClr val="accent1"/>
                </a:solidFill>
                <a:effectLst/>
                <a:latin typeface="Calibri" panose="020F0502020204030204" pitchFamily="34" charset="0"/>
              </a:rPr>
              <a:t>. (n.d.). Www.cablinginstall.com. </a:t>
            </a:r>
            <a:r>
              <a:rPr lang="en-US" sz="1800" b="0" i="0" dirty="0">
                <a:solidFill>
                  <a:schemeClr val="accent3"/>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https://www.cablinginstall.com/design-install/cabling-installation/article/16468266/intrabuilding-riser-cable-a-look-at-the-basics</a:t>
            </a:r>
            <a:endParaRPr lang="en-US" sz="1800" b="0" i="0" dirty="0">
              <a:solidFill>
                <a:schemeClr val="accent3"/>
              </a:solidFill>
              <a:effectLst/>
              <a:latin typeface="Calibri" panose="020F0502020204030204" pitchFamily="34" charset="0"/>
            </a:endParaRPr>
          </a:p>
          <a:p>
            <a:pPr marL="457200" indent="-457200"/>
            <a:endParaRPr lang="en-US" sz="1800" b="0" i="0" dirty="0">
              <a:solidFill>
                <a:schemeClr val="accent1"/>
              </a:solidFill>
              <a:effectLst/>
              <a:latin typeface="Calibri" panose="020F0502020204030204" pitchFamily="34" charset="0"/>
            </a:endParaRPr>
          </a:p>
          <a:p>
            <a:pPr marL="457200" indent="-457200"/>
            <a:r>
              <a:rPr lang="en-US" sz="1800" b="0" i="0" dirty="0">
                <a:solidFill>
                  <a:schemeClr val="accent1"/>
                </a:solidFill>
                <a:effectLst/>
                <a:latin typeface="Calibri" panose="020F0502020204030204" pitchFamily="34" charset="0"/>
              </a:rPr>
              <a:t>‌admin. (2023, May 25). </a:t>
            </a:r>
            <a:r>
              <a:rPr lang="en-US" sz="1800" b="0" i="1" dirty="0">
                <a:solidFill>
                  <a:schemeClr val="accent1"/>
                </a:solidFill>
                <a:effectLst/>
                <a:latin typeface="Calibri" panose="020F0502020204030204" pitchFamily="34" charset="0"/>
              </a:rPr>
              <a:t>The Importance of Equipment Grounding</a:t>
            </a:r>
            <a:r>
              <a:rPr lang="en-US" sz="1800" b="0" i="0" dirty="0">
                <a:solidFill>
                  <a:schemeClr val="accent1"/>
                </a:solidFill>
                <a:effectLst/>
                <a:latin typeface="Calibri" panose="020F0502020204030204" pitchFamily="34" charset="0"/>
              </a:rPr>
              <a:t>. Copper Mountain Technologies. </a:t>
            </a:r>
            <a:r>
              <a:rPr lang="en-US" sz="1800" b="0" i="0" dirty="0">
                <a:solidFill>
                  <a:schemeClr val="accent3"/>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https://coppermountaintech.com/the-importance-of-equipment-grounding/#:~:text=Proper%20equipment%20grounding%20is%20important</a:t>
            </a:r>
            <a:endParaRPr lang="en-US" sz="1800" b="0" i="0" dirty="0">
              <a:solidFill>
                <a:schemeClr val="accent3"/>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382409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04800"/>
            <a:ext cx="4724400" cy="1143000"/>
          </a:xfrm>
        </p:spPr>
        <p:txBody>
          <a:bodyPr/>
          <a:lstStyle/>
          <a:p>
            <a:r>
              <a:rPr lang="en-US" dirty="0"/>
              <a:t>Introduction</a:t>
            </a:r>
            <a:endParaRPr dirty="0"/>
          </a:p>
        </p:txBody>
      </p:sp>
      <p:sp>
        <p:nvSpPr>
          <p:cNvPr id="3" name="Text Placeholder 2"/>
          <p:cNvSpPr>
            <a:spLocks noGrp="1"/>
          </p:cNvSpPr>
          <p:nvPr>
            <p:ph type="body" idx="1"/>
          </p:nvPr>
        </p:nvSpPr>
        <p:spPr>
          <a:xfrm>
            <a:off x="1524000" y="2209800"/>
            <a:ext cx="9144000" cy="3581400"/>
          </a:xfrm>
        </p:spPr>
        <p:txBody>
          <a:bodyPr>
            <a:normAutofit/>
          </a:bodyPr>
          <a:lstStyle/>
          <a:p>
            <a:pPr>
              <a:lnSpc>
                <a:spcPct val="150000"/>
              </a:lnSpc>
            </a:pPr>
            <a:r>
              <a:rPr lang="en-US" sz="1800" dirty="0">
                <a:effectLst/>
                <a:ea typeface="Arial" panose="020B0604020202020204" pitchFamily="34" charset="0"/>
              </a:rPr>
              <a:t>The project introduces students to modulation mechanisms, encoding schemes, characteristics of wireline</a:t>
            </a:r>
            <a:r>
              <a:rPr lang="en-US" sz="1800" spc="-265" dirty="0">
                <a:effectLst/>
                <a:ea typeface="Arial" panose="020B0604020202020204" pitchFamily="34" charset="0"/>
              </a:rPr>
              <a:t> </a:t>
            </a:r>
            <a:r>
              <a:rPr lang="en-US" sz="1800" dirty="0">
                <a:effectLst/>
                <a:ea typeface="Arial" panose="020B0604020202020204" pitchFamily="34" charset="0"/>
              </a:rPr>
              <a:t>and wireless transmission media that make digital transmission possible. The implementation and analysis of simulations involve baseband signals,</a:t>
            </a:r>
            <a:r>
              <a:rPr lang="en-US" sz="1800" spc="5" dirty="0">
                <a:effectLst/>
                <a:ea typeface="Arial" panose="020B0604020202020204" pitchFamily="34" charset="0"/>
              </a:rPr>
              <a:t> </a:t>
            </a:r>
            <a:r>
              <a:rPr lang="en-US" sz="1800" dirty="0">
                <a:effectLst/>
                <a:ea typeface="Arial" panose="020B0604020202020204" pitchFamily="34" charset="0"/>
              </a:rPr>
              <a:t>AM/FM signals, Pulse Code Modulation (PCM), line codes, antenna gain, free space path loss, and fading channels. This experience enables the</a:t>
            </a:r>
            <a:r>
              <a:rPr lang="en-US" sz="1800" spc="5" dirty="0">
                <a:effectLst/>
                <a:ea typeface="Arial" panose="020B0604020202020204" pitchFamily="34" charset="0"/>
              </a:rPr>
              <a:t> </a:t>
            </a:r>
            <a:r>
              <a:rPr lang="en-US" sz="1800" dirty="0">
                <a:effectLst/>
                <a:ea typeface="Arial" panose="020B0604020202020204" pitchFamily="34" charset="0"/>
              </a:rPr>
              <a:t>integration</a:t>
            </a:r>
            <a:r>
              <a:rPr lang="en-US" sz="1800" spc="5" dirty="0">
                <a:effectLst/>
                <a:ea typeface="Arial" panose="020B0604020202020204" pitchFamily="34" charset="0"/>
              </a:rPr>
              <a:t> </a:t>
            </a:r>
            <a:r>
              <a:rPr lang="en-US" sz="1800" dirty="0">
                <a:effectLst/>
                <a:ea typeface="Arial" panose="020B0604020202020204" pitchFamily="34" charset="0"/>
              </a:rPr>
              <a:t>of</a:t>
            </a:r>
            <a:r>
              <a:rPr lang="en-US" sz="1800" spc="-5" dirty="0">
                <a:effectLst/>
                <a:ea typeface="Arial" panose="020B0604020202020204" pitchFamily="34" charset="0"/>
              </a:rPr>
              <a:t> </a:t>
            </a:r>
            <a:r>
              <a:rPr lang="en-US" sz="1800" dirty="0">
                <a:effectLst/>
                <a:ea typeface="Arial" panose="020B0604020202020204" pitchFamily="34" charset="0"/>
              </a:rPr>
              <a:t>IoT technologies</a:t>
            </a:r>
            <a:r>
              <a:rPr lang="en-US" sz="1800" spc="-10" dirty="0">
                <a:effectLst/>
                <a:ea typeface="Arial" panose="020B0604020202020204" pitchFamily="34" charset="0"/>
              </a:rPr>
              <a:t> </a:t>
            </a:r>
            <a:r>
              <a:rPr lang="en-US" sz="1800" dirty="0">
                <a:effectLst/>
                <a:ea typeface="Arial" panose="020B0604020202020204" pitchFamily="34" charset="0"/>
              </a:rPr>
              <a:t>and</a:t>
            </a:r>
            <a:r>
              <a:rPr lang="en-US" sz="1800" spc="-10" dirty="0">
                <a:effectLst/>
                <a:ea typeface="Arial" panose="020B0604020202020204" pitchFamily="34" charset="0"/>
              </a:rPr>
              <a:t> </a:t>
            </a:r>
            <a:r>
              <a:rPr lang="en-US" sz="1800" dirty="0">
                <a:effectLst/>
                <a:ea typeface="Arial" panose="020B0604020202020204" pitchFamily="34" charset="0"/>
              </a:rPr>
              <a:t>prepares students</a:t>
            </a:r>
            <a:r>
              <a:rPr lang="en-US" sz="1800" spc="5" dirty="0">
                <a:effectLst/>
                <a:ea typeface="Arial" panose="020B0604020202020204" pitchFamily="34" charset="0"/>
              </a:rPr>
              <a:t> </a:t>
            </a:r>
            <a:r>
              <a:rPr lang="en-US" sz="1800">
                <a:effectLst/>
                <a:ea typeface="Arial" panose="020B0604020202020204" pitchFamily="34" charset="0"/>
              </a:rPr>
              <a:t>for our</a:t>
            </a:r>
            <a:r>
              <a:rPr lang="en-US" sz="1800" spc="5">
                <a:effectLst/>
                <a:ea typeface="Arial" panose="020B0604020202020204" pitchFamily="34" charset="0"/>
              </a:rPr>
              <a:t> </a:t>
            </a:r>
            <a:r>
              <a:rPr lang="en-US" sz="1800" dirty="0">
                <a:effectLst/>
                <a:ea typeface="Arial" panose="020B0604020202020204" pitchFamily="34" charset="0"/>
              </a:rPr>
              <a:t>future</a:t>
            </a:r>
            <a:r>
              <a:rPr lang="en-US" sz="1800" spc="5" dirty="0">
                <a:effectLst/>
                <a:ea typeface="Arial" panose="020B0604020202020204" pitchFamily="34" charset="0"/>
              </a:rPr>
              <a:t> </a:t>
            </a:r>
            <a:r>
              <a:rPr lang="en-US" sz="1800" dirty="0">
                <a:effectLst/>
                <a:ea typeface="Arial" panose="020B0604020202020204" pitchFamily="34" charset="0"/>
              </a:rPr>
              <a:t>career</a:t>
            </a:r>
            <a:r>
              <a:rPr lang="en-US" sz="1800" spc="5" dirty="0">
                <a:effectLst/>
                <a:ea typeface="Arial" panose="020B0604020202020204" pitchFamily="34" charset="0"/>
              </a:rPr>
              <a:t> </a:t>
            </a:r>
            <a:r>
              <a:rPr lang="en-US" sz="1800" dirty="0">
                <a:effectLst/>
                <a:ea typeface="Arial" panose="020B0604020202020204" pitchFamily="34" charset="0"/>
              </a:rPr>
              <a:t>in</a:t>
            </a:r>
            <a:r>
              <a:rPr lang="en-US" sz="1800" spc="-15" dirty="0">
                <a:effectLst/>
                <a:ea typeface="Arial" panose="020B0604020202020204" pitchFamily="34" charset="0"/>
              </a:rPr>
              <a:t> </a:t>
            </a:r>
            <a:r>
              <a:rPr lang="en-US" sz="1800" dirty="0">
                <a:effectLst/>
                <a:ea typeface="Arial" panose="020B0604020202020204" pitchFamily="34" charset="0"/>
              </a:rPr>
              <a:t>Information</a:t>
            </a:r>
            <a:r>
              <a:rPr lang="en-US" sz="1800" spc="-10" dirty="0">
                <a:effectLst/>
                <a:ea typeface="Arial" panose="020B0604020202020204" pitchFamily="34" charset="0"/>
              </a:rPr>
              <a:t> </a:t>
            </a:r>
            <a:r>
              <a:rPr lang="en-US" sz="1800" dirty="0">
                <a:effectLst/>
                <a:ea typeface="Arial" panose="020B0604020202020204" pitchFamily="34" charset="0"/>
              </a:rPr>
              <a:t>Technology.</a:t>
            </a:r>
          </a:p>
          <a:p>
            <a:endParaRPr dirty="0"/>
          </a:p>
        </p:txBody>
      </p:sp>
    </p:spTree>
    <p:extLst>
      <p:ext uri="{BB962C8B-B14F-4D97-AF65-F5344CB8AC3E}">
        <p14:creationId xmlns:p14="http://schemas.microsoft.com/office/powerpoint/2010/main" val="344443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8839200" cy="1143000"/>
          </a:xfrm>
        </p:spPr>
        <p:txBody>
          <a:bodyPr>
            <a:normAutofit fontScale="90000"/>
          </a:bodyPr>
          <a:lstStyle/>
          <a:p>
            <a:r>
              <a:rPr lang="en-US" dirty="0"/>
              <a:t>Challenges In the Project</a:t>
            </a:r>
            <a:endParaRPr dirty="0"/>
          </a:p>
        </p:txBody>
      </p:sp>
      <p:sp>
        <p:nvSpPr>
          <p:cNvPr id="3" name="Text Placeholder 2"/>
          <p:cNvSpPr>
            <a:spLocks noGrp="1"/>
          </p:cNvSpPr>
          <p:nvPr>
            <p:ph type="body" idx="1"/>
          </p:nvPr>
        </p:nvSpPr>
        <p:spPr>
          <a:xfrm>
            <a:off x="1524000" y="2209800"/>
            <a:ext cx="9144000" cy="3810000"/>
          </a:xfrm>
        </p:spPr>
        <p:txBody>
          <a:bodyPr>
            <a:normAutofit fontScale="92500" lnSpcReduction="10000"/>
          </a:bodyPr>
          <a:lstStyle/>
          <a:p>
            <a:pPr>
              <a:lnSpc>
                <a:spcPct val="150000"/>
              </a:lnSpc>
            </a:pPr>
            <a:r>
              <a:rPr lang="en-US" sz="1800" dirty="0"/>
              <a:t>In completing these projects, I faced several challenges that tested my technical acumen and problem-solving skills. Grappling with complex concepts, such as antenna gain, free space path loss, and modulation techniques, required a deep understanding and application of theoretical knowledge to practical scenarios. Additionally, interpreting and analyzing data, especially from simulations and measurements like BER performance and power spectral densities, demanded advanced analytical abilities. These hurdles not only tested my technical skills but also my resilience, time management, and communication abilities, highlighting the multifaceted nature of these projects.</a:t>
            </a:r>
            <a:endParaRPr dirty="0"/>
          </a:p>
        </p:txBody>
      </p:sp>
    </p:spTree>
    <p:extLst>
      <p:ext uri="{BB962C8B-B14F-4D97-AF65-F5344CB8AC3E}">
        <p14:creationId xmlns:p14="http://schemas.microsoft.com/office/powerpoint/2010/main" val="22323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419100"/>
            <a:ext cx="8305800" cy="685800"/>
          </a:xfrm>
        </p:spPr>
        <p:txBody>
          <a:bodyPr/>
          <a:lstStyle/>
          <a:p>
            <a:r>
              <a:rPr lang="en-US" dirty="0"/>
              <a:t>Baseband Signals and AM/FM Signals</a:t>
            </a:r>
            <a:endParaRPr dirty="0"/>
          </a:p>
        </p:txBody>
      </p:sp>
      <p:sp>
        <p:nvSpPr>
          <p:cNvPr id="3" name="Content Placeholder 2"/>
          <p:cNvSpPr>
            <a:spLocks noGrp="1"/>
          </p:cNvSpPr>
          <p:nvPr>
            <p:ph sz="half" idx="1"/>
          </p:nvPr>
        </p:nvSpPr>
        <p:spPr>
          <a:xfrm>
            <a:off x="1524000" y="1825625"/>
            <a:ext cx="9448800" cy="4270375"/>
          </a:xfrm>
        </p:spPr>
        <p:txBody>
          <a:bodyPr/>
          <a:lstStyle/>
          <a:p>
            <a:pPr marL="0" indent="0">
              <a:lnSpc>
                <a:spcPct val="150000"/>
              </a:lnSpc>
              <a:buNone/>
            </a:pPr>
            <a:r>
              <a:rPr lang="en-US" sz="1800" dirty="0">
                <a:solidFill>
                  <a:schemeClr val="tx1"/>
                </a:solidFill>
                <a:latin typeface="+mj-lt"/>
              </a:rPr>
              <a:t>In the following slides I will delve into the functionalities of the Multisim application, harnessing the power of a spectrum analyzer and an oscilloscope to scrutinize both time and frequency domain attributes of baseband, Amplitude Modulation (AM), and Frequency Modulation (FM) signals. The tasks at hand encompass: examining the prowess of these tools in analyzing the time and frequency domains of a square wave signal; employing the spectrum analyzer to ascertain the frequency components of the square wave; and investigating the time and frequency domain features specific to AM and FM signals.</a:t>
            </a:r>
            <a:endParaRPr dirty="0">
              <a:solidFill>
                <a:schemeClr val="tx1"/>
              </a:solidFill>
              <a:latin typeface="+mj-lt"/>
            </a:endParaRPr>
          </a:p>
        </p:txBody>
      </p:sp>
    </p:spTree>
    <p:extLst>
      <p:ext uri="{BB962C8B-B14F-4D97-AF65-F5344CB8AC3E}">
        <p14:creationId xmlns:p14="http://schemas.microsoft.com/office/powerpoint/2010/main" val="414526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700" y="210920"/>
            <a:ext cx="4038600" cy="685800"/>
          </a:xfrm>
        </p:spPr>
        <p:txBody>
          <a:bodyPr/>
          <a:lstStyle/>
          <a:p>
            <a:r>
              <a:rPr lang="en-US" dirty="0"/>
              <a:t>Baseband Signals</a:t>
            </a:r>
            <a:endParaRPr dirty="0"/>
          </a:p>
        </p:txBody>
      </p:sp>
      <p:pic>
        <p:nvPicPr>
          <p:cNvPr id="3" name="Picture 2">
            <a:extLst>
              <a:ext uri="{FF2B5EF4-FFF2-40B4-BE49-F238E27FC236}">
                <a16:creationId xmlns:a16="http://schemas.microsoft.com/office/drawing/2014/main" id="{9FB12156-6B5E-80F8-1753-5C2F7D9F0136}"/>
              </a:ext>
            </a:extLst>
          </p:cNvPr>
          <p:cNvPicPr>
            <a:picLocks noChangeAspect="1"/>
          </p:cNvPicPr>
          <p:nvPr/>
        </p:nvPicPr>
        <p:blipFill>
          <a:blip r:embed="rId2"/>
          <a:stretch>
            <a:fillRect/>
          </a:stretch>
        </p:blipFill>
        <p:spPr>
          <a:xfrm>
            <a:off x="228600" y="1219200"/>
            <a:ext cx="6248400" cy="2971800"/>
          </a:xfrm>
          <a:prstGeom prst="rect">
            <a:avLst/>
          </a:prstGeom>
        </p:spPr>
      </p:pic>
      <p:graphicFrame>
        <p:nvGraphicFramePr>
          <p:cNvPr id="4" name="Content Placeholder 3">
            <a:extLst>
              <a:ext uri="{FF2B5EF4-FFF2-40B4-BE49-F238E27FC236}">
                <a16:creationId xmlns:a16="http://schemas.microsoft.com/office/drawing/2014/main" id="{8FAA6F21-7AEA-5EB4-D492-9E0D34A4DD9E}"/>
              </a:ext>
            </a:extLst>
          </p:cNvPr>
          <p:cNvGraphicFramePr>
            <a:graphicFrameLocks/>
          </p:cNvGraphicFramePr>
          <p:nvPr>
            <p:extLst>
              <p:ext uri="{D42A27DB-BD31-4B8C-83A1-F6EECF244321}">
                <p14:modId xmlns:p14="http://schemas.microsoft.com/office/powerpoint/2010/main" val="1983125936"/>
              </p:ext>
            </p:extLst>
          </p:nvPr>
        </p:nvGraphicFramePr>
        <p:xfrm>
          <a:off x="5181600" y="4343399"/>
          <a:ext cx="6781800" cy="2377332"/>
        </p:xfrm>
        <a:graphic>
          <a:graphicData uri="http://schemas.openxmlformats.org/drawingml/2006/table">
            <a:tbl>
              <a:tblPr firstRow="1" firstCol="1" bandRow="1">
                <a:tableStyleId>{5C22544A-7EE6-4342-B048-85BDC9FD1C3A}</a:tableStyleId>
              </a:tblPr>
              <a:tblGrid>
                <a:gridCol w="3390482">
                  <a:extLst>
                    <a:ext uri="{9D8B030D-6E8A-4147-A177-3AD203B41FA5}">
                      <a16:colId xmlns:a16="http://schemas.microsoft.com/office/drawing/2014/main" val="2283298078"/>
                    </a:ext>
                  </a:extLst>
                </a:gridCol>
                <a:gridCol w="3391318">
                  <a:extLst>
                    <a:ext uri="{9D8B030D-6E8A-4147-A177-3AD203B41FA5}">
                      <a16:colId xmlns:a16="http://schemas.microsoft.com/office/drawing/2014/main" val="2674843448"/>
                    </a:ext>
                  </a:extLst>
                </a:gridCol>
              </a:tblGrid>
              <a:tr h="396222">
                <a:tc>
                  <a:txBody>
                    <a:bodyPr/>
                    <a:lstStyle/>
                    <a:p>
                      <a:pPr marL="0" marR="0" algn="ctr">
                        <a:lnSpc>
                          <a:spcPct val="115000"/>
                        </a:lnSpc>
                        <a:spcBef>
                          <a:spcPts val="300"/>
                        </a:spcBef>
                        <a:spcAft>
                          <a:spcPts val="300"/>
                        </a:spcAft>
                      </a:pPr>
                      <a:r>
                        <a:rPr lang="en-US" sz="1200" dirty="0">
                          <a:effectLst/>
                        </a:rPr>
                        <a:t>Harmonic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200" dirty="0">
                          <a:effectLst/>
                        </a:rPr>
                        <a:t>Signal (Volts)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106624"/>
                  </a:ext>
                </a:extLst>
              </a:tr>
              <a:tr h="396222">
                <a:tc>
                  <a:txBody>
                    <a:bodyPr/>
                    <a:lstStyle/>
                    <a:p>
                      <a:pPr marL="0" marR="0" algn="ctr">
                        <a:lnSpc>
                          <a:spcPct val="115000"/>
                        </a:lnSpc>
                        <a:spcBef>
                          <a:spcPts val="300"/>
                        </a:spcBef>
                        <a:spcAft>
                          <a:spcPts val="300"/>
                        </a:spcAft>
                      </a:pPr>
                      <a:r>
                        <a:rPr lang="en-US" sz="1200" dirty="0">
                          <a:effectLst/>
                        </a:rPr>
                        <a:t>20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2.427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1861742"/>
                  </a:ext>
                </a:extLst>
              </a:tr>
              <a:tr h="396222">
                <a:tc>
                  <a:txBody>
                    <a:bodyPr/>
                    <a:lstStyle/>
                    <a:p>
                      <a:pPr marL="0" marR="0" algn="ctr">
                        <a:lnSpc>
                          <a:spcPct val="115000"/>
                        </a:lnSpc>
                        <a:spcBef>
                          <a:spcPts val="300"/>
                        </a:spcBef>
                        <a:spcAft>
                          <a:spcPts val="300"/>
                        </a:spcAft>
                      </a:pPr>
                      <a:r>
                        <a:rPr lang="en-US" sz="1200" dirty="0">
                          <a:effectLst/>
                        </a:rPr>
                        <a:t>40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2.160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63469"/>
                  </a:ext>
                </a:extLst>
              </a:tr>
              <a:tr h="396222">
                <a:tc>
                  <a:txBody>
                    <a:bodyPr/>
                    <a:lstStyle/>
                    <a:p>
                      <a:pPr marL="0" marR="0" algn="ctr">
                        <a:lnSpc>
                          <a:spcPct val="115000"/>
                        </a:lnSpc>
                        <a:spcBef>
                          <a:spcPts val="300"/>
                        </a:spcBef>
                        <a:spcAft>
                          <a:spcPts val="300"/>
                        </a:spcAft>
                      </a:pPr>
                      <a:r>
                        <a:rPr lang="en-US" sz="1200" dirty="0">
                          <a:effectLst/>
                        </a:rPr>
                        <a:t>60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2.605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425562"/>
                  </a:ext>
                </a:extLst>
              </a:tr>
              <a:tr h="396222">
                <a:tc>
                  <a:txBody>
                    <a:bodyPr/>
                    <a:lstStyle/>
                    <a:p>
                      <a:pPr marL="0" marR="0" algn="ctr">
                        <a:lnSpc>
                          <a:spcPct val="115000"/>
                        </a:lnSpc>
                        <a:spcBef>
                          <a:spcPts val="300"/>
                        </a:spcBef>
                        <a:spcAft>
                          <a:spcPts val="300"/>
                        </a:spcAft>
                      </a:pPr>
                      <a:r>
                        <a:rPr lang="en-US" sz="1200" dirty="0">
                          <a:effectLst/>
                        </a:rPr>
                        <a:t>80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3.054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9174102"/>
                  </a:ext>
                </a:extLst>
              </a:tr>
              <a:tr h="396222">
                <a:tc>
                  <a:txBody>
                    <a:bodyPr/>
                    <a:lstStyle/>
                    <a:p>
                      <a:pPr marL="0" marR="0" algn="ctr">
                        <a:lnSpc>
                          <a:spcPct val="115000"/>
                        </a:lnSpc>
                        <a:spcBef>
                          <a:spcPts val="300"/>
                        </a:spcBef>
                        <a:spcAft>
                          <a:spcPts val="300"/>
                        </a:spcAft>
                      </a:pPr>
                      <a:r>
                        <a:rPr lang="en-US" sz="1200" dirty="0">
                          <a:effectLst/>
                        </a:rPr>
                        <a:t>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2.872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5812658"/>
                  </a:ext>
                </a:extLst>
              </a:tr>
            </a:tbl>
          </a:graphicData>
        </a:graphic>
      </p:graphicFrame>
      <p:sp>
        <p:nvSpPr>
          <p:cNvPr id="5" name="TextBox 4">
            <a:extLst>
              <a:ext uri="{FF2B5EF4-FFF2-40B4-BE49-F238E27FC236}">
                <a16:creationId xmlns:a16="http://schemas.microsoft.com/office/drawing/2014/main" id="{019FE3F5-0CC7-FD6C-5041-508DA207E930}"/>
              </a:ext>
            </a:extLst>
          </p:cNvPr>
          <p:cNvSpPr txBox="1"/>
          <p:nvPr/>
        </p:nvSpPr>
        <p:spPr>
          <a:xfrm>
            <a:off x="7010400" y="2058769"/>
            <a:ext cx="4572000" cy="646331"/>
          </a:xfrm>
          <a:prstGeom prst="rect">
            <a:avLst/>
          </a:prstGeom>
          <a:noFill/>
        </p:spPr>
        <p:txBody>
          <a:bodyPr wrap="square" rtlCol="0">
            <a:spAutoFit/>
          </a:bodyPr>
          <a:lstStyle/>
          <a:p>
            <a:r>
              <a:rPr lang="en-US" dirty="0">
                <a:solidFill>
                  <a:schemeClr val="accent1"/>
                </a:solidFill>
              </a:rPr>
              <a:t>Spectrum Analyzer displaying the signals harmonic spectrum and its panel settings.</a:t>
            </a:r>
          </a:p>
        </p:txBody>
      </p:sp>
      <p:sp>
        <p:nvSpPr>
          <p:cNvPr id="6" name="TextBox 5">
            <a:extLst>
              <a:ext uri="{FF2B5EF4-FFF2-40B4-BE49-F238E27FC236}">
                <a16:creationId xmlns:a16="http://schemas.microsoft.com/office/drawing/2014/main" id="{8716818E-2E8F-F093-25A7-A0072D6CE10E}"/>
              </a:ext>
            </a:extLst>
          </p:cNvPr>
          <p:cNvSpPr txBox="1"/>
          <p:nvPr/>
        </p:nvSpPr>
        <p:spPr>
          <a:xfrm>
            <a:off x="762000" y="5208899"/>
            <a:ext cx="4114800" cy="646331"/>
          </a:xfrm>
          <a:prstGeom prst="rect">
            <a:avLst/>
          </a:prstGeom>
          <a:noFill/>
        </p:spPr>
        <p:txBody>
          <a:bodyPr wrap="square" rtlCol="0">
            <a:spAutoFit/>
          </a:bodyPr>
          <a:lstStyle/>
          <a:p>
            <a:r>
              <a:rPr lang="en-US" dirty="0">
                <a:solidFill>
                  <a:schemeClr val="accent1"/>
                </a:solidFill>
              </a:rPr>
              <a:t>Signal Voltage at each of the frequencies listed on the graph.</a:t>
            </a:r>
          </a:p>
        </p:txBody>
      </p:sp>
      <p:cxnSp>
        <p:nvCxnSpPr>
          <p:cNvPr id="8" name="Straight Arrow Connector 7">
            <a:extLst>
              <a:ext uri="{FF2B5EF4-FFF2-40B4-BE49-F238E27FC236}">
                <a16:creationId xmlns:a16="http://schemas.microsoft.com/office/drawing/2014/main" id="{DCE90691-0343-B998-3A46-A4742A0124C5}"/>
              </a:ext>
            </a:extLst>
          </p:cNvPr>
          <p:cNvCxnSpPr/>
          <p:nvPr/>
        </p:nvCxnSpPr>
        <p:spPr>
          <a:xfrm flipH="1">
            <a:off x="6705600" y="2819400"/>
            <a:ext cx="441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253677F-9F45-7134-CE10-F635FFA33785}"/>
              </a:ext>
            </a:extLst>
          </p:cNvPr>
          <p:cNvCxnSpPr/>
          <p:nvPr/>
        </p:nvCxnSpPr>
        <p:spPr>
          <a:xfrm>
            <a:off x="914400" y="6019800"/>
            <a:ext cx="396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8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0" y="342900"/>
            <a:ext cx="2667000" cy="685800"/>
          </a:xfrm>
        </p:spPr>
        <p:txBody>
          <a:bodyPr/>
          <a:lstStyle/>
          <a:p>
            <a:r>
              <a:rPr lang="en-US" dirty="0"/>
              <a:t>AM Signals</a:t>
            </a:r>
            <a:endParaRPr dirty="0"/>
          </a:p>
        </p:txBody>
      </p:sp>
      <p:sp>
        <p:nvSpPr>
          <p:cNvPr id="5" name="TextBox 4">
            <a:extLst>
              <a:ext uri="{FF2B5EF4-FFF2-40B4-BE49-F238E27FC236}">
                <a16:creationId xmlns:a16="http://schemas.microsoft.com/office/drawing/2014/main" id="{019FE3F5-0CC7-FD6C-5041-508DA207E930}"/>
              </a:ext>
            </a:extLst>
          </p:cNvPr>
          <p:cNvSpPr txBox="1"/>
          <p:nvPr/>
        </p:nvSpPr>
        <p:spPr>
          <a:xfrm>
            <a:off x="7186890" y="5994484"/>
            <a:ext cx="4572000" cy="646331"/>
          </a:xfrm>
          <a:prstGeom prst="rect">
            <a:avLst/>
          </a:prstGeom>
          <a:noFill/>
        </p:spPr>
        <p:txBody>
          <a:bodyPr wrap="square" rtlCol="0">
            <a:spAutoFit/>
          </a:bodyPr>
          <a:lstStyle/>
          <a:p>
            <a:r>
              <a:rPr lang="en-US" dirty="0">
                <a:solidFill>
                  <a:schemeClr val="accent1"/>
                </a:solidFill>
              </a:rPr>
              <a:t>Spectrum Analyzer includes the signal and the panel settings of the analyzer.</a:t>
            </a:r>
          </a:p>
        </p:txBody>
      </p:sp>
      <p:sp>
        <p:nvSpPr>
          <p:cNvPr id="6" name="TextBox 5">
            <a:extLst>
              <a:ext uri="{FF2B5EF4-FFF2-40B4-BE49-F238E27FC236}">
                <a16:creationId xmlns:a16="http://schemas.microsoft.com/office/drawing/2014/main" id="{8716818E-2E8F-F093-25A7-A0072D6CE10E}"/>
              </a:ext>
            </a:extLst>
          </p:cNvPr>
          <p:cNvSpPr txBox="1"/>
          <p:nvPr/>
        </p:nvSpPr>
        <p:spPr>
          <a:xfrm>
            <a:off x="904776" y="5994483"/>
            <a:ext cx="4114800" cy="646331"/>
          </a:xfrm>
          <a:prstGeom prst="rect">
            <a:avLst/>
          </a:prstGeom>
          <a:noFill/>
        </p:spPr>
        <p:txBody>
          <a:bodyPr wrap="square" rtlCol="0">
            <a:spAutoFit/>
          </a:bodyPr>
          <a:lstStyle/>
          <a:p>
            <a:r>
              <a:rPr lang="en-US" dirty="0">
                <a:solidFill>
                  <a:schemeClr val="accent1"/>
                </a:solidFill>
              </a:rPr>
              <a:t>Oscilloscope includes the signal and the panel settings of the oscilloscope.</a:t>
            </a:r>
          </a:p>
        </p:txBody>
      </p:sp>
      <p:pic>
        <p:nvPicPr>
          <p:cNvPr id="7" name="Picture 6">
            <a:extLst>
              <a:ext uri="{FF2B5EF4-FFF2-40B4-BE49-F238E27FC236}">
                <a16:creationId xmlns:a16="http://schemas.microsoft.com/office/drawing/2014/main" id="{7BBECCBB-9504-C456-0EF5-72A27AF8FDFA}"/>
              </a:ext>
            </a:extLst>
          </p:cNvPr>
          <p:cNvPicPr>
            <a:picLocks noChangeAspect="1"/>
          </p:cNvPicPr>
          <p:nvPr/>
        </p:nvPicPr>
        <p:blipFill>
          <a:blip r:embed="rId2"/>
          <a:stretch>
            <a:fillRect/>
          </a:stretch>
        </p:blipFill>
        <p:spPr>
          <a:xfrm>
            <a:off x="361752" y="1524000"/>
            <a:ext cx="5200848" cy="4305300"/>
          </a:xfrm>
          <a:prstGeom prst="rect">
            <a:avLst/>
          </a:prstGeom>
        </p:spPr>
      </p:pic>
      <p:pic>
        <p:nvPicPr>
          <p:cNvPr id="9" name="Picture 8">
            <a:extLst>
              <a:ext uri="{FF2B5EF4-FFF2-40B4-BE49-F238E27FC236}">
                <a16:creationId xmlns:a16="http://schemas.microsoft.com/office/drawing/2014/main" id="{CDA0C6AD-F984-E411-F221-786E08FB07CF}"/>
              </a:ext>
            </a:extLst>
          </p:cNvPr>
          <p:cNvPicPr>
            <a:picLocks noChangeAspect="1"/>
          </p:cNvPicPr>
          <p:nvPr/>
        </p:nvPicPr>
        <p:blipFill>
          <a:blip r:embed="rId3"/>
          <a:stretch>
            <a:fillRect/>
          </a:stretch>
        </p:blipFill>
        <p:spPr>
          <a:xfrm>
            <a:off x="6926239" y="1524000"/>
            <a:ext cx="5077380" cy="4305300"/>
          </a:xfrm>
          <a:prstGeom prst="rect">
            <a:avLst/>
          </a:prstGeom>
        </p:spPr>
      </p:pic>
      <p:graphicFrame>
        <p:nvGraphicFramePr>
          <p:cNvPr id="12" name="Table 11">
            <a:extLst>
              <a:ext uri="{FF2B5EF4-FFF2-40B4-BE49-F238E27FC236}">
                <a16:creationId xmlns:a16="http://schemas.microsoft.com/office/drawing/2014/main" id="{135535E4-D2CC-6A36-6200-F2CC1E0DFE9F}"/>
              </a:ext>
            </a:extLst>
          </p:cNvPr>
          <p:cNvGraphicFramePr>
            <a:graphicFrameLocks noGrp="1"/>
          </p:cNvGraphicFramePr>
          <p:nvPr>
            <p:extLst>
              <p:ext uri="{D42A27DB-BD31-4B8C-83A1-F6EECF244321}">
                <p14:modId xmlns:p14="http://schemas.microsoft.com/office/powerpoint/2010/main" val="1183038750"/>
              </p:ext>
            </p:extLst>
          </p:nvPr>
        </p:nvGraphicFramePr>
        <p:xfrm>
          <a:off x="8387293" y="187993"/>
          <a:ext cx="3616326" cy="1066800"/>
        </p:xfrm>
        <a:graphic>
          <a:graphicData uri="http://schemas.openxmlformats.org/drawingml/2006/table">
            <a:tbl>
              <a:tblPr firstRow="1" firstCol="1" bandRow="1">
                <a:tableStyleId>{5C22544A-7EE6-4342-B048-85BDC9FD1C3A}</a:tableStyleId>
              </a:tblPr>
              <a:tblGrid>
                <a:gridCol w="1807817">
                  <a:extLst>
                    <a:ext uri="{9D8B030D-6E8A-4147-A177-3AD203B41FA5}">
                      <a16:colId xmlns:a16="http://schemas.microsoft.com/office/drawing/2014/main" val="3773361267"/>
                    </a:ext>
                  </a:extLst>
                </a:gridCol>
                <a:gridCol w="1808509">
                  <a:extLst>
                    <a:ext uri="{9D8B030D-6E8A-4147-A177-3AD203B41FA5}">
                      <a16:colId xmlns:a16="http://schemas.microsoft.com/office/drawing/2014/main"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Frequency (kHz)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90.035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195065"/>
                  </a:ext>
                </a:extLst>
              </a:tr>
              <a:tr h="266700">
                <a:tc>
                  <a:txBody>
                    <a:bodyPr/>
                    <a:lstStyle/>
                    <a:p>
                      <a:pPr marL="0" marR="0">
                        <a:lnSpc>
                          <a:spcPct val="115000"/>
                        </a:lnSpc>
                        <a:spcBef>
                          <a:spcPts val="0"/>
                        </a:spcBef>
                        <a:spcAft>
                          <a:spcPts val="0"/>
                        </a:spcAft>
                      </a:pPr>
                      <a:r>
                        <a:rPr lang="en-US" sz="1200" dirty="0">
                          <a:effectLst/>
                        </a:rPr>
                        <a:t>Carrier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100.000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0991836"/>
                  </a:ext>
                </a:extLst>
              </a:tr>
              <a:tr h="266700">
                <a:tc>
                  <a:txBody>
                    <a:bodyPr/>
                    <a:lstStyle/>
                    <a:p>
                      <a:pPr marL="0" marR="0">
                        <a:lnSpc>
                          <a:spcPct val="115000"/>
                        </a:lnSpc>
                        <a:spcBef>
                          <a:spcPts val="0"/>
                        </a:spcBef>
                        <a:spcAft>
                          <a:spcPts val="0"/>
                        </a:spcAft>
                      </a:pPr>
                      <a:r>
                        <a:rPr lang="en-US" sz="1200">
                          <a:effectLst/>
                        </a:rPr>
                        <a:t>Upper side band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109.965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117150"/>
                  </a:ext>
                </a:extLst>
              </a:tr>
            </a:tbl>
          </a:graphicData>
        </a:graphic>
      </p:graphicFrame>
    </p:spTree>
    <p:extLst>
      <p:ext uri="{BB962C8B-B14F-4D97-AF65-F5344CB8AC3E}">
        <p14:creationId xmlns:p14="http://schemas.microsoft.com/office/powerpoint/2010/main" val="427454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5943600" cy="762000"/>
          </a:xfrm>
        </p:spPr>
        <p:txBody>
          <a:bodyPr>
            <a:noAutofit/>
          </a:bodyPr>
          <a:lstStyle/>
          <a:p>
            <a:r>
              <a:rPr lang="en-US" sz="4000" dirty="0"/>
              <a:t>AM Signals Continued</a:t>
            </a:r>
            <a:endParaRPr sz="4000" dirty="0"/>
          </a:p>
        </p:txBody>
      </p:sp>
      <p:sp>
        <p:nvSpPr>
          <p:cNvPr id="7" name="TextBox 6">
            <a:extLst>
              <a:ext uri="{FF2B5EF4-FFF2-40B4-BE49-F238E27FC236}">
                <a16:creationId xmlns:a16="http://schemas.microsoft.com/office/drawing/2014/main" id="{C4AA064C-B504-AE65-0AF5-AD3DE5BA12AA}"/>
              </a:ext>
            </a:extLst>
          </p:cNvPr>
          <p:cNvSpPr txBox="1"/>
          <p:nvPr/>
        </p:nvSpPr>
        <p:spPr>
          <a:xfrm>
            <a:off x="188793" y="1626275"/>
            <a:ext cx="11698405" cy="646331"/>
          </a:xfrm>
          <a:prstGeom prst="rect">
            <a:avLst/>
          </a:prstGeom>
          <a:noFill/>
        </p:spPr>
        <p:txBody>
          <a:bodyPr wrap="square" rtlCol="0">
            <a:spAutoFit/>
          </a:bodyPr>
          <a:lstStyle/>
          <a:p>
            <a:r>
              <a:rPr lang="en-US" dirty="0">
                <a:solidFill>
                  <a:schemeClr val="accent1"/>
                </a:solidFill>
              </a:rPr>
              <a:t>Developed Equations for the carrier and modulating signals and the plotted equation for the composite modulated signal V</a:t>
            </a:r>
            <a:r>
              <a:rPr lang="en-US" sz="1200" dirty="0">
                <a:solidFill>
                  <a:schemeClr val="accent1"/>
                </a:solidFill>
              </a:rPr>
              <a:t>AM.</a:t>
            </a:r>
          </a:p>
        </p:txBody>
      </p:sp>
      <p:sp>
        <p:nvSpPr>
          <p:cNvPr id="9" name="TextBox 8">
            <a:extLst>
              <a:ext uri="{FF2B5EF4-FFF2-40B4-BE49-F238E27FC236}">
                <a16:creationId xmlns:a16="http://schemas.microsoft.com/office/drawing/2014/main" id="{21F725BF-D1AD-5541-917F-19289EEE1942}"/>
              </a:ext>
            </a:extLst>
          </p:cNvPr>
          <p:cNvSpPr txBox="1"/>
          <p:nvPr/>
        </p:nvSpPr>
        <p:spPr>
          <a:xfrm>
            <a:off x="188793" y="3200400"/>
            <a:ext cx="4800600" cy="2031325"/>
          </a:xfrm>
          <a:prstGeom prst="rect">
            <a:avLst/>
          </a:prstGeom>
          <a:noFill/>
        </p:spPr>
        <p:txBody>
          <a:bodyPr wrap="square" rtlCol="0">
            <a:spAutoFit/>
          </a:bodyPr>
          <a:lstStyle/>
          <a:p>
            <a:r>
              <a:rPr lang="en-US" dirty="0"/>
              <a:t>Equations here:</a:t>
            </a:r>
          </a:p>
          <a:p>
            <a:endParaRPr lang="en-US" dirty="0"/>
          </a:p>
          <a:p>
            <a:r>
              <a:rPr lang="en-US" b="0" i="0" dirty="0">
                <a:effectLst/>
                <a:latin typeface="Arial" panose="020B0604020202020204" pitchFamily="34" charset="0"/>
              </a:rPr>
              <a:t>Carrier Signal: </a:t>
            </a:r>
            <a:r>
              <a:rPr lang="en-US" b="0" i="0" dirty="0">
                <a:solidFill>
                  <a:schemeClr val="accent1"/>
                </a:solidFill>
                <a:effectLst/>
                <a:latin typeface="Arial" panose="020B0604020202020204" pitchFamily="34" charset="0"/>
              </a:rPr>
              <a:t>V=10sin(2 </a:t>
            </a:r>
            <a:r>
              <a:rPr lang="el-GR" b="0" i="0" dirty="0">
                <a:solidFill>
                  <a:schemeClr val="accent1"/>
                </a:solidFill>
                <a:effectLst/>
                <a:latin typeface="Arial" panose="020B0604020202020204" pitchFamily="34" charset="0"/>
              </a:rPr>
              <a:t>π (10^5)</a:t>
            </a:r>
            <a:r>
              <a:rPr lang="en-US" b="0" i="0" dirty="0">
                <a:solidFill>
                  <a:schemeClr val="accent1"/>
                </a:solidFill>
                <a:effectLst/>
                <a:latin typeface="Arial" panose="020B0604020202020204" pitchFamily="34" charset="0"/>
              </a:rPr>
              <a:t>t + </a:t>
            </a:r>
            <a:r>
              <a:rPr lang="el-GR" b="0" i="0" dirty="0">
                <a:solidFill>
                  <a:schemeClr val="accent1"/>
                </a:solidFill>
                <a:effectLst/>
                <a:latin typeface="Arial" panose="020B0604020202020204" pitchFamily="34" charset="0"/>
              </a:rPr>
              <a:t>θ)</a:t>
            </a:r>
            <a:endParaRPr lang="en-US" dirty="0">
              <a:solidFill>
                <a:schemeClr val="accent1"/>
              </a:solidFill>
            </a:endParaRPr>
          </a:p>
          <a:p>
            <a:r>
              <a:rPr lang="en-US" b="0" i="0" dirty="0">
                <a:effectLst/>
                <a:latin typeface="Arial" panose="020B0604020202020204" pitchFamily="34" charset="0"/>
              </a:rPr>
              <a:t>Modulating Signal: </a:t>
            </a:r>
            <a:r>
              <a:rPr lang="en-US" b="0" i="0" dirty="0">
                <a:solidFill>
                  <a:schemeClr val="accent1"/>
                </a:solidFill>
                <a:effectLst/>
                <a:latin typeface="Arial" panose="020B0604020202020204" pitchFamily="34" charset="0"/>
              </a:rPr>
              <a:t>V=5sin(2 </a:t>
            </a:r>
            <a:r>
              <a:rPr lang="el-GR" b="0" i="0" dirty="0">
                <a:solidFill>
                  <a:schemeClr val="accent1"/>
                </a:solidFill>
                <a:effectLst/>
                <a:latin typeface="Arial" panose="020B0604020202020204" pitchFamily="34" charset="0"/>
              </a:rPr>
              <a:t>π (10^4)</a:t>
            </a:r>
            <a:r>
              <a:rPr lang="en-US" b="0" i="0" dirty="0">
                <a:solidFill>
                  <a:schemeClr val="accent1"/>
                </a:solidFill>
                <a:effectLst/>
                <a:latin typeface="Arial" panose="020B0604020202020204" pitchFamily="34" charset="0"/>
              </a:rPr>
              <a:t>t + </a:t>
            </a:r>
            <a:r>
              <a:rPr lang="el-GR" b="0" i="0" dirty="0">
                <a:solidFill>
                  <a:schemeClr val="accent1"/>
                </a:solidFill>
                <a:effectLst/>
                <a:latin typeface="Arial" panose="020B0604020202020204" pitchFamily="34" charset="0"/>
              </a:rPr>
              <a:t>θ)</a:t>
            </a:r>
            <a:endParaRPr lang="en-US" b="0" i="0" dirty="0">
              <a:solidFill>
                <a:schemeClr val="accent1"/>
              </a:solidFill>
              <a:effectLst/>
              <a:latin typeface="Arial" panose="020B0604020202020204" pitchFamily="34" charset="0"/>
            </a:endParaRPr>
          </a:p>
          <a:p>
            <a:endParaRPr lang="en-US" b="0" i="0" dirty="0">
              <a:effectLst/>
              <a:latin typeface="Arial" panose="020B0604020202020204" pitchFamily="34" charset="0"/>
            </a:endParaRPr>
          </a:p>
          <a:p>
            <a:r>
              <a:rPr lang="en-US" b="0" i="0" dirty="0">
                <a:solidFill>
                  <a:schemeClr val="accent1"/>
                </a:solidFill>
                <a:effectLst/>
                <a:latin typeface="Arial" panose="020B0604020202020204" pitchFamily="34" charset="0"/>
              </a:rPr>
              <a:t>VAM=[10+5sin(2</a:t>
            </a:r>
            <a:r>
              <a:rPr lang="el-GR" b="0" i="0" dirty="0">
                <a:solidFill>
                  <a:schemeClr val="accent1"/>
                </a:solidFill>
                <a:effectLst/>
                <a:latin typeface="Arial" panose="020B0604020202020204" pitchFamily="34" charset="0"/>
              </a:rPr>
              <a:t>π10</a:t>
            </a:r>
            <a:r>
              <a:rPr lang="en-US" b="0" i="0" dirty="0">
                <a:solidFill>
                  <a:schemeClr val="accent1"/>
                </a:solidFill>
                <a:effectLst/>
                <a:latin typeface="Arial" panose="020B0604020202020204" pitchFamily="34" charset="0"/>
              </a:rPr>
              <a:t>t)][sin2</a:t>
            </a:r>
            <a:r>
              <a:rPr lang="el-GR" b="0" i="0" dirty="0">
                <a:solidFill>
                  <a:schemeClr val="accent1"/>
                </a:solidFill>
                <a:effectLst/>
                <a:latin typeface="Arial" panose="020B0604020202020204" pitchFamily="34" charset="0"/>
              </a:rPr>
              <a:t>π100</a:t>
            </a:r>
            <a:r>
              <a:rPr lang="en-US" b="0" i="0" dirty="0">
                <a:solidFill>
                  <a:schemeClr val="accent1"/>
                </a:solidFill>
                <a:effectLst/>
                <a:latin typeface="Arial" panose="020B0604020202020204" pitchFamily="34" charset="0"/>
              </a:rPr>
              <a:t>t]</a:t>
            </a:r>
            <a:endParaRPr lang="en-US" dirty="0">
              <a:solidFill>
                <a:schemeClr val="accent1"/>
              </a:solidFill>
            </a:endParaRPr>
          </a:p>
          <a:p>
            <a:endParaRPr lang="en-US" dirty="0"/>
          </a:p>
        </p:txBody>
      </p:sp>
      <p:pic>
        <p:nvPicPr>
          <p:cNvPr id="11" name="Picture 10">
            <a:extLst>
              <a:ext uri="{FF2B5EF4-FFF2-40B4-BE49-F238E27FC236}">
                <a16:creationId xmlns:a16="http://schemas.microsoft.com/office/drawing/2014/main" id="{ED73D28A-71CE-E6D1-F658-30CFF218A17D}"/>
              </a:ext>
            </a:extLst>
          </p:cNvPr>
          <p:cNvPicPr>
            <a:picLocks noChangeAspect="1"/>
          </p:cNvPicPr>
          <p:nvPr/>
        </p:nvPicPr>
        <p:blipFill>
          <a:blip r:embed="rId2"/>
          <a:stretch>
            <a:fillRect/>
          </a:stretch>
        </p:blipFill>
        <p:spPr>
          <a:xfrm>
            <a:off x="4800600" y="2484061"/>
            <a:ext cx="7086599" cy="4110066"/>
          </a:xfrm>
          <a:prstGeom prst="rect">
            <a:avLst/>
          </a:prstGeom>
        </p:spPr>
      </p:pic>
    </p:spTree>
    <p:extLst>
      <p:ext uri="{BB962C8B-B14F-4D97-AF65-F5344CB8AC3E}">
        <p14:creationId xmlns:p14="http://schemas.microsoft.com/office/powerpoint/2010/main" val="327544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0" y="228600"/>
            <a:ext cx="2667000" cy="685800"/>
          </a:xfrm>
        </p:spPr>
        <p:txBody>
          <a:bodyPr/>
          <a:lstStyle/>
          <a:p>
            <a:r>
              <a:rPr lang="en-US" dirty="0"/>
              <a:t>FM Signals</a:t>
            </a:r>
            <a:endParaRPr dirty="0"/>
          </a:p>
        </p:txBody>
      </p:sp>
      <p:pic>
        <p:nvPicPr>
          <p:cNvPr id="3" name="Picture 2">
            <a:extLst>
              <a:ext uri="{FF2B5EF4-FFF2-40B4-BE49-F238E27FC236}">
                <a16:creationId xmlns:a16="http://schemas.microsoft.com/office/drawing/2014/main" id="{E189130E-0C55-C424-74BB-57E530245C67}"/>
              </a:ext>
            </a:extLst>
          </p:cNvPr>
          <p:cNvPicPr>
            <a:picLocks noChangeAspect="1"/>
          </p:cNvPicPr>
          <p:nvPr/>
        </p:nvPicPr>
        <p:blipFill>
          <a:blip r:embed="rId2"/>
          <a:stretch>
            <a:fillRect/>
          </a:stretch>
        </p:blipFill>
        <p:spPr>
          <a:xfrm>
            <a:off x="228599" y="1219200"/>
            <a:ext cx="5410201" cy="4046406"/>
          </a:xfrm>
          <a:prstGeom prst="rect">
            <a:avLst/>
          </a:prstGeom>
        </p:spPr>
      </p:pic>
      <p:pic>
        <p:nvPicPr>
          <p:cNvPr id="4" name="Picture 3">
            <a:extLst>
              <a:ext uri="{FF2B5EF4-FFF2-40B4-BE49-F238E27FC236}">
                <a16:creationId xmlns:a16="http://schemas.microsoft.com/office/drawing/2014/main" id="{FDDEE2CC-6A7A-26C9-FCBA-01AACF82719C}"/>
              </a:ext>
            </a:extLst>
          </p:cNvPr>
          <p:cNvPicPr>
            <a:picLocks noChangeAspect="1"/>
          </p:cNvPicPr>
          <p:nvPr/>
        </p:nvPicPr>
        <p:blipFill>
          <a:blip r:embed="rId3"/>
          <a:stretch>
            <a:fillRect/>
          </a:stretch>
        </p:blipFill>
        <p:spPr>
          <a:xfrm>
            <a:off x="6553200" y="1219200"/>
            <a:ext cx="5124911" cy="4046406"/>
          </a:xfrm>
          <a:prstGeom prst="rect">
            <a:avLst/>
          </a:prstGeom>
        </p:spPr>
      </p:pic>
      <p:sp>
        <p:nvSpPr>
          <p:cNvPr id="5" name="TextBox 4">
            <a:extLst>
              <a:ext uri="{FF2B5EF4-FFF2-40B4-BE49-F238E27FC236}">
                <a16:creationId xmlns:a16="http://schemas.microsoft.com/office/drawing/2014/main" id="{062BBB43-70D8-3C7B-7704-CE8AD230DEFE}"/>
              </a:ext>
            </a:extLst>
          </p:cNvPr>
          <p:cNvSpPr txBox="1"/>
          <p:nvPr/>
        </p:nvSpPr>
        <p:spPr>
          <a:xfrm>
            <a:off x="723899" y="5555621"/>
            <a:ext cx="4419600" cy="923330"/>
          </a:xfrm>
          <a:prstGeom prst="rect">
            <a:avLst/>
          </a:prstGeom>
          <a:noFill/>
        </p:spPr>
        <p:txBody>
          <a:bodyPr wrap="square" rtlCol="0">
            <a:spAutoFit/>
          </a:bodyPr>
          <a:lstStyle/>
          <a:p>
            <a:r>
              <a:rPr lang="en-US" dirty="0">
                <a:solidFill>
                  <a:schemeClr val="accent1"/>
                </a:solidFill>
              </a:rPr>
              <a:t>The Oscilloscope screenshot that includes the signal and the panel settings of the Oscilloscope.</a:t>
            </a:r>
          </a:p>
        </p:txBody>
      </p:sp>
      <p:sp>
        <p:nvSpPr>
          <p:cNvPr id="6" name="TextBox 5">
            <a:extLst>
              <a:ext uri="{FF2B5EF4-FFF2-40B4-BE49-F238E27FC236}">
                <a16:creationId xmlns:a16="http://schemas.microsoft.com/office/drawing/2014/main" id="{BD9BD259-8388-FBB9-8C3D-81601377C9FE}"/>
              </a:ext>
            </a:extLst>
          </p:cNvPr>
          <p:cNvSpPr txBox="1"/>
          <p:nvPr/>
        </p:nvSpPr>
        <p:spPr>
          <a:xfrm>
            <a:off x="7305905" y="5555621"/>
            <a:ext cx="3619500" cy="923330"/>
          </a:xfrm>
          <a:prstGeom prst="rect">
            <a:avLst/>
          </a:prstGeom>
          <a:noFill/>
        </p:spPr>
        <p:txBody>
          <a:bodyPr wrap="square" rtlCol="0">
            <a:spAutoFit/>
          </a:bodyPr>
          <a:lstStyle/>
          <a:p>
            <a:r>
              <a:rPr lang="en-US" dirty="0">
                <a:solidFill>
                  <a:schemeClr val="accent1"/>
                </a:solidFill>
              </a:rPr>
              <a:t>The Spectrum Analyzer screenshot that includes the signal and the panel settings of the analyzer.</a:t>
            </a:r>
          </a:p>
        </p:txBody>
      </p:sp>
      <p:sp>
        <p:nvSpPr>
          <p:cNvPr id="7" name="TextBox 6">
            <a:extLst>
              <a:ext uri="{FF2B5EF4-FFF2-40B4-BE49-F238E27FC236}">
                <a16:creationId xmlns:a16="http://schemas.microsoft.com/office/drawing/2014/main" id="{9028333D-5CFD-BDAE-1BCB-C66281395CDE}"/>
              </a:ext>
            </a:extLst>
          </p:cNvPr>
          <p:cNvSpPr txBox="1"/>
          <p:nvPr/>
        </p:nvSpPr>
        <p:spPr>
          <a:xfrm>
            <a:off x="8630111" y="379049"/>
            <a:ext cx="3048000"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What’s the carrier frequency? </a:t>
            </a:r>
            <a:r>
              <a:rPr lang="en-US" sz="1800" dirty="0">
                <a:solidFill>
                  <a:schemeClr val="accent1"/>
                </a:solidFill>
                <a:effectLst/>
                <a:latin typeface="+mj-lt"/>
                <a:ea typeface="Calibri" panose="020F0502020204030204" pitchFamily="34" charset="0"/>
              </a:rPr>
              <a:t>100.000 kHz</a:t>
            </a:r>
            <a:endParaRPr lang="en-US" dirty="0">
              <a:solidFill>
                <a:schemeClr val="accent1"/>
              </a:solidFill>
              <a:latin typeface="+mj-lt"/>
            </a:endParaRPr>
          </a:p>
          <a:p>
            <a:endParaRPr lang="en-US" dirty="0"/>
          </a:p>
        </p:txBody>
      </p:sp>
    </p:spTree>
    <p:extLst>
      <p:ext uri="{BB962C8B-B14F-4D97-AF65-F5344CB8AC3E}">
        <p14:creationId xmlns:p14="http://schemas.microsoft.com/office/powerpoint/2010/main" val="1550369385"/>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324</TotalTime>
  <Words>2378</Words>
  <Application>Microsoft Office PowerPoint</Application>
  <PresentationFormat>Widescreen</PresentationFormat>
  <Paragraphs>176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 Math</vt:lpstr>
      <vt:lpstr>Candara</vt:lpstr>
      <vt:lpstr>Consolas</vt:lpstr>
      <vt:lpstr>Tech Computer 16x9</vt:lpstr>
      <vt:lpstr>Wired, Optical and Wireless Communications Final Project</vt:lpstr>
      <vt:lpstr>Title and Content Layout with List</vt:lpstr>
      <vt:lpstr>Introduction</vt:lpstr>
      <vt:lpstr>Challenges In the Project</vt:lpstr>
      <vt:lpstr>Baseband Signals and AM/FM Signals</vt:lpstr>
      <vt:lpstr>Baseband Signals</vt:lpstr>
      <vt:lpstr>AM Signals</vt:lpstr>
      <vt:lpstr>AM Signals Continued</vt:lpstr>
      <vt:lpstr>FM Signals</vt:lpstr>
      <vt:lpstr>Pulse Code Modulation(PCM) and Line Codes</vt:lpstr>
      <vt:lpstr>Pulse Code Modulation(PCM)</vt:lpstr>
      <vt:lpstr>Pulse Code Modulation(PCM)</vt:lpstr>
      <vt:lpstr>Line Codes</vt:lpstr>
      <vt:lpstr>Cables and Structured Cabling</vt:lpstr>
      <vt:lpstr>Questions</vt:lpstr>
      <vt:lpstr>Questions Continued</vt:lpstr>
      <vt:lpstr>Antenna Gain and Free Space Path Loss</vt:lpstr>
      <vt:lpstr>Antenna Gain</vt:lpstr>
      <vt:lpstr>Free Space Path Loss</vt:lpstr>
      <vt:lpstr>Free Space Path Loss Continued</vt:lpstr>
      <vt:lpstr>Bit Error Rate of Fading Channels</vt:lpstr>
      <vt:lpstr>AWGN Channel and Rician Channel</vt:lpstr>
      <vt:lpstr>AWGN Channel and Rician Channel</vt:lpstr>
      <vt:lpstr>Career Skills Obtained</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Wired, Optical and Wireless Communications Final Project</dc:title>
  <dc:creator>Amber Wilkins</dc:creator>
  <cp:lastModifiedBy>Amber Wilkins</cp:lastModifiedBy>
  <cp:revision>1</cp:revision>
  <dcterms:created xsi:type="dcterms:W3CDTF">2024-04-14T23:38:17Z</dcterms:created>
  <dcterms:modified xsi:type="dcterms:W3CDTF">2024-04-16T02:42:29Z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