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6" r:id="rId2"/>
    <p:sldId id="257" r:id="rId3"/>
    <p:sldId id="259" r:id="rId4"/>
    <p:sldId id="262" r:id="rId5"/>
    <p:sldId id="260" r:id="rId6"/>
    <p:sldId id="261" r:id="rId7"/>
    <p:sldId id="263" r:id="rId8"/>
    <p:sldId id="264" r:id="rId9"/>
    <p:sldId id="265" r:id="rId10"/>
    <p:sldId id="266" r:id="rId11"/>
    <p:sldId id="268" r:id="rId12"/>
    <p:sldId id="267" r:id="rId13"/>
    <p:sldId id="270" r:id="rId14"/>
    <p:sldId id="271" r:id="rId15"/>
    <p:sldId id="273" r:id="rId16"/>
    <p:sldId id="272" r:id="rId17"/>
    <p:sldId id="274" r:id="rId18"/>
    <p:sldId id="275" r:id="rId19"/>
    <p:sldId id="279" r:id="rId20"/>
    <p:sldId id="286" r:id="rId21"/>
    <p:sldId id="287" r:id="rId22"/>
    <p:sldId id="283" r:id="rId23"/>
    <p:sldId id="289" r:id="rId24"/>
    <p:sldId id="288" r:id="rId25"/>
    <p:sldId id="280" r:id="rId26"/>
    <p:sldId id="281" r:id="rId27"/>
    <p:sldId id="282" r:id="rId28"/>
    <p:sldId id="276" r:id="rId29"/>
    <p:sldId id="284" r:id="rId30"/>
    <p:sldId id="277" r:id="rId31"/>
    <p:sldId id="278" r:id="rId32"/>
    <p:sldId id="290" r:id="rId33"/>
    <p:sldId id="292" r:id="rId34"/>
    <p:sldId id="29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1D"/>
    <a:srgbClr val="FFE471"/>
    <a:srgbClr val="B76537"/>
    <a:srgbClr val="BB7733"/>
    <a:srgbClr val="E0664E"/>
    <a:srgbClr val="680E17"/>
    <a:srgbClr val="37287B"/>
    <a:srgbClr val="5146AF"/>
    <a:srgbClr val="DA5431"/>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C1098-1AC3-4B93-8EEE-EDBA5D7C43A7}" v="4" dt="2024-06-18T01:21:10.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p:cViewPr varScale="1">
        <p:scale>
          <a:sx n="109" d="100"/>
          <a:sy n="109" d="100"/>
        </p:scale>
        <p:origin x="706" y="-43"/>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wilk\Downloads\PHYS204%20Course%20Project%20Part%206%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bg1"/>
                </a:solidFill>
              </a:rPr>
              <a:t>Hall Effect Project</a:t>
            </a:r>
          </a:p>
          <a:p>
            <a:pPr>
              <a:defRPr/>
            </a:pPr>
            <a:r>
              <a:rPr lang="en-US" dirty="0">
                <a:solidFill>
                  <a:schemeClr val="bg1"/>
                </a:solidFill>
              </a:rPr>
              <a:t>Amber Wilkins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52442132132514"/>
          <c:y val="0.15283827178400611"/>
          <c:w val="0.84851004286822795"/>
          <c:h val="0.77323900895880171"/>
        </c:manualLayout>
      </c:layout>
      <c:scatterChart>
        <c:scatterStyle val="smoothMarker"/>
        <c:varyColors val="0"/>
        <c:ser>
          <c:idx val="0"/>
          <c:order val="0"/>
          <c:spPr>
            <a:ln w="19050" cap="rnd">
              <a:solidFill>
                <a:schemeClr val="accent1"/>
              </a:solidFill>
              <a:round/>
            </a:ln>
            <a:effectLst/>
          </c:spPr>
          <c:marker>
            <c:symbol val="none"/>
          </c:marker>
          <c:yVal>
            <c:numRef>
              <c:f>Sheet1!$A$2:$A$189</c:f>
              <c:numCache>
                <c:formatCode>General</c:formatCode>
                <c:ptCount val="188"/>
                <c:pt idx="0">
                  <c:v>1</c:v>
                </c:pt>
                <c:pt idx="1">
                  <c:v>1</c:v>
                </c:pt>
                <c:pt idx="2">
                  <c:v>1</c:v>
                </c:pt>
                <c:pt idx="3">
                  <c:v>1</c:v>
                </c:pt>
                <c:pt idx="4">
                  <c:v>1</c:v>
                </c:pt>
                <c:pt idx="5">
                  <c:v>1</c:v>
                </c:pt>
                <c:pt idx="6">
                  <c:v>2</c:v>
                </c:pt>
                <c:pt idx="7">
                  <c:v>2</c:v>
                </c:pt>
                <c:pt idx="8">
                  <c:v>2</c:v>
                </c:pt>
                <c:pt idx="9">
                  <c:v>2</c:v>
                </c:pt>
                <c:pt idx="10">
                  <c:v>3</c:v>
                </c:pt>
                <c:pt idx="11">
                  <c:v>3</c:v>
                </c:pt>
                <c:pt idx="12">
                  <c:v>3</c:v>
                </c:pt>
                <c:pt idx="13">
                  <c:v>3</c:v>
                </c:pt>
                <c:pt idx="14">
                  <c:v>4</c:v>
                </c:pt>
                <c:pt idx="15">
                  <c:v>4</c:v>
                </c:pt>
                <c:pt idx="16">
                  <c:v>5</c:v>
                </c:pt>
                <c:pt idx="17">
                  <c:v>5</c:v>
                </c:pt>
                <c:pt idx="18">
                  <c:v>6</c:v>
                </c:pt>
                <c:pt idx="19">
                  <c:v>7</c:v>
                </c:pt>
                <c:pt idx="20">
                  <c:v>9</c:v>
                </c:pt>
                <c:pt idx="21">
                  <c:v>10</c:v>
                </c:pt>
                <c:pt idx="22">
                  <c:v>11</c:v>
                </c:pt>
                <c:pt idx="23">
                  <c:v>12</c:v>
                </c:pt>
                <c:pt idx="24">
                  <c:v>12</c:v>
                </c:pt>
                <c:pt idx="25">
                  <c:v>13</c:v>
                </c:pt>
                <c:pt idx="26">
                  <c:v>15</c:v>
                </c:pt>
                <c:pt idx="27">
                  <c:v>17</c:v>
                </c:pt>
                <c:pt idx="28">
                  <c:v>18</c:v>
                </c:pt>
                <c:pt idx="29">
                  <c:v>19</c:v>
                </c:pt>
                <c:pt idx="30">
                  <c:v>20</c:v>
                </c:pt>
                <c:pt idx="31">
                  <c:v>20</c:v>
                </c:pt>
                <c:pt idx="32">
                  <c:v>21</c:v>
                </c:pt>
                <c:pt idx="33">
                  <c:v>22</c:v>
                </c:pt>
                <c:pt idx="34">
                  <c:v>23</c:v>
                </c:pt>
                <c:pt idx="35">
                  <c:v>24</c:v>
                </c:pt>
                <c:pt idx="36">
                  <c:v>24</c:v>
                </c:pt>
                <c:pt idx="37">
                  <c:v>26</c:v>
                </c:pt>
                <c:pt idx="38">
                  <c:v>27</c:v>
                </c:pt>
                <c:pt idx="39">
                  <c:v>28</c:v>
                </c:pt>
                <c:pt idx="40">
                  <c:v>30</c:v>
                </c:pt>
                <c:pt idx="41">
                  <c:v>31</c:v>
                </c:pt>
                <c:pt idx="42">
                  <c:v>33</c:v>
                </c:pt>
                <c:pt idx="43">
                  <c:v>35</c:v>
                </c:pt>
                <c:pt idx="44">
                  <c:v>35</c:v>
                </c:pt>
                <c:pt idx="45">
                  <c:v>37</c:v>
                </c:pt>
                <c:pt idx="46">
                  <c:v>39</c:v>
                </c:pt>
                <c:pt idx="47">
                  <c:v>41</c:v>
                </c:pt>
                <c:pt idx="48">
                  <c:v>42</c:v>
                </c:pt>
                <c:pt idx="49">
                  <c:v>45</c:v>
                </c:pt>
                <c:pt idx="50">
                  <c:v>50</c:v>
                </c:pt>
                <c:pt idx="51">
                  <c:v>51</c:v>
                </c:pt>
                <c:pt idx="52">
                  <c:v>51</c:v>
                </c:pt>
                <c:pt idx="53">
                  <c:v>52</c:v>
                </c:pt>
                <c:pt idx="54">
                  <c:v>52</c:v>
                </c:pt>
                <c:pt idx="55">
                  <c:v>54</c:v>
                </c:pt>
                <c:pt idx="56">
                  <c:v>52</c:v>
                </c:pt>
                <c:pt idx="57">
                  <c:v>50</c:v>
                </c:pt>
                <c:pt idx="58">
                  <c:v>44</c:v>
                </c:pt>
                <c:pt idx="59">
                  <c:v>38</c:v>
                </c:pt>
                <c:pt idx="60">
                  <c:v>33</c:v>
                </c:pt>
                <c:pt idx="61">
                  <c:v>27</c:v>
                </c:pt>
                <c:pt idx="62">
                  <c:v>24</c:v>
                </c:pt>
                <c:pt idx="63">
                  <c:v>19</c:v>
                </c:pt>
                <c:pt idx="64">
                  <c:v>14</c:v>
                </c:pt>
                <c:pt idx="65">
                  <c:v>10</c:v>
                </c:pt>
                <c:pt idx="66">
                  <c:v>7</c:v>
                </c:pt>
                <c:pt idx="67">
                  <c:v>5</c:v>
                </c:pt>
                <c:pt idx="68">
                  <c:v>4</c:v>
                </c:pt>
                <c:pt idx="69">
                  <c:v>3</c:v>
                </c:pt>
                <c:pt idx="70">
                  <c:v>2</c:v>
                </c:pt>
                <c:pt idx="71">
                  <c:v>2</c:v>
                </c:pt>
                <c:pt idx="72">
                  <c:v>2</c:v>
                </c:pt>
                <c:pt idx="73">
                  <c:v>2</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0</c:v>
                </c:pt>
                <c:pt idx="97">
                  <c:v>0</c:v>
                </c:pt>
                <c:pt idx="98">
                  <c:v>0</c:v>
                </c:pt>
                <c:pt idx="99">
                  <c:v>0</c:v>
                </c:pt>
                <c:pt idx="100">
                  <c:v>0</c:v>
                </c:pt>
                <c:pt idx="101">
                  <c:v>0</c:v>
                </c:pt>
                <c:pt idx="102">
                  <c:v>1</c:v>
                </c:pt>
                <c:pt idx="103">
                  <c:v>1</c:v>
                </c:pt>
                <c:pt idx="104">
                  <c:v>0</c:v>
                </c:pt>
                <c:pt idx="105">
                  <c:v>0</c:v>
                </c:pt>
                <c:pt idx="106">
                  <c:v>1</c:v>
                </c:pt>
                <c:pt idx="107">
                  <c:v>0</c:v>
                </c:pt>
                <c:pt idx="108">
                  <c:v>0</c:v>
                </c:pt>
                <c:pt idx="109">
                  <c:v>0</c:v>
                </c:pt>
                <c:pt idx="110">
                  <c:v>0</c:v>
                </c:pt>
                <c:pt idx="111">
                  <c:v>0</c:v>
                </c:pt>
                <c:pt idx="112">
                  <c:v>0</c:v>
                </c:pt>
                <c:pt idx="113">
                  <c:v>0</c:v>
                </c:pt>
                <c:pt idx="114">
                  <c:v>0</c:v>
                </c:pt>
                <c:pt idx="115">
                  <c:v>1</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-1</c:v>
                </c:pt>
                <c:pt idx="133">
                  <c:v>-1</c:v>
                </c:pt>
                <c:pt idx="134">
                  <c:v>-1</c:v>
                </c:pt>
                <c:pt idx="135">
                  <c:v>-1</c:v>
                </c:pt>
                <c:pt idx="136">
                  <c:v>-2</c:v>
                </c:pt>
                <c:pt idx="137">
                  <c:v>-2</c:v>
                </c:pt>
                <c:pt idx="138">
                  <c:v>-3</c:v>
                </c:pt>
                <c:pt idx="139">
                  <c:v>-3</c:v>
                </c:pt>
                <c:pt idx="140">
                  <c:v>-4</c:v>
                </c:pt>
                <c:pt idx="141">
                  <c:v>-4</c:v>
                </c:pt>
                <c:pt idx="142">
                  <c:v>-5</c:v>
                </c:pt>
                <c:pt idx="143">
                  <c:v>-6</c:v>
                </c:pt>
                <c:pt idx="144">
                  <c:v>-8</c:v>
                </c:pt>
                <c:pt idx="145">
                  <c:v>-12</c:v>
                </c:pt>
                <c:pt idx="146">
                  <c:v>-16</c:v>
                </c:pt>
                <c:pt idx="147">
                  <c:v>-19</c:v>
                </c:pt>
                <c:pt idx="148">
                  <c:v>-19</c:v>
                </c:pt>
                <c:pt idx="149">
                  <c:v>-19</c:v>
                </c:pt>
                <c:pt idx="150">
                  <c:v>-21</c:v>
                </c:pt>
                <c:pt idx="151">
                  <c:v>-25</c:v>
                </c:pt>
                <c:pt idx="152">
                  <c:v>-28</c:v>
                </c:pt>
                <c:pt idx="153">
                  <c:v>-31</c:v>
                </c:pt>
                <c:pt idx="154">
                  <c:v>-38</c:v>
                </c:pt>
                <c:pt idx="155">
                  <c:v>-40</c:v>
                </c:pt>
                <c:pt idx="156">
                  <c:v>-38</c:v>
                </c:pt>
                <c:pt idx="157">
                  <c:v>-44</c:v>
                </c:pt>
                <c:pt idx="158">
                  <c:v>-58</c:v>
                </c:pt>
                <c:pt idx="159">
                  <c:v>-63</c:v>
                </c:pt>
                <c:pt idx="160">
                  <c:v>-60</c:v>
                </c:pt>
                <c:pt idx="161">
                  <c:v>-63</c:v>
                </c:pt>
                <c:pt idx="162">
                  <c:v>-67</c:v>
                </c:pt>
                <c:pt idx="163">
                  <c:v>-71</c:v>
                </c:pt>
                <c:pt idx="164">
                  <c:v>-77</c:v>
                </c:pt>
                <c:pt idx="165">
                  <c:v>-80</c:v>
                </c:pt>
                <c:pt idx="166">
                  <c:v>-85</c:v>
                </c:pt>
                <c:pt idx="167">
                  <c:v>-89</c:v>
                </c:pt>
                <c:pt idx="168">
                  <c:v>-91</c:v>
                </c:pt>
                <c:pt idx="169">
                  <c:v>-92</c:v>
                </c:pt>
                <c:pt idx="170">
                  <c:v>-89</c:v>
                </c:pt>
                <c:pt idx="171">
                  <c:v>-85</c:v>
                </c:pt>
                <c:pt idx="172">
                  <c:v>-74</c:v>
                </c:pt>
                <c:pt idx="173">
                  <c:v>-59</c:v>
                </c:pt>
                <c:pt idx="174">
                  <c:v>-36</c:v>
                </c:pt>
                <c:pt idx="175">
                  <c:v>-28</c:v>
                </c:pt>
                <c:pt idx="176">
                  <c:v>-20</c:v>
                </c:pt>
                <c:pt idx="177">
                  <c:v>-12</c:v>
                </c:pt>
                <c:pt idx="178">
                  <c:v>-8</c:v>
                </c:pt>
                <c:pt idx="179">
                  <c:v>-5</c:v>
                </c:pt>
                <c:pt idx="180">
                  <c:v>-3</c:v>
                </c:pt>
                <c:pt idx="181">
                  <c:v>-2</c:v>
                </c:pt>
                <c:pt idx="182">
                  <c:v>-1</c:v>
                </c:pt>
                <c:pt idx="183">
                  <c:v>-1</c:v>
                </c:pt>
                <c:pt idx="184">
                  <c:v>-1</c:v>
                </c:pt>
                <c:pt idx="185">
                  <c:v>0</c:v>
                </c:pt>
                <c:pt idx="186">
                  <c:v>0</c:v>
                </c:pt>
                <c:pt idx="187">
                  <c:v>0</c:v>
                </c:pt>
              </c:numCache>
            </c:numRef>
          </c:yVal>
          <c:smooth val="1"/>
          <c:extLst>
            <c:ext xmlns:c16="http://schemas.microsoft.com/office/drawing/2014/chart" uri="{C3380CC4-5D6E-409C-BE32-E72D297353CC}">
              <c16:uniqueId val="{00000000-1E61-4A4F-BF6F-9AFBE0EB37EA}"/>
            </c:ext>
          </c:extLst>
        </c:ser>
        <c:dLbls>
          <c:showLegendKey val="0"/>
          <c:showVal val="0"/>
          <c:showCatName val="0"/>
          <c:showSerName val="0"/>
          <c:showPercent val="0"/>
          <c:showBubbleSize val="0"/>
        </c:dLbls>
        <c:axId val="1923663695"/>
        <c:axId val="2035874575"/>
      </c:scatterChart>
      <c:valAx>
        <c:axId val="19236636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solidFill>
                      <a:schemeClr val="bg1"/>
                    </a:solidFill>
                  </a:rPr>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874575"/>
        <c:crosses val="autoZero"/>
        <c:crossBetween val="midCat"/>
      </c:valAx>
      <c:valAx>
        <c:axId val="2035874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solidFill>
                      <a:schemeClr val="bg1"/>
                    </a:solidFill>
                  </a:rPr>
                  <a:t>Hall</a:t>
                </a:r>
                <a:r>
                  <a:rPr lang="en-US" sz="1200" baseline="0" dirty="0">
                    <a:solidFill>
                      <a:schemeClr val="bg1"/>
                    </a:solidFill>
                  </a:rPr>
                  <a:t> Effect Level</a:t>
                </a:r>
                <a:endParaRPr lang="en-US" sz="1200" dirty="0">
                  <a:solidFill>
                    <a:schemeClr val="bg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36636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141" y="1662023"/>
            <a:ext cx="8272947" cy="1527050"/>
          </a:xfrm>
          <a:noFill/>
          <a:effectLst>
            <a:outerShdw blurRad="50800" dist="38100" dir="2700000" algn="tl" rotWithShape="0">
              <a:prstClr val="black">
                <a:alpha val="40000"/>
              </a:prstClr>
            </a:outerShdw>
          </a:effectLst>
        </p:spPr>
        <p:txBody>
          <a:bodyPr>
            <a:normAutofit/>
          </a:bodyPr>
          <a:lstStyle>
            <a:lvl1pPr algn="l">
              <a:defRPr sz="3600">
                <a:solidFill>
                  <a:srgbClr val="FFE47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6986" y="3502512"/>
            <a:ext cx="8272947" cy="880830"/>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75"/>
            <a:ext cx="8246070" cy="899840"/>
          </a:xfrm>
        </p:spPr>
        <p:txBody>
          <a:bodyPr>
            <a:normAutofit/>
          </a:bodyPr>
          <a:lstStyle>
            <a:lvl1pPr algn="l">
              <a:defRPr sz="3600" baseline="0">
                <a:solidFill>
                  <a:srgbClr val="FFE47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0730" y="1350111"/>
            <a:ext cx="8246070" cy="3417152"/>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348" y="460824"/>
            <a:ext cx="6410827" cy="763525"/>
          </a:xfrm>
        </p:spPr>
        <p:txBody>
          <a:bodyPr>
            <a:normAutofit/>
          </a:bodyPr>
          <a:lstStyle>
            <a:lvl1pPr algn="l">
              <a:defRPr sz="3600">
                <a:solidFill>
                  <a:srgbClr val="FFE47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4348" y="1323749"/>
            <a:ext cx="6393606" cy="334411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04" y="302141"/>
            <a:ext cx="8076896" cy="902860"/>
          </a:xfrm>
        </p:spPr>
        <p:txBody>
          <a:bodyPr>
            <a:normAutofit/>
          </a:bodyPr>
          <a:lstStyle>
            <a:lvl1pPr algn="l">
              <a:defRPr sz="3600" baseline="0">
                <a:solidFill>
                  <a:srgbClr val="FFE47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4123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63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4123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PHYS204</a:t>
            </a:r>
            <a:br>
              <a:rPr lang="en-US" dirty="0"/>
            </a:br>
            <a:r>
              <a:rPr lang="en-US" dirty="0"/>
              <a:t>Final Project</a:t>
            </a:r>
          </a:p>
        </p:txBody>
      </p:sp>
      <p:sp>
        <p:nvSpPr>
          <p:cNvPr id="3" name="Subtitle 2"/>
          <p:cNvSpPr>
            <a:spLocks noGrp="1"/>
          </p:cNvSpPr>
          <p:nvPr>
            <p:ph type="subTitle" idx="1"/>
          </p:nvPr>
        </p:nvSpPr>
        <p:spPr/>
        <p:txBody>
          <a:bodyPr/>
          <a:lstStyle/>
          <a:p>
            <a:r>
              <a:rPr lang="en-US" dirty="0"/>
              <a:t>Amber Wilkins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6BFF-18BE-30EB-93AD-FEF44CF54228}"/>
              </a:ext>
            </a:extLst>
          </p:cNvPr>
          <p:cNvSpPr>
            <a:spLocks noGrp="1"/>
          </p:cNvSpPr>
          <p:nvPr>
            <p:ph type="title"/>
          </p:nvPr>
        </p:nvSpPr>
        <p:spPr>
          <a:xfrm>
            <a:off x="143555" y="128470"/>
            <a:ext cx="3656686" cy="902860"/>
          </a:xfrm>
        </p:spPr>
        <p:txBody>
          <a:bodyPr/>
          <a:lstStyle/>
          <a:p>
            <a:r>
              <a:rPr lang="en-US" dirty="0"/>
              <a:t>Required Software</a:t>
            </a:r>
          </a:p>
        </p:txBody>
      </p:sp>
      <p:pic>
        <p:nvPicPr>
          <p:cNvPr id="7" name="Picture 6">
            <a:extLst>
              <a:ext uri="{FF2B5EF4-FFF2-40B4-BE49-F238E27FC236}">
                <a16:creationId xmlns:a16="http://schemas.microsoft.com/office/drawing/2014/main" id="{292ACEDF-4271-5534-B333-68AC905056A6}"/>
              </a:ext>
            </a:extLst>
          </p:cNvPr>
          <p:cNvPicPr>
            <a:picLocks noChangeAspect="1"/>
          </p:cNvPicPr>
          <p:nvPr/>
        </p:nvPicPr>
        <p:blipFill>
          <a:blip r:embed="rId2"/>
          <a:stretch>
            <a:fillRect/>
          </a:stretch>
        </p:blipFill>
        <p:spPr>
          <a:xfrm>
            <a:off x="296260" y="1808226"/>
            <a:ext cx="4123036" cy="2852692"/>
          </a:xfrm>
          <a:prstGeom prst="rect">
            <a:avLst/>
          </a:prstGeom>
        </p:spPr>
      </p:pic>
      <p:pic>
        <p:nvPicPr>
          <p:cNvPr id="8" name="Picture 7">
            <a:extLst>
              <a:ext uri="{FF2B5EF4-FFF2-40B4-BE49-F238E27FC236}">
                <a16:creationId xmlns:a16="http://schemas.microsoft.com/office/drawing/2014/main" id="{4B1FF62A-0946-5973-4B71-7346C48F0958}"/>
              </a:ext>
            </a:extLst>
          </p:cNvPr>
          <p:cNvPicPr>
            <a:picLocks noChangeAspect="1"/>
          </p:cNvPicPr>
          <p:nvPr/>
        </p:nvPicPr>
        <p:blipFill>
          <a:blip r:embed="rId3"/>
          <a:stretch>
            <a:fillRect/>
          </a:stretch>
        </p:blipFill>
        <p:spPr>
          <a:xfrm>
            <a:off x="4724705" y="1808226"/>
            <a:ext cx="4123037" cy="2852692"/>
          </a:xfrm>
          <a:prstGeom prst="rect">
            <a:avLst/>
          </a:prstGeom>
        </p:spPr>
      </p:pic>
    </p:spTree>
    <p:extLst>
      <p:ext uri="{BB962C8B-B14F-4D97-AF65-F5344CB8AC3E}">
        <p14:creationId xmlns:p14="http://schemas.microsoft.com/office/powerpoint/2010/main" val="420205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685F5D-44D3-4699-22BD-3601CA8D99AE}"/>
              </a:ext>
            </a:extLst>
          </p:cNvPr>
          <p:cNvSpPr>
            <a:spLocks noGrp="1"/>
          </p:cNvSpPr>
          <p:nvPr>
            <p:ph type="title"/>
          </p:nvPr>
        </p:nvSpPr>
        <p:spPr/>
        <p:txBody>
          <a:bodyPr/>
          <a:lstStyle/>
          <a:p>
            <a:r>
              <a:rPr lang="en-US" dirty="0"/>
              <a:t>Precision of the Ultrasonic Senor</a:t>
            </a:r>
          </a:p>
        </p:txBody>
      </p:sp>
      <p:sp>
        <p:nvSpPr>
          <p:cNvPr id="8" name="Content Placeholder 7">
            <a:extLst>
              <a:ext uri="{FF2B5EF4-FFF2-40B4-BE49-F238E27FC236}">
                <a16:creationId xmlns:a16="http://schemas.microsoft.com/office/drawing/2014/main" id="{2B93463C-D138-0FE8-A45C-F2A0E3966391}"/>
              </a:ext>
            </a:extLst>
          </p:cNvPr>
          <p:cNvSpPr>
            <a:spLocks noGrp="1"/>
          </p:cNvSpPr>
          <p:nvPr>
            <p:ph idx="1"/>
          </p:nvPr>
        </p:nvSpPr>
        <p:spPr/>
        <p:txBody>
          <a:bodyPr>
            <a:normAutofit/>
          </a:bodyPr>
          <a:lstStyle/>
          <a:p>
            <a:pPr marL="0" indent="0">
              <a:lnSpc>
                <a:spcPct val="150000"/>
              </a:lnSpc>
              <a:buNone/>
            </a:pPr>
            <a:r>
              <a:rPr lang="en-US" sz="2000" dirty="0"/>
              <a:t>The following representations show how we apply what we have learned about number and units to determine the precision of the ultrasonic sensor. Assessing the accuracy of a sensor is important in experiments, as sensors tend to experience drift over time, leading to inaccurate readings influenced by factors like temperature, humidity, and component fatigue.</a:t>
            </a:r>
          </a:p>
        </p:txBody>
      </p:sp>
    </p:spTree>
    <p:extLst>
      <p:ext uri="{BB962C8B-B14F-4D97-AF65-F5344CB8AC3E}">
        <p14:creationId xmlns:p14="http://schemas.microsoft.com/office/powerpoint/2010/main" val="269162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76A3-39FD-6FAF-F0FA-61B8241739D6}"/>
              </a:ext>
            </a:extLst>
          </p:cNvPr>
          <p:cNvSpPr>
            <a:spLocks noGrp="1"/>
          </p:cNvSpPr>
          <p:nvPr>
            <p:ph type="title"/>
          </p:nvPr>
        </p:nvSpPr>
        <p:spPr>
          <a:xfrm>
            <a:off x="143555" y="50750"/>
            <a:ext cx="3198571" cy="902860"/>
          </a:xfrm>
        </p:spPr>
        <p:txBody>
          <a:bodyPr/>
          <a:lstStyle/>
          <a:p>
            <a:r>
              <a:rPr lang="en-US" dirty="0"/>
              <a:t>Data Collection</a:t>
            </a:r>
          </a:p>
        </p:txBody>
      </p:sp>
      <p:graphicFrame>
        <p:nvGraphicFramePr>
          <p:cNvPr id="7" name="Table 6">
            <a:extLst>
              <a:ext uri="{FF2B5EF4-FFF2-40B4-BE49-F238E27FC236}">
                <a16:creationId xmlns:a16="http://schemas.microsoft.com/office/drawing/2014/main" id="{43F52D1A-BCB2-4ED4-289A-7C975E0D765A}"/>
              </a:ext>
            </a:extLst>
          </p:cNvPr>
          <p:cNvGraphicFramePr>
            <a:graphicFrameLocks noGrp="1"/>
          </p:cNvGraphicFramePr>
          <p:nvPr>
            <p:extLst>
              <p:ext uri="{D42A27DB-BD31-4B8C-83A1-F6EECF244321}">
                <p14:modId xmlns:p14="http://schemas.microsoft.com/office/powerpoint/2010/main" val="30667222"/>
              </p:ext>
            </p:extLst>
          </p:nvPr>
        </p:nvGraphicFramePr>
        <p:xfrm>
          <a:off x="830726" y="1350110"/>
          <a:ext cx="7482547" cy="3657595"/>
        </p:xfrm>
        <a:graphic>
          <a:graphicData uri="http://schemas.openxmlformats.org/drawingml/2006/table">
            <a:tbl>
              <a:tblPr firstRow="1" firstCol="1" bandRow="1">
                <a:tableStyleId>{5C22544A-7EE6-4342-B048-85BDC9FD1C3A}</a:tableStyleId>
              </a:tblPr>
              <a:tblGrid>
                <a:gridCol w="938105">
                  <a:extLst>
                    <a:ext uri="{9D8B030D-6E8A-4147-A177-3AD203B41FA5}">
                      <a16:colId xmlns:a16="http://schemas.microsoft.com/office/drawing/2014/main" val="2680175028"/>
                    </a:ext>
                  </a:extLst>
                </a:gridCol>
                <a:gridCol w="1315992">
                  <a:extLst>
                    <a:ext uri="{9D8B030D-6E8A-4147-A177-3AD203B41FA5}">
                      <a16:colId xmlns:a16="http://schemas.microsoft.com/office/drawing/2014/main" val="1768498984"/>
                    </a:ext>
                  </a:extLst>
                </a:gridCol>
                <a:gridCol w="1315992">
                  <a:extLst>
                    <a:ext uri="{9D8B030D-6E8A-4147-A177-3AD203B41FA5}">
                      <a16:colId xmlns:a16="http://schemas.microsoft.com/office/drawing/2014/main" val="1249046169"/>
                    </a:ext>
                  </a:extLst>
                </a:gridCol>
                <a:gridCol w="1279420">
                  <a:extLst>
                    <a:ext uri="{9D8B030D-6E8A-4147-A177-3AD203B41FA5}">
                      <a16:colId xmlns:a16="http://schemas.microsoft.com/office/drawing/2014/main" val="4042757085"/>
                    </a:ext>
                  </a:extLst>
                </a:gridCol>
                <a:gridCol w="1316519">
                  <a:extLst>
                    <a:ext uri="{9D8B030D-6E8A-4147-A177-3AD203B41FA5}">
                      <a16:colId xmlns:a16="http://schemas.microsoft.com/office/drawing/2014/main" val="3508748709"/>
                    </a:ext>
                  </a:extLst>
                </a:gridCol>
                <a:gridCol w="1316519">
                  <a:extLst>
                    <a:ext uri="{9D8B030D-6E8A-4147-A177-3AD203B41FA5}">
                      <a16:colId xmlns:a16="http://schemas.microsoft.com/office/drawing/2014/main" val="650233730"/>
                    </a:ext>
                  </a:extLst>
                </a:gridCol>
              </a:tblGrid>
              <a:tr h="1169695">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487679">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492 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4.92 e-4</a:t>
                      </a:r>
                    </a:p>
                  </a:txBody>
                  <a:tcPr marL="68580" marR="68580" marT="0" marB="0" anchor="ctr"/>
                </a:tc>
                <a:tc>
                  <a:txBody>
                    <a:bodyPr/>
                    <a:lstStyle/>
                    <a:p>
                      <a:pPr marL="0" marR="0" algn="ctr">
                        <a:spcBef>
                          <a:spcPts val="0"/>
                        </a:spcBef>
                        <a:spcAft>
                          <a:spcPts val="0"/>
                        </a:spcAft>
                      </a:pPr>
                      <a:r>
                        <a:rPr lang="en-US" sz="1600" kern="100" dirty="0">
                          <a:effectLst/>
                          <a:latin typeface="+mn-lt"/>
                        </a:rPr>
                        <a:t>325.20 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487679">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10 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a:t>
                      </a:r>
                    </a:p>
                  </a:txBody>
                  <a:tcPr marL="68580" marR="68580" marT="0" marB="0" anchor="ctr"/>
                </a:tc>
                <a:tc>
                  <a:txBody>
                    <a:bodyPr/>
                    <a:lstStyle/>
                    <a:p>
                      <a:pPr marL="0" marR="0" algn="ctr">
                        <a:spcBef>
                          <a:spcPts val="0"/>
                        </a:spcBef>
                        <a:spcAft>
                          <a:spcPts val="0"/>
                        </a:spcAft>
                      </a:pPr>
                      <a:r>
                        <a:rPr lang="en-US" sz="1600" kern="100" dirty="0">
                          <a:effectLst/>
                          <a:latin typeface="+mn-lt"/>
                        </a:rPr>
                        <a:t> 586</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5.89e-4</a:t>
                      </a:r>
                    </a:p>
                  </a:txBody>
                  <a:tcPr marL="68580" marR="68580" marT="0" marB="0" anchor="ctr"/>
                </a:tc>
                <a:tc>
                  <a:txBody>
                    <a:bodyPr/>
                    <a:lstStyle/>
                    <a:p>
                      <a:pPr marL="0" marR="0" algn="ctr">
                        <a:spcBef>
                          <a:spcPts val="0"/>
                        </a:spcBef>
                        <a:spcAft>
                          <a:spcPts val="0"/>
                        </a:spcAft>
                      </a:pPr>
                      <a:r>
                        <a:rPr lang="en-US" sz="1600" kern="100" dirty="0">
                          <a:effectLst/>
                          <a:latin typeface="+mn-lt"/>
                        </a:rPr>
                        <a:t>339.56 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487679">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0.3</a:t>
                      </a:r>
                    </a:p>
                  </a:txBody>
                  <a:tcPr marL="68580" marR="68580" marT="0" marB="0" anchor="ctr"/>
                </a:tc>
                <a:tc>
                  <a:txBody>
                    <a:bodyPr/>
                    <a:lstStyle/>
                    <a:p>
                      <a:pPr marL="0" marR="0" algn="ctr">
                        <a:spcBef>
                          <a:spcPts val="0"/>
                        </a:spcBef>
                        <a:spcAft>
                          <a:spcPts val="0"/>
                        </a:spcAft>
                      </a:pPr>
                      <a:r>
                        <a:rPr lang="en-US" sz="1600" kern="100" dirty="0">
                          <a:effectLst/>
                          <a:latin typeface="+mn-lt"/>
                        </a:rPr>
                        <a:t> 925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9.25e-4</a:t>
                      </a:r>
                    </a:p>
                  </a:txBody>
                  <a:tcPr marL="68580" marR="68580" marT="0" marB="0" anchor="ctr"/>
                </a:tc>
                <a:tc>
                  <a:txBody>
                    <a:bodyPr/>
                    <a:lstStyle/>
                    <a:p>
                      <a:pPr marL="0" marR="0" algn="ctr">
                        <a:spcBef>
                          <a:spcPts val="0"/>
                        </a:spcBef>
                        <a:spcAft>
                          <a:spcPts val="0"/>
                        </a:spcAft>
                      </a:pPr>
                      <a:r>
                        <a:rPr lang="en-US" sz="1600" kern="100" dirty="0">
                          <a:effectLst/>
                          <a:latin typeface="+mn-lt"/>
                        </a:rPr>
                        <a:t> 324.32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487679">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20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0.4</a:t>
                      </a:r>
                    </a:p>
                  </a:txBody>
                  <a:tcPr marL="68580" marR="68580" marT="0" marB="0" anchor="ctr"/>
                </a:tc>
                <a:tc>
                  <a:txBody>
                    <a:bodyPr/>
                    <a:lstStyle/>
                    <a:p>
                      <a:pPr marL="0" marR="0" algn="ctr">
                        <a:spcBef>
                          <a:spcPts val="0"/>
                        </a:spcBef>
                        <a:spcAft>
                          <a:spcPts val="0"/>
                        </a:spcAft>
                      </a:pPr>
                      <a:r>
                        <a:rPr lang="en-US" sz="1600" kern="100" dirty="0">
                          <a:effectLst/>
                          <a:latin typeface="+mn-lt"/>
                        </a:rPr>
                        <a:t> 1187</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.0012</a:t>
                      </a:r>
                    </a:p>
                  </a:txBody>
                  <a:tcPr marL="68580" marR="68580" marT="0" marB="0" anchor="ctr"/>
                </a:tc>
                <a:tc>
                  <a:txBody>
                    <a:bodyPr/>
                    <a:lstStyle/>
                    <a:p>
                      <a:pPr marL="0" marR="0" algn="ctr">
                        <a:spcBef>
                          <a:spcPts val="0"/>
                        </a:spcBef>
                        <a:spcAft>
                          <a:spcPts val="0"/>
                        </a:spcAft>
                      </a:pPr>
                      <a:r>
                        <a:rPr lang="en-US" sz="1600" kern="100" dirty="0">
                          <a:effectLst/>
                          <a:latin typeface="+mn-lt"/>
                        </a:rPr>
                        <a:t> 333.33</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487679">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30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0.6</a:t>
                      </a:r>
                    </a:p>
                  </a:txBody>
                  <a:tcPr marL="68580" marR="68580" marT="0" marB="0" anchor="ctr"/>
                </a:tc>
                <a:tc>
                  <a:txBody>
                    <a:bodyPr/>
                    <a:lstStyle/>
                    <a:p>
                      <a:pPr marL="0" marR="0" algn="ctr">
                        <a:spcBef>
                          <a:spcPts val="0"/>
                        </a:spcBef>
                        <a:spcAft>
                          <a:spcPts val="0"/>
                        </a:spcAft>
                      </a:pPr>
                      <a:r>
                        <a:rPr lang="en-US" sz="1600" kern="100" dirty="0">
                          <a:effectLst/>
                          <a:latin typeface="+mn-lt"/>
                        </a:rPr>
                        <a:t> 1724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.0017</a:t>
                      </a:r>
                    </a:p>
                  </a:txBody>
                  <a:tcPr marL="68580" marR="68580" marT="0" marB="0" anchor="ctr"/>
                </a:tc>
                <a:tc>
                  <a:txBody>
                    <a:bodyPr/>
                    <a:lstStyle/>
                    <a:p>
                      <a:pPr marL="0" marR="0" algn="ctr">
                        <a:spcBef>
                          <a:spcPts val="0"/>
                        </a:spcBef>
                        <a:spcAft>
                          <a:spcPts val="0"/>
                        </a:spcAft>
                      </a:pPr>
                      <a:r>
                        <a:rPr lang="en-US" sz="1600" kern="100" dirty="0">
                          <a:effectLst/>
                          <a:latin typeface="+mn-lt"/>
                        </a:rPr>
                        <a:t>352.94 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209329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9AD4-35AE-7342-DEF9-4404A7AAA52D}"/>
              </a:ext>
            </a:extLst>
          </p:cNvPr>
          <p:cNvSpPr>
            <a:spLocks noGrp="1"/>
          </p:cNvSpPr>
          <p:nvPr>
            <p:ph type="title"/>
          </p:nvPr>
        </p:nvSpPr>
        <p:spPr>
          <a:xfrm>
            <a:off x="143555" y="128470"/>
            <a:ext cx="2740456" cy="902860"/>
          </a:xfrm>
        </p:spPr>
        <p:txBody>
          <a:bodyPr/>
          <a:lstStyle/>
          <a:p>
            <a:r>
              <a:rPr lang="en-US" dirty="0"/>
              <a:t>Data Analysis</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C68C8B21-F057-8EA8-7F64-37586D3F3788}"/>
                  </a:ext>
                </a:extLst>
              </p:cNvPr>
              <p:cNvSpPr>
                <a:spLocks noGrp="1"/>
              </p:cNvSpPr>
              <p:nvPr>
                <p:ph sz="half" idx="2"/>
              </p:nvPr>
            </p:nvSpPr>
            <p:spPr>
              <a:xfrm>
                <a:off x="536575" y="1349375"/>
                <a:ext cx="8158163" cy="3513138"/>
              </a:xfrm>
            </p:spPr>
            <p:txBody>
              <a:bodyPr/>
              <a:lstStyle/>
              <a:p>
                <a:pPr algn="l">
                  <a:buFont typeface="Wingdings" panose="05000000000000000000" pitchFamily="2" charset="2"/>
                  <a:buChar char="Ø"/>
                </a:pPr>
                <a:r>
                  <a:rPr lang="en-US" dirty="0">
                    <a:solidFill>
                      <a:srgbClr val="FFD41D"/>
                    </a:solidFill>
                  </a:rPr>
                  <a:t>Average velocity from table </a:t>
                </a:r>
              </a:p>
              <a:p>
                <a:endParaRPr lang="en-US" dirty="0"/>
              </a:p>
              <a:p>
                <a:pPr marL="0" indent="0">
                  <a:buNone/>
                </a:pPr>
                <a:endParaRPr lang="en-US" dirty="0"/>
              </a:p>
              <a:p>
                <a:pPr marL="0" indent="0" algn="l">
                  <a:buNone/>
                </a:pPr>
                <a:endParaRPr lang="en-US" dirty="0"/>
              </a:p>
              <a:p>
                <a:pPr algn="l">
                  <a:buFont typeface="Wingdings" panose="05000000000000000000" pitchFamily="2" charset="2"/>
                  <a:buChar char="Ø"/>
                </a:pPr>
                <a:r>
                  <a:rPr lang="en-US" dirty="0">
                    <a:solidFill>
                      <a:srgbClr val="FFD41D"/>
                    </a:solidFill>
                  </a:rPr>
                  <a:t>Percent difference where </a:t>
                </a:r>
                <a14:m>
                  <m:oMath xmlns:m="http://schemas.openxmlformats.org/officeDocument/2006/math">
                    <m:sSub>
                      <m:sSubPr>
                        <m:ctrlPr>
                          <a:rPr lang="en-US" i="1">
                            <a:solidFill>
                              <a:srgbClr val="FFD41D"/>
                            </a:solidFill>
                            <a:latin typeface="Cambria Math" panose="02040503050406030204" pitchFamily="18" charset="0"/>
                          </a:rPr>
                        </m:ctrlPr>
                      </m:sSubPr>
                      <m:e>
                        <m:r>
                          <a:rPr lang="en-US" i="1">
                            <a:solidFill>
                              <a:srgbClr val="FFD41D"/>
                            </a:solidFill>
                            <a:latin typeface="Cambria Math" panose="02040503050406030204" pitchFamily="18" charset="0"/>
                          </a:rPr>
                          <m:t>𝑣</m:t>
                        </m:r>
                      </m:e>
                      <m:sub>
                        <m:r>
                          <a:rPr lang="en-US" i="1">
                            <a:solidFill>
                              <a:srgbClr val="FFD41D"/>
                            </a:solidFill>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pPr marL="0" indent="0" algn="l">
                  <a:buNone/>
                </a:pPr>
                <a:endParaRPr lang="en-US" dirty="0"/>
              </a:p>
              <a:p>
                <a:pPr marL="0" indent="0" algn="l">
                  <a:buNone/>
                </a:pPr>
                <a:endParaRPr lang="en-US" dirty="0"/>
              </a:p>
            </p:txBody>
          </p:sp>
        </mc:Choice>
        <mc:Fallback>
          <p:sp>
            <p:nvSpPr>
              <p:cNvPr id="7" name="Content Placeholder 2">
                <a:extLst>
                  <a:ext uri="{FF2B5EF4-FFF2-40B4-BE49-F238E27FC236}">
                    <a16:creationId xmlns:a16="http://schemas.microsoft.com/office/drawing/2014/main" id="{C68C8B21-F057-8EA8-7F64-37586D3F3788}"/>
                  </a:ext>
                </a:extLst>
              </p:cNvPr>
              <p:cNvSpPr>
                <a:spLocks noGrp="1" noRot="1" noChangeAspect="1" noMove="1" noResize="1" noEditPoints="1" noAdjustHandles="1" noChangeArrowheads="1" noChangeShapeType="1" noTextEdit="1"/>
              </p:cNvSpPr>
              <p:nvPr>
                <p:ph sz="half" idx="2"/>
              </p:nvPr>
            </p:nvSpPr>
            <p:spPr>
              <a:xfrm>
                <a:off x="536575" y="1349375"/>
                <a:ext cx="8158163" cy="3513138"/>
              </a:xfrm>
              <a:blipFill>
                <a:blip r:embed="rId2"/>
                <a:stretch>
                  <a:fillRect l="-972" t="-13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D29B448-98CA-93BA-0DA6-D8DABEB654FD}"/>
                  </a:ext>
                </a:extLst>
              </p:cNvPr>
              <p:cNvSpPr/>
              <p:nvPr/>
            </p:nvSpPr>
            <p:spPr>
              <a:xfrm>
                <a:off x="907080" y="1808225"/>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1">
                              <a:solidFill>
                                <a:schemeClr val="bg1"/>
                              </a:solidFill>
                              <a:latin typeface="Cambria Math" panose="02040503050406030204" pitchFamily="18" charset="0"/>
                            </a:rPr>
                            <m:t>𝑎𝑣𝑔</m:t>
                          </m:r>
                        </m:sub>
                      </m:sSub>
                      <m:r>
                        <a:rPr lang="en-US" i="0">
                          <a:solidFill>
                            <a:schemeClr val="bg1"/>
                          </a:solidFill>
                          <a:latin typeface="Cambria Math" panose="02040503050406030204" pitchFamily="18" charset="0"/>
                        </a:rPr>
                        <m:t>= </m:t>
                      </m:r>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0">
                                  <a:solidFill>
                                    <a:schemeClr val="bg1"/>
                                  </a:solidFill>
                                  <a:latin typeface="Cambria Math" panose="02040503050406030204" pitchFamily="18" charset="0"/>
                                </a:rPr>
                                <m:t>1</m:t>
                              </m:r>
                            </m:sub>
                          </m:sSub>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0">
                                  <a:solidFill>
                                    <a:schemeClr val="bg1"/>
                                  </a:solidFill>
                                  <a:latin typeface="Cambria Math" panose="02040503050406030204" pitchFamily="18" charset="0"/>
                                </a:rPr>
                                <m:t>2</m:t>
                              </m:r>
                            </m:sub>
                          </m:sSub>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0">
                                  <a:solidFill>
                                    <a:schemeClr val="bg1"/>
                                  </a:solidFill>
                                  <a:latin typeface="Cambria Math" panose="02040503050406030204" pitchFamily="18" charset="0"/>
                                </a:rPr>
                                <m:t>3</m:t>
                              </m:r>
                            </m:sub>
                          </m:sSub>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0">
                                  <a:solidFill>
                                    <a:schemeClr val="bg1"/>
                                  </a:solidFill>
                                  <a:latin typeface="Cambria Math" panose="02040503050406030204" pitchFamily="18" charset="0"/>
                                </a:rPr>
                                <m:t>4</m:t>
                              </m:r>
                            </m:sub>
                          </m:sSub>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0">
                                  <a:solidFill>
                                    <a:schemeClr val="bg1"/>
                                  </a:solidFill>
                                  <a:latin typeface="Cambria Math" panose="02040503050406030204" pitchFamily="18" charset="0"/>
                                </a:rPr>
                                <m:t>5</m:t>
                              </m:r>
                            </m:sub>
                          </m:sSub>
                        </m:num>
                        <m:den>
                          <m:r>
                            <a:rPr lang="en-US" i="0">
                              <a:solidFill>
                                <a:schemeClr val="bg1"/>
                              </a:solidFill>
                              <a:latin typeface="Cambria Math" panose="02040503050406030204" pitchFamily="18" charset="0"/>
                            </a:rPr>
                            <m:t>5</m:t>
                          </m:r>
                        </m:den>
                      </m:f>
                      <m:r>
                        <a:rPr lang="en-US" b="0" i="1" smtClean="0">
                          <a:solidFill>
                            <a:schemeClr val="bg1"/>
                          </a:solidFill>
                          <a:latin typeface="Cambria Math" panose="02040503050406030204" pitchFamily="18" charset="0"/>
                        </a:rPr>
                        <m:t> </m:t>
                      </m:r>
                    </m:oMath>
                  </m:oMathPara>
                </a14:m>
                <a:endParaRPr lang="en-US" b="0" dirty="0"/>
              </a:p>
            </p:txBody>
          </p:sp>
        </mc:Choice>
        <mc:Fallback>
          <p:sp>
            <p:nvSpPr>
              <p:cNvPr id="8" name="Rectangle 7">
                <a:extLst>
                  <a:ext uri="{FF2B5EF4-FFF2-40B4-BE49-F238E27FC236}">
                    <a16:creationId xmlns:a16="http://schemas.microsoft.com/office/drawing/2014/main" id="{0D29B448-98CA-93BA-0DA6-D8DABEB654FD}"/>
                  </a:ext>
                </a:extLst>
              </p:cNvPr>
              <p:cNvSpPr>
                <a:spLocks noRot="1" noChangeAspect="1" noMove="1" noResize="1" noEditPoints="1" noAdjustHandles="1" noChangeArrowheads="1" noChangeShapeType="1" noTextEdit="1"/>
              </p:cNvSpPr>
              <p:nvPr/>
            </p:nvSpPr>
            <p:spPr>
              <a:xfrm>
                <a:off x="907080" y="1808225"/>
                <a:ext cx="3314754" cy="595548"/>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1578983-14BC-5727-0590-A193ACF5E08E}"/>
              </a:ext>
            </a:extLst>
          </p:cNvPr>
          <p:cNvSpPr txBox="1"/>
          <p:nvPr/>
        </p:nvSpPr>
        <p:spPr>
          <a:xfrm>
            <a:off x="920481" y="2571750"/>
            <a:ext cx="902830" cy="307777"/>
          </a:xfrm>
          <a:prstGeom prst="rect">
            <a:avLst/>
          </a:prstGeom>
          <a:noFill/>
        </p:spPr>
        <p:txBody>
          <a:bodyPr wrap="square" rtlCol="0">
            <a:spAutoFit/>
          </a:bodyPr>
          <a:lstStyle/>
          <a:p>
            <a:r>
              <a:rPr lang="en-US" sz="1400" i="1" dirty="0">
                <a:solidFill>
                  <a:schemeClr val="bg1"/>
                </a:solidFill>
              </a:rPr>
              <a:t>Answer: </a:t>
            </a:r>
          </a:p>
        </p:txBody>
      </p:sp>
      <p:sp>
        <p:nvSpPr>
          <p:cNvPr id="10" name="TextBox 9">
            <a:extLst>
              <a:ext uri="{FF2B5EF4-FFF2-40B4-BE49-F238E27FC236}">
                <a16:creationId xmlns:a16="http://schemas.microsoft.com/office/drawing/2014/main" id="{7AFDEB29-B06E-9C75-8B17-18336BE274AF}"/>
              </a:ext>
            </a:extLst>
          </p:cNvPr>
          <p:cNvSpPr txBox="1"/>
          <p:nvPr/>
        </p:nvSpPr>
        <p:spPr>
          <a:xfrm>
            <a:off x="1747043" y="2517165"/>
            <a:ext cx="920347" cy="338554"/>
          </a:xfrm>
          <a:prstGeom prst="rect">
            <a:avLst/>
          </a:prstGeom>
          <a:noFill/>
        </p:spPr>
        <p:txBody>
          <a:bodyPr wrap="square" rtlCol="0">
            <a:spAutoFit/>
          </a:bodyPr>
          <a:lstStyle/>
          <a:p>
            <a:pPr algn="ctr"/>
            <a:r>
              <a:rPr lang="en-US" sz="1600" u="sng" dirty="0">
                <a:solidFill>
                  <a:schemeClr val="bg1"/>
                </a:solidFill>
              </a:rPr>
              <a:t>335.07</a:t>
            </a:r>
          </a:p>
        </p:txBody>
      </p:sp>
      <p:sp>
        <p:nvSpPr>
          <p:cNvPr id="11" name="TextBox 10">
            <a:extLst>
              <a:ext uri="{FF2B5EF4-FFF2-40B4-BE49-F238E27FC236}">
                <a16:creationId xmlns:a16="http://schemas.microsoft.com/office/drawing/2014/main" id="{38168627-0299-C92B-07DB-41711F6DDAC8}"/>
              </a:ext>
            </a:extLst>
          </p:cNvPr>
          <p:cNvSpPr txBox="1"/>
          <p:nvPr/>
        </p:nvSpPr>
        <p:spPr>
          <a:xfrm>
            <a:off x="2434130" y="2517165"/>
            <a:ext cx="633198" cy="338554"/>
          </a:xfrm>
          <a:prstGeom prst="rect">
            <a:avLst/>
          </a:prstGeom>
          <a:noFill/>
        </p:spPr>
        <p:txBody>
          <a:bodyPr wrap="square" rtlCol="0">
            <a:spAutoFit/>
          </a:bodyPr>
          <a:lstStyle/>
          <a:p>
            <a:pPr algn="ctr"/>
            <a:r>
              <a:rPr lang="en-US" sz="1600" u="sng" dirty="0">
                <a:solidFill>
                  <a:schemeClr val="bg1"/>
                </a:solidFill>
              </a:rPr>
              <a:t>m/s</a:t>
            </a: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C017A6FF-037C-4CA7-139C-74682FAFE657}"/>
                  </a:ext>
                </a:extLst>
              </p:cNvPr>
              <p:cNvSpPr/>
              <p:nvPr/>
            </p:nvSpPr>
            <p:spPr>
              <a:xfrm>
                <a:off x="853105" y="3616770"/>
                <a:ext cx="4428445" cy="56842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solidFill>
                            <a:schemeClr val="bg1"/>
                          </a:solidFill>
                          <a:latin typeface="Cambria Math" panose="02040503050406030204" pitchFamily="18" charset="0"/>
                        </a:rPr>
                        <m:t>𝑃𝑒𝑟𝑐𝑒𝑛𝑡</m:t>
                      </m:r>
                      <m:r>
                        <a:rPr lang="en-US" sz="1600" i="0">
                          <a:solidFill>
                            <a:schemeClr val="bg1"/>
                          </a:solidFill>
                          <a:latin typeface="Cambria Math" panose="02040503050406030204" pitchFamily="18" charset="0"/>
                        </a:rPr>
                        <m:t> </m:t>
                      </m:r>
                      <m:r>
                        <a:rPr lang="en-US" sz="1600" i="1">
                          <a:solidFill>
                            <a:schemeClr val="bg1"/>
                          </a:solidFill>
                          <a:latin typeface="Cambria Math" panose="02040503050406030204" pitchFamily="18" charset="0"/>
                        </a:rPr>
                        <m:t>𝑑𝑖𝑓𝑓𝑒𝑟</m:t>
                      </m:r>
                      <m:r>
                        <a:rPr lang="en-US" sz="1600" b="0" i="1" smtClean="0">
                          <a:solidFill>
                            <a:schemeClr val="bg1"/>
                          </a:solidFill>
                          <a:latin typeface="Cambria Math" panose="02040503050406030204" pitchFamily="18" charset="0"/>
                        </a:rPr>
                        <m:t>𝑒</m:t>
                      </m:r>
                      <m:r>
                        <a:rPr lang="en-US" sz="1600" i="1">
                          <a:solidFill>
                            <a:schemeClr val="bg1"/>
                          </a:solidFill>
                          <a:latin typeface="Cambria Math" panose="02040503050406030204" pitchFamily="18" charset="0"/>
                        </a:rPr>
                        <m:t>𝑛𝑐𝑒</m:t>
                      </m:r>
                      <m:r>
                        <a:rPr lang="en-US" sz="1600" i="0">
                          <a:solidFill>
                            <a:schemeClr val="bg1"/>
                          </a:solidFill>
                          <a:latin typeface="Cambria Math" panose="02040503050406030204" pitchFamily="18" charset="0"/>
                        </a:rPr>
                        <m:t> = </m:t>
                      </m:r>
                      <m:f>
                        <m:fPr>
                          <m:ctrlPr>
                            <a:rPr lang="en-US" sz="1600" i="1">
                              <a:solidFill>
                                <a:schemeClr val="bg1"/>
                              </a:solidFill>
                              <a:latin typeface="Cambria Math" panose="02040503050406030204" pitchFamily="18" charset="0"/>
                            </a:rPr>
                          </m:ctrlPr>
                        </m:fPr>
                        <m:num>
                          <m:d>
                            <m:dPr>
                              <m:begChr m:val="|"/>
                              <m:endChr m:val="|"/>
                              <m:ctrlPr>
                                <a:rPr lang="en-US" sz="1600" i="1">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rPr>
                                <m:t>335</m:t>
                              </m:r>
                              <m:r>
                                <a:rPr lang="en-US" sz="1600" i="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343</m:t>
                              </m:r>
                            </m:e>
                          </m:d>
                        </m:num>
                        <m:den>
                          <m:r>
                            <a:rPr lang="en-US" sz="1600" b="0" i="1" smtClean="0">
                              <a:solidFill>
                                <a:schemeClr val="bg1"/>
                              </a:solidFill>
                              <a:latin typeface="Cambria Math" panose="02040503050406030204" pitchFamily="18" charset="0"/>
                            </a:rPr>
                            <m:t>343</m:t>
                          </m:r>
                        </m:den>
                      </m:f>
                      <m:r>
                        <a:rPr lang="en-US" sz="160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100</m:t>
                      </m:r>
                    </m:oMath>
                  </m:oMathPara>
                </a14:m>
                <a:endParaRPr lang="en-US" sz="1600" b="0" dirty="0">
                  <a:solidFill>
                    <a:schemeClr val="bg1"/>
                  </a:solidFill>
                </a:endParaRPr>
              </a:p>
            </p:txBody>
          </p:sp>
        </mc:Choice>
        <mc:Fallback>
          <p:sp>
            <p:nvSpPr>
              <p:cNvPr id="13" name="Rectangle 12">
                <a:extLst>
                  <a:ext uri="{FF2B5EF4-FFF2-40B4-BE49-F238E27FC236}">
                    <a16:creationId xmlns:a16="http://schemas.microsoft.com/office/drawing/2014/main" id="{C017A6FF-037C-4CA7-139C-74682FAFE657}"/>
                  </a:ext>
                </a:extLst>
              </p:cNvPr>
              <p:cNvSpPr>
                <a:spLocks noRot="1" noChangeAspect="1" noMove="1" noResize="1" noEditPoints="1" noAdjustHandles="1" noChangeArrowheads="1" noChangeShapeType="1" noTextEdit="1"/>
              </p:cNvSpPr>
              <p:nvPr/>
            </p:nvSpPr>
            <p:spPr>
              <a:xfrm>
                <a:off x="853105" y="3616770"/>
                <a:ext cx="4428445" cy="568425"/>
              </a:xfrm>
              <a:prstGeom prst="rect">
                <a:avLst/>
              </a:prstGeom>
              <a:blipFill>
                <a:blip r:embed="rId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579A73B-4CCC-6E1F-87A7-26443DD37911}"/>
              </a:ext>
            </a:extLst>
          </p:cNvPr>
          <p:cNvSpPr txBox="1"/>
          <p:nvPr/>
        </p:nvSpPr>
        <p:spPr>
          <a:xfrm>
            <a:off x="907080" y="4216076"/>
            <a:ext cx="902830" cy="307777"/>
          </a:xfrm>
          <a:prstGeom prst="rect">
            <a:avLst/>
          </a:prstGeom>
          <a:noFill/>
        </p:spPr>
        <p:txBody>
          <a:bodyPr wrap="square" rtlCol="0">
            <a:spAutoFit/>
          </a:bodyPr>
          <a:lstStyle/>
          <a:p>
            <a:r>
              <a:rPr lang="en-US" sz="1400" i="1" dirty="0">
                <a:solidFill>
                  <a:schemeClr val="bg1"/>
                </a:solidFill>
              </a:rPr>
              <a:t>Answer: </a:t>
            </a:r>
          </a:p>
        </p:txBody>
      </p:sp>
      <p:sp>
        <p:nvSpPr>
          <p:cNvPr id="16" name="TextBox 15">
            <a:extLst>
              <a:ext uri="{FF2B5EF4-FFF2-40B4-BE49-F238E27FC236}">
                <a16:creationId xmlns:a16="http://schemas.microsoft.com/office/drawing/2014/main" id="{A196ACDD-6ED9-D3E3-7CC2-D86D27DDEC02}"/>
              </a:ext>
            </a:extLst>
          </p:cNvPr>
          <p:cNvSpPr txBox="1"/>
          <p:nvPr/>
        </p:nvSpPr>
        <p:spPr>
          <a:xfrm>
            <a:off x="1666266" y="4185195"/>
            <a:ext cx="309749" cy="338554"/>
          </a:xfrm>
          <a:prstGeom prst="rect">
            <a:avLst/>
          </a:prstGeom>
          <a:noFill/>
        </p:spPr>
        <p:txBody>
          <a:bodyPr wrap="square" rtlCol="0">
            <a:spAutoFit/>
          </a:bodyPr>
          <a:lstStyle/>
          <a:p>
            <a:pPr algn="ctr"/>
            <a:r>
              <a:rPr lang="en-US" sz="1600" u="sng" dirty="0">
                <a:solidFill>
                  <a:schemeClr val="bg1"/>
                </a:solidFill>
              </a:rPr>
              <a:t>2</a:t>
            </a:r>
          </a:p>
        </p:txBody>
      </p:sp>
      <p:sp>
        <p:nvSpPr>
          <p:cNvPr id="17" name="TextBox 16">
            <a:extLst>
              <a:ext uri="{FF2B5EF4-FFF2-40B4-BE49-F238E27FC236}">
                <a16:creationId xmlns:a16="http://schemas.microsoft.com/office/drawing/2014/main" id="{5A7F383F-B242-56E4-49B2-77B386420F04}"/>
              </a:ext>
            </a:extLst>
          </p:cNvPr>
          <p:cNvSpPr txBox="1"/>
          <p:nvPr/>
        </p:nvSpPr>
        <p:spPr>
          <a:xfrm>
            <a:off x="1931259" y="4189919"/>
            <a:ext cx="633198" cy="338554"/>
          </a:xfrm>
          <a:prstGeom prst="rect">
            <a:avLst/>
          </a:prstGeom>
          <a:noFill/>
        </p:spPr>
        <p:txBody>
          <a:bodyPr wrap="square" rtlCol="0">
            <a:spAutoFit/>
          </a:bodyPr>
          <a:lstStyle/>
          <a:p>
            <a:pPr algn="ctr"/>
            <a:r>
              <a:rPr lang="en-US" sz="1600" u="sng" dirty="0">
                <a:solidFill>
                  <a:schemeClr val="bg1"/>
                </a:solidFill>
              </a:rPr>
              <a:t>m/s</a:t>
            </a:r>
          </a:p>
        </p:txBody>
      </p:sp>
    </p:spTree>
    <p:extLst>
      <p:ext uri="{BB962C8B-B14F-4D97-AF65-F5344CB8AC3E}">
        <p14:creationId xmlns:p14="http://schemas.microsoft.com/office/powerpoint/2010/main" val="377979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23C7-7DEB-D57A-3FCD-4DAE5BC9F00C}"/>
              </a:ext>
            </a:extLst>
          </p:cNvPr>
          <p:cNvSpPr>
            <a:spLocks noGrp="1"/>
          </p:cNvSpPr>
          <p:nvPr>
            <p:ph type="title"/>
          </p:nvPr>
        </p:nvSpPr>
        <p:spPr/>
        <p:txBody>
          <a:bodyPr/>
          <a:lstStyle/>
          <a:p>
            <a:r>
              <a:rPr lang="en-US" dirty="0"/>
              <a:t>Lessons Learned</a:t>
            </a:r>
          </a:p>
        </p:txBody>
      </p:sp>
      <p:sp>
        <p:nvSpPr>
          <p:cNvPr id="4" name="Content Placeholder 3">
            <a:extLst>
              <a:ext uri="{FF2B5EF4-FFF2-40B4-BE49-F238E27FC236}">
                <a16:creationId xmlns:a16="http://schemas.microsoft.com/office/drawing/2014/main" id="{276AB701-66BA-CB45-9179-D85D75381B74}"/>
              </a:ext>
            </a:extLst>
          </p:cNvPr>
          <p:cNvSpPr>
            <a:spLocks noGrp="1"/>
          </p:cNvSpPr>
          <p:nvPr>
            <p:ph sz="half" idx="2"/>
          </p:nvPr>
        </p:nvSpPr>
        <p:spPr>
          <a:xfrm>
            <a:off x="536878" y="1655520"/>
            <a:ext cx="8076895" cy="3185839"/>
          </a:xfrm>
        </p:spPr>
        <p:txBody>
          <a:bodyPr>
            <a:normAutofit fontScale="85000" lnSpcReduction="10000"/>
          </a:bodyPr>
          <a:lstStyle/>
          <a:p>
            <a:pPr lvl="0">
              <a:buFont typeface="Wingdings" panose="05000000000000000000" pitchFamily="2" charset="2"/>
              <a:buChar char="Ø"/>
            </a:pPr>
            <a:r>
              <a:rPr lang="en-US" b="1" dirty="0">
                <a:solidFill>
                  <a:srgbClr val="FFD41D"/>
                </a:solidFill>
              </a:rPr>
              <a:t>Briefly describe and explain the results.</a:t>
            </a:r>
          </a:p>
          <a:p>
            <a:pPr marL="457200" lvl="1" indent="0">
              <a:buNone/>
            </a:pPr>
            <a:r>
              <a:rPr lang="en-US" sz="1800" dirty="0"/>
              <a:t>The distance/time result is based on the distance the object was placed from the sensor and the amount of time the signal took to travel from the sensor to the object and back. The further the object from the sensor the longer the time to return is.</a:t>
            </a:r>
          </a:p>
          <a:p>
            <a:pPr marL="457200" lvl="1" indent="0">
              <a:buNone/>
            </a:pPr>
            <a:endParaRPr lang="en-US" dirty="0"/>
          </a:p>
          <a:p>
            <a:pPr lvl="0">
              <a:buFont typeface="Wingdings" panose="05000000000000000000" pitchFamily="2" charset="2"/>
              <a:buChar char="Ø"/>
            </a:pPr>
            <a:r>
              <a:rPr lang="en-US" b="1" dirty="0">
                <a:solidFill>
                  <a:srgbClr val="FFD41D"/>
                </a:solidFill>
              </a:rPr>
              <a:t>What is the dependence of temperature, humidity, and atmospheric pressure on the speed of sound? How does it affect the results?</a:t>
            </a:r>
          </a:p>
          <a:p>
            <a:pPr marL="457200" lvl="1" indent="0">
              <a:buNone/>
            </a:pPr>
            <a:r>
              <a:rPr lang="en-US" sz="1800" dirty="0"/>
              <a:t>Atmospheric pressure has a negligible effect on the speed of sound because both the density and the bulk modulus of the air change with pressure, leaving the speed of sound mostly unaffected. The sound depends more on temperature and composition. Temperature causes an increase in the speed of sound with rising temperatures of 0.3 m/s per Fahrenheit. Higher humidity levels lead to a moderate increase in the speed of sound due to lower air density. </a:t>
            </a:r>
          </a:p>
          <a:p>
            <a:pPr marL="0" indent="0">
              <a:buNone/>
            </a:pPr>
            <a:endParaRPr lang="en-US" dirty="0"/>
          </a:p>
        </p:txBody>
      </p:sp>
    </p:spTree>
    <p:extLst>
      <p:ext uri="{BB962C8B-B14F-4D97-AF65-F5344CB8AC3E}">
        <p14:creationId xmlns:p14="http://schemas.microsoft.com/office/powerpoint/2010/main" val="106924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B09993-4E57-8BD3-607B-89520B6FDCFF}"/>
              </a:ext>
            </a:extLst>
          </p:cNvPr>
          <p:cNvSpPr>
            <a:spLocks noGrp="1"/>
          </p:cNvSpPr>
          <p:nvPr>
            <p:ph type="title"/>
          </p:nvPr>
        </p:nvSpPr>
        <p:spPr>
          <a:xfrm>
            <a:off x="464348" y="128470"/>
            <a:ext cx="8536097" cy="763525"/>
          </a:xfrm>
        </p:spPr>
        <p:txBody>
          <a:bodyPr>
            <a:normAutofit fontScale="90000"/>
          </a:bodyPr>
          <a:lstStyle/>
          <a:p>
            <a:r>
              <a:rPr lang="en-US" dirty="0"/>
              <a:t>Gravitational Acceleration of a Free-Falling Object</a:t>
            </a:r>
          </a:p>
        </p:txBody>
      </p:sp>
      <p:sp>
        <p:nvSpPr>
          <p:cNvPr id="8" name="Content Placeholder 7">
            <a:extLst>
              <a:ext uri="{FF2B5EF4-FFF2-40B4-BE49-F238E27FC236}">
                <a16:creationId xmlns:a16="http://schemas.microsoft.com/office/drawing/2014/main" id="{A5B0D5C6-F4E5-56C2-E3E0-E0119A817126}"/>
              </a:ext>
            </a:extLst>
          </p:cNvPr>
          <p:cNvSpPr>
            <a:spLocks noGrp="1"/>
          </p:cNvSpPr>
          <p:nvPr>
            <p:ph idx="1"/>
          </p:nvPr>
        </p:nvSpPr>
        <p:spPr>
          <a:xfrm>
            <a:off x="464348" y="1044700"/>
            <a:ext cx="6393606" cy="3344113"/>
          </a:xfrm>
        </p:spPr>
        <p:txBody>
          <a:bodyPr>
            <a:normAutofit/>
          </a:bodyPr>
          <a:lstStyle/>
          <a:p>
            <a:pPr marL="0" indent="0">
              <a:lnSpc>
                <a:spcPct val="150000"/>
              </a:lnSpc>
              <a:buNone/>
            </a:pPr>
            <a:r>
              <a:rPr lang="en-US" sz="2000" dirty="0"/>
              <a:t>The following slides apply what we have learned about motion as a change of position to find the gravitational acceleration of a free-falling object using the ultrasonic sensor. The reported in this section of the project will also be used in the next portion of the project as well.</a:t>
            </a:r>
          </a:p>
        </p:txBody>
      </p:sp>
    </p:spTree>
    <p:extLst>
      <p:ext uri="{BB962C8B-B14F-4D97-AF65-F5344CB8AC3E}">
        <p14:creationId xmlns:p14="http://schemas.microsoft.com/office/powerpoint/2010/main" val="150353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9532-1DBB-5E96-171E-E6825C5A0554}"/>
              </a:ext>
            </a:extLst>
          </p:cNvPr>
          <p:cNvSpPr>
            <a:spLocks noGrp="1"/>
          </p:cNvSpPr>
          <p:nvPr>
            <p:ph type="title"/>
          </p:nvPr>
        </p:nvSpPr>
        <p:spPr>
          <a:xfrm>
            <a:off x="143555" y="128470"/>
            <a:ext cx="4267506" cy="902860"/>
          </a:xfrm>
        </p:spPr>
        <p:txBody>
          <a:bodyPr/>
          <a:lstStyle/>
          <a:p>
            <a:r>
              <a:rPr lang="en-US" dirty="0"/>
              <a:t>Excel Table and Graph</a:t>
            </a:r>
          </a:p>
        </p:txBody>
      </p:sp>
      <p:graphicFrame>
        <p:nvGraphicFramePr>
          <p:cNvPr id="7" name="Table 6">
            <a:extLst>
              <a:ext uri="{FF2B5EF4-FFF2-40B4-BE49-F238E27FC236}">
                <a16:creationId xmlns:a16="http://schemas.microsoft.com/office/drawing/2014/main" id="{EB98A531-A697-4C81-B169-EB15A1AE3348}"/>
              </a:ext>
            </a:extLst>
          </p:cNvPr>
          <p:cNvGraphicFramePr>
            <a:graphicFrameLocks noGrp="1"/>
          </p:cNvGraphicFramePr>
          <p:nvPr>
            <p:extLst>
              <p:ext uri="{D42A27DB-BD31-4B8C-83A1-F6EECF244321}">
                <p14:modId xmlns:p14="http://schemas.microsoft.com/office/powerpoint/2010/main" val="2256542418"/>
              </p:ext>
            </p:extLst>
          </p:nvPr>
        </p:nvGraphicFramePr>
        <p:xfrm>
          <a:off x="6251755" y="0"/>
          <a:ext cx="2290575" cy="5143509"/>
        </p:xfrm>
        <a:graphic>
          <a:graphicData uri="http://schemas.openxmlformats.org/drawingml/2006/table">
            <a:tbl>
              <a:tblPr>
                <a:tableStyleId>{5C22544A-7EE6-4342-B048-85BDC9FD1C3A}</a:tableStyleId>
              </a:tblPr>
              <a:tblGrid>
                <a:gridCol w="525484">
                  <a:extLst>
                    <a:ext uri="{9D8B030D-6E8A-4147-A177-3AD203B41FA5}">
                      <a16:colId xmlns:a16="http://schemas.microsoft.com/office/drawing/2014/main" val="1981496117"/>
                    </a:ext>
                  </a:extLst>
                </a:gridCol>
                <a:gridCol w="687173">
                  <a:extLst>
                    <a:ext uri="{9D8B030D-6E8A-4147-A177-3AD203B41FA5}">
                      <a16:colId xmlns:a16="http://schemas.microsoft.com/office/drawing/2014/main" val="1499780550"/>
                    </a:ext>
                  </a:extLst>
                </a:gridCol>
                <a:gridCol w="538959">
                  <a:extLst>
                    <a:ext uri="{9D8B030D-6E8A-4147-A177-3AD203B41FA5}">
                      <a16:colId xmlns:a16="http://schemas.microsoft.com/office/drawing/2014/main" val="2915647081"/>
                    </a:ext>
                  </a:extLst>
                </a:gridCol>
                <a:gridCol w="538959">
                  <a:extLst>
                    <a:ext uri="{9D8B030D-6E8A-4147-A177-3AD203B41FA5}">
                      <a16:colId xmlns:a16="http://schemas.microsoft.com/office/drawing/2014/main" val="29752119"/>
                    </a:ext>
                  </a:extLst>
                </a:gridCol>
              </a:tblGrid>
              <a:tr h="158078">
                <a:tc gridSpan="2">
                  <a:txBody>
                    <a:bodyPr/>
                    <a:lstStyle/>
                    <a:p>
                      <a:pPr algn="l" fontAlgn="b"/>
                      <a:r>
                        <a:rPr lang="en-US" sz="800" u="none" strike="noStrike">
                          <a:effectLst/>
                        </a:rPr>
                        <a:t>PHYS204 Module 3 Project </a:t>
                      </a:r>
                      <a:endParaRPr lang="en-US" sz="800" b="0" i="0" u="none" strike="noStrike">
                        <a:solidFill>
                          <a:srgbClr val="000000"/>
                        </a:solidFill>
                        <a:effectLst/>
                        <a:latin typeface="Calibri" panose="020F0502020204030204" pitchFamily="34" charset="0"/>
                      </a:endParaRPr>
                    </a:p>
                  </a:txBody>
                  <a:tcPr marL="5515" marR="5515" marT="5515"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804778995"/>
                  </a:ext>
                </a:extLst>
              </a:tr>
              <a:tr h="158078">
                <a:tc gridSpan="2">
                  <a:txBody>
                    <a:bodyPr/>
                    <a:lstStyle/>
                    <a:p>
                      <a:pPr algn="l" fontAlgn="b"/>
                      <a:r>
                        <a:rPr lang="en-US" sz="800" u="none" strike="noStrike">
                          <a:effectLst/>
                        </a:rPr>
                        <a:t>Name: PHYS204 Team </a:t>
                      </a:r>
                      <a:endParaRPr lang="en-US" sz="800" b="0" i="0" u="none" strike="noStrike">
                        <a:solidFill>
                          <a:srgbClr val="000000"/>
                        </a:solidFill>
                        <a:effectLst/>
                        <a:latin typeface="Calibri" panose="020F0502020204030204" pitchFamily="34" charset="0"/>
                      </a:endParaRPr>
                    </a:p>
                  </a:txBody>
                  <a:tcPr marL="5515" marR="5515" marT="5515"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581362767"/>
                  </a:ext>
                </a:extLst>
              </a:tr>
              <a:tr h="243091">
                <a:tc gridSpan="2">
                  <a:txBody>
                    <a:bodyPr/>
                    <a:lstStyle/>
                    <a:p>
                      <a:pPr algn="l" fontAlgn="b"/>
                      <a:r>
                        <a:rPr lang="en-US" sz="800" u="none" strike="noStrike">
                          <a:effectLst/>
                        </a:rPr>
                        <a:t>Speed of sound: 343.00 m/s</a:t>
                      </a:r>
                      <a:endParaRPr lang="en-US" sz="800" b="0" i="0" u="none" strike="noStrike">
                        <a:solidFill>
                          <a:srgbClr val="000000"/>
                        </a:solidFill>
                        <a:effectLst/>
                        <a:latin typeface="Calibri" panose="020F0502020204030204" pitchFamily="34" charset="0"/>
                      </a:endParaRPr>
                    </a:p>
                  </a:txBody>
                  <a:tcPr marL="5515" marR="5515" marT="5515" marB="0" anchor="b"/>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972142365"/>
                  </a:ext>
                </a:extLst>
              </a:tr>
              <a:tr h="158078">
                <a:tc gridSpan="3">
                  <a:txBody>
                    <a:bodyPr/>
                    <a:lstStyle/>
                    <a:p>
                      <a:pPr algn="l" fontAlgn="b"/>
                      <a:r>
                        <a:rPr lang="en-US" sz="800" u="none" strike="noStrike">
                          <a:effectLst/>
                        </a:rPr>
                        <a:t>Initial distance to ground: 69.29 cm</a:t>
                      </a:r>
                      <a:endParaRPr lang="en-US" sz="800" b="0" i="0" u="none" strike="noStrike">
                        <a:solidFill>
                          <a:srgbClr val="000000"/>
                        </a:solidFill>
                        <a:effectLst/>
                        <a:latin typeface="Calibri" panose="020F0502020204030204" pitchFamily="34" charset="0"/>
                      </a:endParaRPr>
                    </a:p>
                  </a:txBody>
                  <a:tcPr marL="5515" marR="5515" marT="5515"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2908063009"/>
                  </a:ext>
                </a:extLst>
              </a:tr>
              <a:tr h="158078">
                <a:tc>
                  <a:txBody>
                    <a:bodyPr/>
                    <a:lstStyle/>
                    <a:p>
                      <a:pPr algn="l" fontAlgn="b"/>
                      <a:r>
                        <a:rPr lang="en-US" sz="800" u="none" strike="noStrike">
                          <a:effectLst/>
                        </a:rPr>
                        <a:t>TIME[s]</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r>
                        <a:rPr lang="en-US" sz="800" u="none" strike="noStrike">
                          <a:effectLst/>
                        </a:rPr>
                        <a:t>Distance[cm]</a:t>
                      </a:r>
                      <a:endParaRPr lang="en-US" sz="800" b="0" i="0" u="none" strike="noStrike">
                        <a:solidFill>
                          <a:srgbClr val="000000"/>
                        </a:solidFill>
                        <a:effectLst/>
                        <a:latin typeface="Calibri" panose="020F0502020204030204" pitchFamily="34" charset="0"/>
                      </a:endParaRPr>
                    </a:p>
                  </a:txBody>
                  <a:tcPr marL="5515" marR="5515" marT="5515" marB="0" anchor="b"/>
                </a:tc>
                <a:tc gridSpan="2">
                  <a:txBody>
                    <a:bodyPr/>
                    <a:lstStyle/>
                    <a:p>
                      <a:pPr algn="l" fontAlgn="b"/>
                      <a:r>
                        <a:rPr lang="en-US" sz="800" u="none" strike="noStrike">
                          <a:effectLst/>
                        </a:rPr>
                        <a:t>Ready! 321 GO!</a:t>
                      </a:r>
                      <a:endParaRPr lang="en-US" sz="800" b="0" i="0" u="none" strike="noStrike">
                        <a:solidFill>
                          <a:srgbClr val="000000"/>
                        </a:solidFill>
                        <a:effectLst/>
                        <a:latin typeface="Calibri" panose="020F0502020204030204" pitchFamily="34" charset="0"/>
                      </a:endParaRPr>
                    </a:p>
                  </a:txBody>
                  <a:tcPr marL="5515" marR="5515" marT="5515" marB="0" anchor="b"/>
                </a:tc>
                <a:tc hMerge="1">
                  <a:txBody>
                    <a:bodyPr/>
                    <a:lstStyle/>
                    <a:p>
                      <a:endParaRPr lang="en-US"/>
                    </a:p>
                  </a:txBody>
                  <a:tcPr/>
                </a:tc>
                <a:extLst>
                  <a:ext uri="{0D108BD9-81ED-4DB2-BD59-A6C34878D82A}">
                    <a16:rowId xmlns:a16="http://schemas.microsoft.com/office/drawing/2014/main" val="3193319817"/>
                  </a:ext>
                </a:extLst>
              </a:tr>
              <a:tr h="158078">
                <a:tc>
                  <a:txBody>
                    <a:bodyPr/>
                    <a:lstStyle/>
                    <a:p>
                      <a:pPr algn="r" fontAlgn="b"/>
                      <a:r>
                        <a:rPr lang="en-US" sz="800" u="none" strike="noStrike">
                          <a:effectLst/>
                        </a:rPr>
                        <a:t>0.0014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7.94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2186079034"/>
                  </a:ext>
                </a:extLst>
              </a:tr>
              <a:tr h="158078">
                <a:tc>
                  <a:txBody>
                    <a:bodyPr/>
                    <a:lstStyle/>
                    <a:p>
                      <a:pPr algn="r" fontAlgn="b"/>
                      <a:r>
                        <a:rPr lang="en-US" sz="800" u="none" strike="noStrike">
                          <a:effectLst/>
                        </a:rPr>
                        <a:t>0.0103</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8.2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18115232"/>
                  </a:ext>
                </a:extLst>
              </a:tr>
              <a:tr h="158078">
                <a:tc>
                  <a:txBody>
                    <a:bodyPr/>
                    <a:lstStyle/>
                    <a:p>
                      <a:pPr algn="r" fontAlgn="b"/>
                      <a:r>
                        <a:rPr lang="en-US" sz="800" u="none" strike="noStrike">
                          <a:effectLst/>
                        </a:rPr>
                        <a:t>0.0192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9.57</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4148092258"/>
                  </a:ext>
                </a:extLst>
              </a:tr>
              <a:tr h="158078">
                <a:tc>
                  <a:txBody>
                    <a:bodyPr/>
                    <a:lstStyle/>
                    <a:p>
                      <a:pPr algn="r" fontAlgn="b"/>
                      <a:r>
                        <a:rPr lang="en-US" sz="800" u="none" strike="noStrike">
                          <a:effectLst/>
                        </a:rPr>
                        <a:t>0.0281</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10.29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878277293"/>
                  </a:ext>
                </a:extLst>
              </a:tr>
              <a:tr h="158078">
                <a:tc>
                  <a:txBody>
                    <a:bodyPr/>
                    <a:lstStyle/>
                    <a:p>
                      <a:pPr algn="r" fontAlgn="b"/>
                      <a:r>
                        <a:rPr lang="en-US" sz="800" u="none" strike="noStrike">
                          <a:effectLst/>
                        </a:rPr>
                        <a:t>0.0372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11.78</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2386215677"/>
                  </a:ext>
                </a:extLst>
              </a:tr>
              <a:tr h="158078">
                <a:tc>
                  <a:txBody>
                    <a:bodyPr/>
                    <a:lstStyle/>
                    <a:p>
                      <a:pPr algn="r" fontAlgn="b"/>
                      <a:r>
                        <a:rPr lang="en-US" sz="800" u="none" strike="noStrike">
                          <a:effectLst/>
                        </a:rPr>
                        <a:t>0.0463</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12.5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90717784"/>
                  </a:ext>
                </a:extLst>
              </a:tr>
              <a:tr h="158078">
                <a:tc>
                  <a:txBody>
                    <a:bodyPr/>
                    <a:lstStyle/>
                    <a:p>
                      <a:pPr algn="r" fontAlgn="b"/>
                      <a:r>
                        <a:rPr lang="en-US" sz="800" u="none" strike="noStrike">
                          <a:effectLst/>
                        </a:rPr>
                        <a:t>0.0554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13.67</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471422624"/>
                  </a:ext>
                </a:extLst>
              </a:tr>
              <a:tr h="158078">
                <a:tc>
                  <a:txBody>
                    <a:bodyPr/>
                    <a:lstStyle/>
                    <a:p>
                      <a:pPr algn="r" fontAlgn="b"/>
                      <a:r>
                        <a:rPr lang="en-US" sz="800" u="none" strike="noStrike">
                          <a:effectLst/>
                        </a:rPr>
                        <a:t>0.0646</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14.97</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336722708"/>
                  </a:ext>
                </a:extLst>
              </a:tr>
              <a:tr h="158078">
                <a:tc>
                  <a:txBody>
                    <a:bodyPr/>
                    <a:lstStyle/>
                    <a:p>
                      <a:pPr algn="r" fontAlgn="b"/>
                      <a:r>
                        <a:rPr lang="en-US" sz="800" u="none" strike="noStrike">
                          <a:effectLst/>
                        </a:rPr>
                        <a:t>0.074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16.89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2457389745"/>
                  </a:ext>
                </a:extLst>
              </a:tr>
              <a:tr h="158078">
                <a:tc>
                  <a:txBody>
                    <a:bodyPr/>
                    <a:lstStyle/>
                    <a:p>
                      <a:pPr algn="r" fontAlgn="b"/>
                      <a:r>
                        <a:rPr lang="en-US" sz="800" u="none" strike="noStrike">
                          <a:effectLst/>
                        </a:rPr>
                        <a:t>0.0834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dirty="0">
                          <a:effectLst/>
                        </a:rPr>
                        <a:t>18.38</a:t>
                      </a:r>
                      <a:endParaRPr lang="en-US" sz="800" b="0" i="0" u="none" strike="noStrike" dirty="0">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659802520"/>
                  </a:ext>
                </a:extLst>
              </a:tr>
              <a:tr h="158078">
                <a:tc>
                  <a:txBody>
                    <a:bodyPr/>
                    <a:lstStyle/>
                    <a:p>
                      <a:pPr algn="r" fontAlgn="b"/>
                      <a:r>
                        <a:rPr lang="en-US" sz="800" u="none" strike="noStrike">
                          <a:effectLst/>
                        </a:rPr>
                        <a:t>0.0929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19.59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143996967"/>
                  </a:ext>
                </a:extLst>
              </a:tr>
              <a:tr h="158078">
                <a:tc>
                  <a:txBody>
                    <a:bodyPr/>
                    <a:lstStyle/>
                    <a:p>
                      <a:pPr algn="r" fontAlgn="b"/>
                      <a:r>
                        <a:rPr lang="en-US" sz="800" u="none" strike="noStrike">
                          <a:effectLst/>
                        </a:rPr>
                        <a:t>0.1025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21.75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959428187"/>
                  </a:ext>
                </a:extLst>
              </a:tr>
              <a:tr h="158078">
                <a:tc>
                  <a:txBody>
                    <a:bodyPr/>
                    <a:lstStyle/>
                    <a:p>
                      <a:pPr algn="r" fontAlgn="b"/>
                      <a:r>
                        <a:rPr lang="en-US" sz="800" u="none" strike="noStrike">
                          <a:effectLst/>
                        </a:rPr>
                        <a:t>0.1122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23.62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561246678"/>
                  </a:ext>
                </a:extLst>
              </a:tr>
              <a:tr h="158078">
                <a:tc>
                  <a:txBody>
                    <a:bodyPr/>
                    <a:lstStyle/>
                    <a:p>
                      <a:pPr algn="r" fontAlgn="b"/>
                      <a:r>
                        <a:rPr lang="en-US" sz="800" u="none" strike="noStrike">
                          <a:effectLst/>
                        </a:rPr>
                        <a:t>0.122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25.42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636284521"/>
                  </a:ext>
                </a:extLst>
              </a:tr>
              <a:tr h="158078">
                <a:tc>
                  <a:txBody>
                    <a:bodyPr/>
                    <a:lstStyle/>
                    <a:p>
                      <a:pPr algn="r" fontAlgn="b"/>
                      <a:r>
                        <a:rPr lang="en-US" sz="800" u="none" strike="noStrike">
                          <a:effectLst/>
                        </a:rPr>
                        <a:t>0.132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27.15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064183247"/>
                  </a:ext>
                </a:extLst>
              </a:tr>
              <a:tr h="158078">
                <a:tc>
                  <a:txBody>
                    <a:bodyPr/>
                    <a:lstStyle/>
                    <a:p>
                      <a:pPr algn="r" fontAlgn="b"/>
                      <a:r>
                        <a:rPr lang="en-US" sz="800" u="none" strike="noStrike">
                          <a:effectLst/>
                        </a:rPr>
                        <a:t>0.142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29.29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344857385"/>
                  </a:ext>
                </a:extLst>
              </a:tr>
              <a:tr h="158078">
                <a:tc>
                  <a:txBody>
                    <a:bodyPr/>
                    <a:lstStyle/>
                    <a:p>
                      <a:pPr algn="r" fontAlgn="b"/>
                      <a:r>
                        <a:rPr lang="en-US" sz="800" u="none" strike="noStrike">
                          <a:effectLst/>
                        </a:rPr>
                        <a:t>0.1522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31.49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451351360"/>
                  </a:ext>
                </a:extLst>
              </a:tr>
              <a:tr h="158078">
                <a:tc>
                  <a:txBody>
                    <a:bodyPr/>
                    <a:lstStyle/>
                    <a:p>
                      <a:pPr algn="r" fontAlgn="b"/>
                      <a:r>
                        <a:rPr lang="en-US" sz="800" u="none" strike="noStrike">
                          <a:effectLst/>
                        </a:rPr>
                        <a:t>0.1625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33.94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17055397"/>
                  </a:ext>
                </a:extLst>
              </a:tr>
              <a:tr h="158078">
                <a:tc>
                  <a:txBody>
                    <a:bodyPr/>
                    <a:lstStyle/>
                    <a:p>
                      <a:pPr algn="r" fontAlgn="b"/>
                      <a:r>
                        <a:rPr lang="en-US" sz="800" u="none" strike="noStrike">
                          <a:effectLst/>
                        </a:rPr>
                        <a:t>0.1729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36.46</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656958414"/>
                  </a:ext>
                </a:extLst>
              </a:tr>
              <a:tr h="158078">
                <a:tc>
                  <a:txBody>
                    <a:bodyPr/>
                    <a:lstStyle/>
                    <a:p>
                      <a:pPr algn="r" fontAlgn="b"/>
                      <a:r>
                        <a:rPr lang="en-US" sz="800" u="none" strike="noStrike">
                          <a:effectLst/>
                        </a:rPr>
                        <a:t>0.1835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39.1</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696038116"/>
                  </a:ext>
                </a:extLst>
              </a:tr>
              <a:tr h="158078">
                <a:tc>
                  <a:txBody>
                    <a:bodyPr/>
                    <a:lstStyle/>
                    <a:p>
                      <a:pPr algn="r" fontAlgn="b"/>
                      <a:r>
                        <a:rPr lang="en-US" sz="800" u="none" strike="noStrike">
                          <a:effectLst/>
                        </a:rPr>
                        <a:t>0.1943</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41.79</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183779416"/>
                  </a:ext>
                </a:extLst>
              </a:tr>
              <a:tr h="158078">
                <a:tc>
                  <a:txBody>
                    <a:bodyPr/>
                    <a:lstStyle/>
                    <a:p>
                      <a:pPr algn="r" fontAlgn="b"/>
                      <a:r>
                        <a:rPr lang="en-US" sz="800" u="none" strike="noStrike">
                          <a:effectLst/>
                        </a:rPr>
                        <a:t>0.2052</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44.85</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976695355"/>
                  </a:ext>
                </a:extLst>
              </a:tr>
              <a:tr h="158078">
                <a:tc>
                  <a:txBody>
                    <a:bodyPr/>
                    <a:lstStyle/>
                    <a:p>
                      <a:pPr algn="r" fontAlgn="b"/>
                      <a:r>
                        <a:rPr lang="en-US" sz="800" u="none" strike="noStrike">
                          <a:effectLst/>
                        </a:rPr>
                        <a:t>0.2163</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48.4</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2357470863"/>
                  </a:ext>
                </a:extLst>
              </a:tr>
              <a:tr h="158078">
                <a:tc>
                  <a:txBody>
                    <a:bodyPr/>
                    <a:lstStyle/>
                    <a:p>
                      <a:pPr algn="r" fontAlgn="b"/>
                      <a:r>
                        <a:rPr lang="en-US" sz="800" u="none" strike="noStrike">
                          <a:effectLst/>
                        </a:rPr>
                        <a:t>0.2276</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51.21</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3686125689"/>
                  </a:ext>
                </a:extLst>
              </a:tr>
              <a:tr h="158078">
                <a:tc>
                  <a:txBody>
                    <a:bodyPr/>
                    <a:lstStyle/>
                    <a:p>
                      <a:pPr algn="r" fontAlgn="b"/>
                      <a:r>
                        <a:rPr lang="en-US" sz="800" u="none" strike="noStrike">
                          <a:effectLst/>
                        </a:rPr>
                        <a:t>0.2391</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54.93</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488737016"/>
                  </a:ext>
                </a:extLst>
              </a:tr>
              <a:tr h="158078">
                <a:tc>
                  <a:txBody>
                    <a:bodyPr/>
                    <a:lstStyle/>
                    <a:p>
                      <a:pPr algn="r" fontAlgn="b"/>
                      <a:r>
                        <a:rPr lang="en-US" sz="800" u="none" strike="noStrike">
                          <a:effectLst/>
                        </a:rPr>
                        <a:t>0.2508</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58.6</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173904861"/>
                  </a:ext>
                </a:extLst>
              </a:tr>
              <a:tr h="158078">
                <a:tc>
                  <a:txBody>
                    <a:bodyPr/>
                    <a:lstStyle/>
                    <a:p>
                      <a:pPr algn="r" fontAlgn="b"/>
                      <a:r>
                        <a:rPr lang="en-US" sz="800" u="none" strike="noStrike">
                          <a:effectLst/>
                        </a:rPr>
                        <a:t>0.2628</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r" fontAlgn="b"/>
                      <a:r>
                        <a:rPr lang="en-US" sz="800" u="none" strike="noStrike">
                          <a:effectLst/>
                        </a:rPr>
                        <a:t>63.28</a:t>
                      </a:r>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515" marR="5515" marT="551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5515" marR="5515" marT="5515" marB="0" anchor="b"/>
                </a:tc>
                <a:extLst>
                  <a:ext uri="{0D108BD9-81ED-4DB2-BD59-A6C34878D82A}">
                    <a16:rowId xmlns:a16="http://schemas.microsoft.com/office/drawing/2014/main" val="1214144060"/>
                  </a:ext>
                </a:extLst>
              </a:tr>
            </a:tbl>
          </a:graphicData>
        </a:graphic>
      </p:graphicFrame>
      <p:pic>
        <p:nvPicPr>
          <p:cNvPr id="8" name="Picture 7">
            <a:extLst>
              <a:ext uri="{FF2B5EF4-FFF2-40B4-BE49-F238E27FC236}">
                <a16:creationId xmlns:a16="http://schemas.microsoft.com/office/drawing/2014/main" id="{9E3E639C-2BF0-AFBD-2A0F-A9486650B492}"/>
              </a:ext>
            </a:extLst>
          </p:cNvPr>
          <p:cNvPicPr>
            <a:picLocks noChangeAspect="1"/>
          </p:cNvPicPr>
          <p:nvPr/>
        </p:nvPicPr>
        <p:blipFill>
          <a:blip r:embed="rId2"/>
          <a:stretch>
            <a:fillRect/>
          </a:stretch>
        </p:blipFill>
        <p:spPr>
          <a:xfrm>
            <a:off x="907080" y="1383506"/>
            <a:ext cx="4235092" cy="3588723"/>
          </a:xfrm>
          <a:prstGeom prst="rect">
            <a:avLst/>
          </a:prstGeom>
        </p:spPr>
      </p:pic>
    </p:spTree>
    <p:extLst>
      <p:ext uri="{BB962C8B-B14F-4D97-AF65-F5344CB8AC3E}">
        <p14:creationId xmlns:p14="http://schemas.microsoft.com/office/powerpoint/2010/main" val="208173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E77E-A8B1-AAA8-0225-AD79C8DAFF4A}"/>
              </a:ext>
            </a:extLst>
          </p:cNvPr>
          <p:cNvSpPr>
            <a:spLocks noGrp="1"/>
          </p:cNvSpPr>
          <p:nvPr>
            <p:ph type="title"/>
          </p:nvPr>
        </p:nvSpPr>
        <p:spPr>
          <a:xfrm>
            <a:off x="143555" y="66454"/>
            <a:ext cx="3045866" cy="902860"/>
          </a:xfrm>
        </p:spPr>
        <p:txBody>
          <a:bodyPr/>
          <a:lstStyle/>
          <a:p>
            <a:r>
              <a:rPr lang="en-US" dirty="0"/>
              <a:t>Data Collection</a:t>
            </a:r>
          </a:p>
        </p:txBody>
      </p:sp>
      <p:graphicFrame>
        <p:nvGraphicFramePr>
          <p:cNvPr id="7" name="Table 6">
            <a:extLst>
              <a:ext uri="{FF2B5EF4-FFF2-40B4-BE49-F238E27FC236}">
                <a16:creationId xmlns:a16="http://schemas.microsoft.com/office/drawing/2014/main" id="{D27579C6-0260-7CBB-4C02-344B740EF5DF}"/>
              </a:ext>
            </a:extLst>
          </p:cNvPr>
          <p:cNvGraphicFramePr>
            <a:graphicFrameLocks noGrp="1"/>
          </p:cNvGraphicFramePr>
          <p:nvPr>
            <p:extLst>
              <p:ext uri="{D42A27DB-BD31-4B8C-83A1-F6EECF244321}">
                <p14:modId xmlns:p14="http://schemas.microsoft.com/office/powerpoint/2010/main" val="1068828675"/>
              </p:ext>
            </p:extLst>
          </p:nvPr>
        </p:nvGraphicFramePr>
        <p:xfrm>
          <a:off x="1823310" y="1655520"/>
          <a:ext cx="5497379" cy="3123784"/>
        </p:xfrm>
        <a:graphic>
          <a:graphicData uri="http://schemas.openxmlformats.org/drawingml/2006/table">
            <a:tbl>
              <a:tblPr firstRow="1" firstCol="1" bandRow="1">
                <a:tableStyleId>{5C22544A-7EE6-4342-B048-85BDC9FD1C3A}</a:tableStyleId>
              </a:tblPr>
              <a:tblGrid>
                <a:gridCol w="1444109">
                  <a:extLst>
                    <a:ext uri="{9D8B030D-6E8A-4147-A177-3AD203B41FA5}">
                      <a16:colId xmlns:a16="http://schemas.microsoft.com/office/drawing/2014/main" val="2680175028"/>
                    </a:ext>
                  </a:extLst>
                </a:gridCol>
                <a:gridCol w="2026635">
                  <a:extLst>
                    <a:ext uri="{9D8B030D-6E8A-4147-A177-3AD203B41FA5}">
                      <a16:colId xmlns:a16="http://schemas.microsoft.com/office/drawing/2014/main" val="1075304185"/>
                    </a:ext>
                  </a:extLst>
                </a:gridCol>
                <a:gridCol w="2026635">
                  <a:extLst>
                    <a:ext uri="{9D8B030D-6E8A-4147-A177-3AD203B41FA5}">
                      <a16:colId xmlns:a16="http://schemas.microsoft.com/office/drawing/2014/main" val="650233730"/>
                    </a:ext>
                  </a:extLst>
                </a:gridCol>
              </a:tblGrid>
              <a:tr h="75311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474134">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4.68</a:t>
                      </a:r>
                    </a:p>
                  </a:txBody>
                  <a:tcPr marL="68580" marR="68580" marT="0" marB="0" anchor="ctr"/>
                </a:tc>
                <a:tc>
                  <a:txBody>
                    <a:bodyPr/>
                    <a:lstStyle/>
                    <a:p>
                      <a:pPr marL="0" marR="0" algn="ctr">
                        <a:spcBef>
                          <a:spcPts val="0"/>
                        </a:spcBef>
                        <a:spcAft>
                          <a:spcPts val="0"/>
                        </a:spcAft>
                      </a:pPr>
                      <a:r>
                        <a:rPr lang="en-US" sz="1600" kern="100" dirty="0">
                          <a:effectLst/>
                        </a:rPr>
                        <a:t> 2*4.68=9.36m/s^2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474134">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5.02</a:t>
                      </a:r>
                    </a:p>
                  </a:txBody>
                  <a:tcPr marL="68580" marR="68580" marT="0" marB="0" anchor="ctr"/>
                </a:tc>
                <a:tc>
                  <a:txBody>
                    <a:bodyPr/>
                    <a:lstStyle/>
                    <a:p>
                      <a:pPr marL="0" marR="0" algn="ctr">
                        <a:spcBef>
                          <a:spcPts val="0"/>
                        </a:spcBef>
                        <a:spcAft>
                          <a:spcPts val="0"/>
                        </a:spcAft>
                      </a:pPr>
                      <a:r>
                        <a:rPr lang="en-US" sz="1600" kern="100" dirty="0">
                          <a:effectLst/>
                        </a:rPr>
                        <a:t>10.04m/s^2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47413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4.66</a:t>
                      </a:r>
                    </a:p>
                  </a:txBody>
                  <a:tcPr marL="68580" marR="68580" marT="0" marB="0" anchor="ctr"/>
                </a:tc>
                <a:tc>
                  <a:txBody>
                    <a:bodyPr/>
                    <a:lstStyle/>
                    <a:p>
                      <a:pPr marL="0" marR="0" algn="ctr">
                        <a:spcBef>
                          <a:spcPts val="0"/>
                        </a:spcBef>
                        <a:spcAft>
                          <a:spcPts val="0"/>
                        </a:spcAft>
                      </a:pPr>
                      <a:r>
                        <a:rPr lang="en-US" sz="1600" kern="100" dirty="0">
                          <a:effectLst/>
                        </a:rPr>
                        <a:t> 9.32m/s^2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47413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4.62</a:t>
                      </a:r>
                    </a:p>
                  </a:txBody>
                  <a:tcPr marL="68580" marR="68580" marT="0" marB="0" anchor="ctr"/>
                </a:tc>
                <a:tc>
                  <a:txBody>
                    <a:bodyPr/>
                    <a:lstStyle/>
                    <a:p>
                      <a:pPr marL="0" marR="0" algn="ctr">
                        <a:spcBef>
                          <a:spcPts val="0"/>
                        </a:spcBef>
                        <a:spcAft>
                          <a:spcPts val="0"/>
                        </a:spcAft>
                      </a:pPr>
                      <a:r>
                        <a:rPr lang="en-US" sz="1600" kern="100" dirty="0">
                          <a:effectLst/>
                        </a:rPr>
                        <a:t> 9.24m/s^2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47413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4.73</a:t>
                      </a:r>
                    </a:p>
                  </a:txBody>
                  <a:tcPr marL="68580" marR="68580" marT="0" marB="0" anchor="ctr"/>
                </a:tc>
                <a:tc>
                  <a:txBody>
                    <a:bodyPr/>
                    <a:lstStyle/>
                    <a:p>
                      <a:pPr marL="0" marR="0" algn="ctr">
                        <a:spcBef>
                          <a:spcPts val="0"/>
                        </a:spcBef>
                        <a:spcAft>
                          <a:spcPts val="0"/>
                        </a:spcAft>
                      </a:pPr>
                      <a:r>
                        <a:rPr lang="en-US" sz="1600" kern="100" dirty="0">
                          <a:effectLst/>
                        </a:rPr>
                        <a:t> 9.46m/s^2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423336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70CD-4C2B-B0EF-97D0-F2D9FBFEA762}"/>
              </a:ext>
            </a:extLst>
          </p:cNvPr>
          <p:cNvSpPr>
            <a:spLocks noGrp="1"/>
          </p:cNvSpPr>
          <p:nvPr>
            <p:ph type="title"/>
          </p:nvPr>
        </p:nvSpPr>
        <p:spPr>
          <a:xfrm>
            <a:off x="143555" y="135643"/>
            <a:ext cx="2740456" cy="902860"/>
          </a:xfrm>
        </p:spPr>
        <p:txBody>
          <a:bodyPr/>
          <a:lstStyle/>
          <a:p>
            <a:r>
              <a:rPr lang="en-US" dirty="0"/>
              <a:t>Data Analysis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D549A118-42C4-6FAA-FE4F-081ECC3FFE60}"/>
                  </a:ext>
                </a:extLst>
              </p:cNvPr>
              <p:cNvSpPr>
                <a:spLocks noGrp="1"/>
              </p:cNvSpPr>
              <p:nvPr>
                <p:ph sz="half" idx="2"/>
              </p:nvPr>
            </p:nvSpPr>
            <p:spPr>
              <a:xfrm>
                <a:off x="497038" y="1502815"/>
                <a:ext cx="8302627" cy="3491249"/>
              </a:xfrm>
            </p:spPr>
            <p:txBody>
              <a:bodyPr>
                <a:normAutofit lnSpcReduction="10000"/>
              </a:bodyPr>
              <a:lstStyle/>
              <a:p>
                <a:pPr algn="l">
                  <a:buFont typeface="Wingdings" panose="05000000000000000000" pitchFamily="2" charset="2"/>
                  <a:buChar char="Ø"/>
                </a:pPr>
                <a:r>
                  <a:rPr lang="en-US" dirty="0">
                    <a:solidFill>
                      <a:srgbClr val="FFD41D"/>
                    </a:solidFill>
                  </a:rPr>
                  <a:t>Average acceleration from table </a:t>
                </a:r>
              </a:p>
              <a:p>
                <a:pPr marL="0" indent="0" algn="l">
                  <a:buNone/>
                </a:pPr>
                <a:endParaRPr lang="en-US" dirty="0"/>
              </a:p>
              <a:p>
                <a:pPr marL="0" indent="0" algn="l">
                  <a:buNone/>
                </a:pPr>
                <a:endParaRPr lang="en-US" dirty="0"/>
              </a:p>
              <a:p>
                <a:pPr marL="0" indent="0" algn="l">
                  <a:buNone/>
                </a:pPr>
                <a:r>
                  <a:rPr lang="en-US" dirty="0"/>
                  <a:t>            </a:t>
                </a:r>
                <a:r>
                  <a:rPr lang="en-US" sz="1600" i="1" dirty="0"/>
                  <a:t>Answer: </a:t>
                </a:r>
                <a:r>
                  <a:rPr lang="en-US" sz="1600" u="sng" dirty="0"/>
                  <a:t>9.48 </a:t>
                </a:r>
                <a:r>
                  <a:rPr lang="en-US" sz="1600" dirty="0"/>
                  <a:t> </a:t>
                </a:r>
                <a:r>
                  <a:rPr lang="en-US" sz="1600" u="sng" dirty="0"/>
                  <a:t> m/s^2</a:t>
                </a:r>
              </a:p>
              <a:p>
                <a:pPr marL="0" indent="0" algn="l">
                  <a:buNone/>
                </a:pPr>
                <a:endParaRPr lang="en-US" sz="1600" u="sng" dirty="0"/>
              </a:p>
              <a:p>
                <a:pPr algn="l">
                  <a:buFont typeface="Wingdings" panose="05000000000000000000" pitchFamily="2" charset="2"/>
                  <a:buChar char="Ø"/>
                </a:pPr>
                <a:r>
                  <a:rPr lang="en-US" dirty="0">
                    <a:solidFill>
                      <a:srgbClr val="FFD41D"/>
                    </a:solidFill>
                  </a:rPr>
                  <a:t>Percent difference with </a:t>
                </a:r>
                <a14:m>
                  <m:oMath xmlns:m="http://schemas.openxmlformats.org/officeDocument/2006/math">
                    <m:r>
                      <a:rPr lang="en-US" b="0" i="1" smtClean="0">
                        <a:solidFill>
                          <a:srgbClr val="FFD41D"/>
                        </a:solidFill>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a:p>
                <a:pPr marL="0" indent="0" algn="l">
                  <a:buNone/>
                </a:pPr>
                <a:endParaRPr lang="en-US" dirty="0"/>
              </a:p>
              <a:p>
                <a:pPr marL="0" indent="0" algn="l">
                  <a:buNone/>
                </a:pPr>
                <a:endParaRPr lang="en-US" dirty="0"/>
              </a:p>
              <a:p>
                <a:pPr marL="0" indent="0" algn="l">
                  <a:buNone/>
                </a:pPr>
                <a:r>
                  <a:rPr lang="en-US" sz="1600" i="1" dirty="0"/>
                  <a:t>                 Answer: </a:t>
                </a:r>
                <a:r>
                  <a:rPr lang="en-US" sz="1600" i="1" u="sng" dirty="0"/>
                  <a:t>3.27</a:t>
                </a:r>
                <a:r>
                  <a:rPr lang="en-US" sz="1600" u="sng" dirty="0"/>
                  <a:t> </a:t>
                </a:r>
                <a:r>
                  <a:rPr lang="en-US" sz="1600" dirty="0"/>
                  <a:t> </a:t>
                </a:r>
                <a:r>
                  <a:rPr lang="en-US" sz="1600" u="sng" dirty="0"/>
                  <a:t> %</a:t>
                </a:r>
              </a:p>
              <a:p>
                <a:pPr marL="0" indent="0" algn="l">
                  <a:buNone/>
                </a:pPr>
                <a:endParaRPr lang="en-US" dirty="0"/>
              </a:p>
            </p:txBody>
          </p:sp>
        </mc:Choice>
        <mc:Fallback>
          <p:sp>
            <p:nvSpPr>
              <p:cNvPr id="4" name="Content Placeholder 3">
                <a:extLst>
                  <a:ext uri="{FF2B5EF4-FFF2-40B4-BE49-F238E27FC236}">
                    <a16:creationId xmlns:a16="http://schemas.microsoft.com/office/drawing/2014/main" id="{D549A118-42C4-6FAA-FE4F-081ECC3FFE60}"/>
                  </a:ext>
                </a:extLst>
              </p:cNvPr>
              <p:cNvSpPr>
                <a:spLocks noGrp="1" noRot="1" noChangeAspect="1" noMove="1" noResize="1" noEditPoints="1" noAdjustHandles="1" noChangeArrowheads="1" noChangeShapeType="1" noTextEdit="1"/>
              </p:cNvSpPr>
              <p:nvPr>
                <p:ph sz="half" idx="2"/>
              </p:nvPr>
            </p:nvSpPr>
            <p:spPr>
              <a:xfrm>
                <a:off x="497038" y="1502815"/>
                <a:ext cx="8302627" cy="3491249"/>
              </a:xfrm>
              <a:blipFill>
                <a:blip r:embed="rId2"/>
                <a:stretch>
                  <a:fillRect l="-1028" t="-2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B0F91A7D-32B4-9EE6-DC7F-437DAFF8F3AE}"/>
                  </a:ext>
                </a:extLst>
              </p:cNvPr>
              <p:cNvSpPr>
                <a:spLocks noGrp="1"/>
              </p:cNvSpPr>
              <p:nvPr>
                <p:ph type="body" idx="1"/>
              </p:nvPr>
            </p:nvSpPr>
            <p:spPr>
              <a:xfrm>
                <a:off x="1371567" y="2239128"/>
                <a:ext cx="3809391" cy="83510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𝑎𝑣𝑔</m:t>
                          </m:r>
                        </m:sub>
                      </m:sSub>
                      <m:r>
                        <a:rPr lang="en-US" sz="1600" i="1">
                          <a:latin typeface="Cambria Math" panose="02040503050406030204" pitchFamily="18" charset="0"/>
                        </a:rPr>
                        <m:t>= </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3</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4</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5</m:t>
                              </m:r>
                            </m:sub>
                          </m:sSub>
                        </m:num>
                        <m:den>
                          <m:r>
                            <a:rPr lang="en-US" sz="1600" i="1">
                              <a:latin typeface="Cambria Math" panose="02040503050406030204" pitchFamily="18" charset="0"/>
                            </a:rPr>
                            <m:t>5</m:t>
                          </m:r>
                        </m:den>
                      </m:f>
                    </m:oMath>
                  </m:oMathPara>
                </a14:m>
                <a:endParaRPr lang="en-US" sz="1600" dirty="0"/>
              </a:p>
              <a:p>
                <a:pPr>
                  <a:spcAft>
                    <a:spcPts val="600"/>
                  </a:spcAft>
                </a:pPr>
                <a:endParaRPr lang="en-US" sz="1600" dirty="0"/>
              </a:p>
            </p:txBody>
          </p:sp>
        </mc:Choice>
        <mc:Fallback>
          <p:sp>
            <p:nvSpPr>
              <p:cNvPr id="7" name="Text Placeholder 6">
                <a:extLst>
                  <a:ext uri="{FF2B5EF4-FFF2-40B4-BE49-F238E27FC236}">
                    <a16:creationId xmlns:a16="http://schemas.microsoft.com/office/drawing/2014/main" id="{B0F91A7D-32B4-9EE6-DC7F-437DAFF8F3AE}"/>
                  </a:ext>
                </a:extLst>
              </p:cNvPr>
              <p:cNvSpPr>
                <a:spLocks noGrp="1" noRot="1" noChangeAspect="1" noMove="1" noResize="1" noEditPoints="1" noAdjustHandles="1" noChangeArrowheads="1" noChangeShapeType="1" noTextEdit="1"/>
              </p:cNvSpPr>
              <p:nvPr>
                <p:ph type="body" idx="1"/>
              </p:nvPr>
            </p:nvSpPr>
            <p:spPr>
              <a:xfrm>
                <a:off x="1371567" y="2239128"/>
                <a:ext cx="3809391" cy="8351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 Placeholder 7">
                <a:extLst>
                  <a:ext uri="{FF2B5EF4-FFF2-40B4-BE49-F238E27FC236}">
                    <a16:creationId xmlns:a16="http://schemas.microsoft.com/office/drawing/2014/main" id="{C35BE036-07A1-DB91-4F95-E5B8E88A6A97}"/>
                  </a:ext>
                </a:extLst>
              </p:cNvPr>
              <p:cNvSpPr>
                <a:spLocks noGrp="1"/>
              </p:cNvSpPr>
              <p:nvPr>
                <p:ph type="body" sz="quarter" idx="3"/>
              </p:nvPr>
            </p:nvSpPr>
            <p:spPr>
              <a:xfrm>
                <a:off x="1371567" y="3946095"/>
                <a:ext cx="3831433" cy="64960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𝑃𝑒𝑟𝑐𝑒𝑛𝑡</m:t>
                      </m:r>
                      <m:r>
                        <a:rPr lang="en-US" sz="1600" i="0">
                          <a:latin typeface="Cambria Math" panose="02040503050406030204" pitchFamily="18" charset="0"/>
                        </a:rPr>
                        <m:t> </m:t>
                      </m:r>
                      <m:r>
                        <a:rPr lang="en-US" sz="1600" i="1">
                          <a:latin typeface="Cambria Math" panose="02040503050406030204" pitchFamily="18" charset="0"/>
                        </a:rPr>
                        <m:t>𝑑𝑖𝑓𝑓𝑒𝑟</m:t>
                      </m:r>
                      <m:r>
                        <a:rPr lang="en-US" sz="1600" b="0" i="1" smtClean="0">
                          <a:latin typeface="Cambria Math" panose="02040503050406030204" pitchFamily="18" charset="0"/>
                        </a:rPr>
                        <m:t>𝑒</m:t>
                      </m:r>
                      <m:r>
                        <a:rPr lang="en-US" sz="1600" i="1">
                          <a:latin typeface="Cambria Math" panose="02040503050406030204" pitchFamily="18" charset="0"/>
                        </a:rPr>
                        <m:t>𝑛𝑐𝑒</m:t>
                      </m:r>
                      <m:r>
                        <a:rPr lang="en-US" sz="1600" i="0">
                          <a:latin typeface="Cambria Math" panose="02040503050406030204" pitchFamily="18" charset="0"/>
                        </a:rPr>
                        <m:t> =</m:t>
                      </m:r>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𝑎𝑣𝑔</m:t>
                                  </m:r>
                                </m:sub>
                              </m:sSub>
                              <m:r>
                                <a:rPr lang="en-US" sz="1600" i="1">
                                  <a:latin typeface="Cambria Math" panose="02040503050406030204" pitchFamily="18" charset="0"/>
                                </a:rPr>
                                <m:t>−</m:t>
                              </m:r>
                              <m:r>
                                <a:rPr lang="en-US" sz="1600" i="1">
                                  <a:latin typeface="Cambria Math" panose="02040503050406030204" pitchFamily="18" charset="0"/>
                                </a:rPr>
                                <m:t>𝑔</m:t>
                              </m:r>
                            </m:e>
                          </m:d>
                        </m:num>
                        <m:den>
                          <m:r>
                            <a:rPr lang="en-US" sz="1600" i="1">
                              <a:latin typeface="Cambria Math" panose="02040503050406030204" pitchFamily="18" charset="0"/>
                            </a:rPr>
                            <m:t>𝑔</m:t>
                          </m:r>
                        </m:den>
                      </m:f>
                      <m:r>
                        <a:rPr lang="en-US" sz="1600" i="1" smtClean="0">
                          <a:latin typeface="Cambria Math" panose="02040503050406030204" pitchFamily="18" charset="0"/>
                        </a:rPr>
                        <m:t>×</m:t>
                      </m:r>
                      <m:r>
                        <a:rPr lang="en-US" sz="1600" b="0" i="1" smtClean="0">
                          <a:latin typeface="Cambria Math" panose="02040503050406030204" pitchFamily="18" charset="0"/>
                        </a:rPr>
                        <m:t>100</m:t>
                      </m:r>
                    </m:oMath>
                  </m:oMathPara>
                </a14:m>
                <a:endParaRPr lang="en-US" sz="1600" b="0" dirty="0"/>
              </a:p>
            </p:txBody>
          </p:sp>
        </mc:Choice>
        <mc:Fallback>
          <p:sp>
            <p:nvSpPr>
              <p:cNvPr id="8" name="Text Placeholder 7">
                <a:extLst>
                  <a:ext uri="{FF2B5EF4-FFF2-40B4-BE49-F238E27FC236}">
                    <a16:creationId xmlns:a16="http://schemas.microsoft.com/office/drawing/2014/main" id="{C35BE036-07A1-DB91-4F95-E5B8E88A6A97}"/>
                  </a:ext>
                </a:extLst>
              </p:cNvPr>
              <p:cNvSpPr>
                <a:spLocks noGrp="1" noRot="1" noChangeAspect="1" noMove="1" noResize="1" noEditPoints="1" noAdjustHandles="1" noChangeArrowheads="1" noChangeShapeType="1" noTextEdit="1"/>
              </p:cNvSpPr>
              <p:nvPr>
                <p:ph type="body" sz="quarter" idx="3"/>
              </p:nvPr>
            </p:nvSpPr>
            <p:spPr>
              <a:xfrm>
                <a:off x="1371567" y="3946095"/>
                <a:ext cx="3831433" cy="64960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130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BF4-E5E8-75D9-8B4D-8AFED8346617}"/>
              </a:ext>
            </a:extLst>
          </p:cNvPr>
          <p:cNvSpPr>
            <a:spLocks noGrp="1"/>
          </p:cNvSpPr>
          <p:nvPr>
            <p:ph type="title"/>
          </p:nvPr>
        </p:nvSpPr>
        <p:spPr>
          <a:xfrm>
            <a:off x="143555" y="128470"/>
            <a:ext cx="3351276" cy="902860"/>
          </a:xfrm>
        </p:spPr>
        <p:txBody>
          <a:bodyPr/>
          <a:lstStyle/>
          <a:p>
            <a:r>
              <a:rPr lang="en-US" dirty="0"/>
              <a:t>Lessons Learned</a:t>
            </a:r>
          </a:p>
        </p:txBody>
      </p:sp>
      <p:sp>
        <p:nvSpPr>
          <p:cNvPr id="4" name="Content Placeholder 3">
            <a:extLst>
              <a:ext uri="{FF2B5EF4-FFF2-40B4-BE49-F238E27FC236}">
                <a16:creationId xmlns:a16="http://schemas.microsoft.com/office/drawing/2014/main" id="{8F48063A-1E41-868F-3133-D5F8C03D5F91}"/>
              </a:ext>
            </a:extLst>
          </p:cNvPr>
          <p:cNvSpPr>
            <a:spLocks noGrp="1"/>
          </p:cNvSpPr>
          <p:nvPr>
            <p:ph sz="half" idx="2"/>
          </p:nvPr>
        </p:nvSpPr>
        <p:spPr>
          <a:xfrm>
            <a:off x="296260" y="1960929"/>
            <a:ext cx="8398775" cy="2901395"/>
          </a:xfrm>
        </p:spPr>
        <p:txBody>
          <a:bodyPr>
            <a:normAutofit/>
          </a:bodyPr>
          <a:lstStyle/>
          <a:p>
            <a:pPr lvl="0">
              <a:buFont typeface="Wingdings" panose="05000000000000000000" pitchFamily="2" charset="2"/>
              <a:buChar char="Ø"/>
            </a:pPr>
            <a:r>
              <a:rPr lang="en-US" sz="2000" b="1" dirty="0">
                <a:solidFill>
                  <a:srgbClr val="FFD41D"/>
                </a:solidFill>
              </a:rPr>
              <a:t>Briefly describe and explain the results.</a:t>
            </a:r>
          </a:p>
          <a:p>
            <a:pPr marL="457200" lvl="1" indent="0">
              <a:buNone/>
            </a:pPr>
            <a:r>
              <a:rPr lang="en-US" sz="1600" dirty="0"/>
              <a:t>The difference in the results changed with the height that the object was being dropped from and the weight of the object. </a:t>
            </a:r>
          </a:p>
          <a:p>
            <a:pPr marL="457200" lvl="1" indent="0">
              <a:buNone/>
            </a:pPr>
            <a:endParaRPr lang="en-US" dirty="0"/>
          </a:p>
          <a:p>
            <a:pPr lvl="0">
              <a:buFont typeface="Wingdings" panose="05000000000000000000" pitchFamily="2" charset="2"/>
              <a:buChar char="Ø"/>
            </a:pPr>
            <a:r>
              <a:rPr lang="en-US" sz="2000" b="1" dirty="0">
                <a:solidFill>
                  <a:srgbClr val="FFD41D"/>
                </a:solidFill>
              </a:rPr>
              <a:t>How much variation is there from trial to trial? What does this indicate about the uncertainty of the result?</a:t>
            </a:r>
          </a:p>
          <a:p>
            <a:pPr marL="457200" lvl="1" indent="0">
              <a:buNone/>
            </a:pPr>
            <a:r>
              <a:rPr lang="en-US" sz="1500" dirty="0"/>
              <a:t>Depending on the air resistance from the height that the object was dropped effects the result in time that it takes for the object to fall. This indicates that there will be small changes in the results for the final results from time and distance.</a:t>
            </a:r>
          </a:p>
          <a:p>
            <a:endParaRPr lang="en-US" dirty="0"/>
          </a:p>
        </p:txBody>
      </p:sp>
    </p:spTree>
    <p:extLst>
      <p:ext uri="{BB962C8B-B14F-4D97-AF65-F5344CB8AC3E}">
        <p14:creationId xmlns:p14="http://schemas.microsoft.com/office/powerpoint/2010/main" val="323981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Contents</a:t>
            </a:r>
          </a:p>
        </p:txBody>
      </p:sp>
      <p:sp>
        <p:nvSpPr>
          <p:cNvPr id="3" name="Content Placeholder 2"/>
          <p:cNvSpPr>
            <a:spLocks noGrp="1"/>
          </p:cNvSpPr>
          <p:nvPr>
            <p:ph idx="1"/>
          </p:nvPr>
        </p:nvSpPr>
        <p:spPr/>
        <p:txBody>
          <a:bodyPr/>
          <a:lstStyle/>
          <a:p>
            <a:r>
              <a:rPr lang="en-US" dirty="0"/>
              <a:t>Inventory Parts and Software</a:t>
            </a:r>
          </a:p>
          <a:p>
            <a:r>
              <a:rPr lang="en-US" dirty="0"/>
              <a:t>Precision of the Ultrasonic Sensor</a:t>
            </a:r>
          </a:p>
          <a:p>
            <a:r>
              <a:rPr lang="en-US" dirty="0"/>
              <a:t>Gravitational Acceleration of a Free-Falling Object</a:t>
            </a:r>
          </a:p>
          <a:p>
            <a:r>
              <a:rPr lang="en-US" dirty="0"/>
              <a:t>Conservation of Energy of a Free-Falling Object</a:t>
            </a:r>
          </a:p>
          <a:p>
            <a:r>
              <a:rPr lang="en-US" dirty="0"/>
              <a:t>Relationship between Linear and Rotational Motion</a:t>
            </a:r>
          </a:p>
          <a:p>
            <a:r>
              <a:rPr lang="en-US" dirty="0"/>
              <a:t>Observing the Hall Effect</a:t>
            </a:r>
          </a:p>
          <a:p>
            <a:endParaRPr lang="en-US" dirty="0"/>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325288-A15E-992A-884E-8044CAA98E7A}"/>
              </a:ext>
            </a:extLst>
          </p:cNvPr>
          <p:cNvSpPr>
            <a:spLocks noGrp="1"/>
          </p:cNvSpPr>
          <p:nvPr>
            <p:ph type="title"/>
          </p:nvPr>
        </p:nvSpPr>
        <p:spPr>
          <a:xfrm>
            <a:off x="391180" y="281175"/>
            <a:ext cx="8230687" cy="763525"/>
          </a:xfrm>
        </p:spPr>
        <p:txBody>
          <a:bodyPr>
            <a:normAutofit fontScale="90000"/>
          </a:bodyPr>
          <a:lstStyle/>
          <a:p>
            <a:r>
              <a:rPr lang="en-US" dirty="0"/>
              <a:t>Conservation of Energy of a Free-Falling Object</a:t>
            </a:r>
          </a:p>
        </p:txBody>
      </p:sp>
      <p:sp>
        <p:nvSpPr>
          <p:cNvPr id="8" name="Content Placeholder 7">
            <a:extLst>
              <a:ext uri="{FF2B5EF4-FFF2-40B4-BE49-F238E27FC236}">
                <a16:creationId xmlns:a16="http://schemas.microsoft.com/office/drawing/2014/main" id="{9082B5A9-104D-A767-30D7-E08F9FE26D46}"/>
              </a:ext>
            </a:extLst>
          </p:cNvPr>
          <p:cNvSpPr>
            <a:spLocks noGrp="1"/>
          </p:cNvSpPr>
          <p:nvPr>
            <p:ph idx="1"/>
          </p:nvPr>
        </p:nvSpPr>
        <p:spPr>
          <a:xfrm>
            <a:off x="464348" y="1323749"/>
            <a:ext cx="6393606" cy="3538576"/>
          </a:xfrm>
        </p:spPr>
        <p:txBody>
          <a:bodyPr>
            <a:normAutofit fontScale="92500"/>
          </a:bodyPr>
          <a:lstStyle/>
          <a:p>
            <a:pPr marL="0" indent="0">
              <a:buNone/>
            </a:pPr>
            <a:r>
              <a:rPr lang="en-US" sz="2800" dirty="0"/>
              <a:t>An analysis of motion helps introduce the real nature of physics, to understand the nature and behavior of the physical world. We will now use what we have learned about motion to demonstrate the transformation of energy. By keeping track of energy as it is transformed from one kind to another, we can learn a great deal about the universe.</a:t>
            </a:r>
          </a:p>
          <a:p>
            <a:pPr marL="0" indent="0">
              <a:buNone/>
            </a:pPr>
            <a:endParaRPr lang="en-US" dirty="0"/>
          </a:p>
        </p:txBody>
      </p:sp>
    </p:spTree>
    <p:extLst>
      <p:ext uri="{BB962C8B-B14F-4D97-AF65-F5344CB8AC3E}">
        <p14:creationId xmlns:p14="http://schemas.microsoft.com/office/powerpoint/2010/main" val="425051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FD20B-25B5-D501-2DDB-82C39CBEB0F5}"/>
              </a:ext>
            </a:extLst>
          </p:cNvPr>
          <p:cNvSpPr>
            <a:spLocks noGrp="1"/>
          </p:cNvSpPr>
          <p:nvPr>
            <p:ph type="title"/>
          </p:nvPr>
        </p:nvSpPr>
        <p:spPr>
          <a:xfrm>
            <a:off x="143555" y="70295"/>
            <a:ext cx="4267506" cy="902860"/>
          </a:xfrm>
        </p:spPr>
        <p:txBody>
          <a:bodyPr/>
          <a:lstStyle/>
          <a:p>
            <a:r>
              <a:rPr lang="en-US" dirty="0"/>
              <a:t>Excel Table and Graph</a:t>
            </a:r>
          </a:p>
        </p:txBody>
      </p:sp>
      <p:pic>
        <p:nvPicPr>
          <p:cNvPr id="9" name="Picture 8">
            <a:extLst>
              <a:ext uri="{FF2B5EF4-FFF2-40B4-BE49-F238E27FC236}">
                <a16:creationId xmlns:a16="http://schemas.microsoft.com/office/drawing/2014/main" id="{39B29C0B-658C-1E1B-C34E-D76A62C014C0}"/>
              </a:ext>
            </a:extLst>
          </p:cNvPr>
          <p:cNvPicPr>
            <a:picLocks noChangeAspect="1"/>
          </p:cNvPicPr>
          <p:nvPr/>
        </p:nvPicPr>
        <p:blipFill>
          <a:blip r:embed="rId2"/>
          <a:stretch>
            <a:fillRect/>
          </a:stretch>
        </p:blipFill>
        <p:spPr>
          <a:xfrm>
            <a:off x="4702260" y="113935"/>
            <a:ext cx="4293233" cy="4874099"/>
          </a:xfrm>
          <a:prstGeom prst="rect">
            <a:avLst/>
          </a:prstGeom>
        </p:spPr>
      </p:pic>
      <p:pic>
        <p:nvPicPr>
          <p:cNvPr id="10" name="Picture 9">
            <a:extLst>
              <a:ext uri="{FF2B5EF4-FFF2-40B4-BE49-F238E27FC236}">
                <a16:creationId xmlns:a16="http://schemas.microsoft.com/office/drawing/2014/main" id="{97CE57E4-B405-0C31-345C-859A7D4F9D14}"/>
              </a:ext>
            </a:extLst>
          </p:cNvPr>
          <p:cNvPicPr>
            <a:picLocks noChangeAspect="1"/>
          </p:cNvPicPr>
          <p:nvPr/>
        </p:nvPicPr>
        <p:blipFill>
          <a:blip r:embed="rId3"/>
          <a:stretch>
            <a:fillRect/>
          </a:stretch>
        </p:blipFill>
        <p:spPr>
          <a:xfrm>
            <a:off x="122669" y="1655520"/>
            <a:ext cx="4319071" cy="3229193"/>
          </a:xfrm>
          <a:prstGeom prst="rect">
            <a:avLst/>
          </a:prstGeom>
        </p:spPr>
      </p:pic>
    </p:spTree>
    <p:extLst>
      <p:ext uri="{BB962C8B-B14F-4D97-AF65-F5344CB8AC3E}">
        <p14:creationId xmlns:p14="http://schemas.microsoft.com/office/powerpoint/2010/main" val="367820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BBB9-92DE-7CB2-DA13-11F6D4B8F64B}"/>
              </a:ext>
            </a:extLst>
          </p:cNvPr>
          <p:cNvSpPr>
            <a:spLocks noGrp="1"/>
          </p:cNvSpPr>
          <p:nvPr>
            <p:ph type="title"/>
          </p:nvPr>
        </p:nvSpPr>
        <p:spPr>
          <a:xfrm>
            <a:off x="448965" y="128470"/>
            <a:ext cx="2748690" cy="902860"/>
          </a:xfrm>
        </p:spPr>
        <p:txBody>
          <a:bodyPr/>
          <a:lstStyle/>
          <a:p>
            <a:r>
              <a:rPr lang="en-US" dirty="0"/>
              <a:t>Data Analysis</a:t>
            </a:r>
          </a:p>
        </p:txBody>
      </p:sp>
      <p:sp>
        <p:nvSpPr>
          <p:cNvPr id="4" name="Content Placeholder 3">
            <a:extLst>
              <a:ext uri="{FF2B5EF4-FFF2-40B4-BE49-F238E27FC236}">
                <a16:creationId xmlns:a16="http://schemas.microsoft.com/office/drawing/2014/main" id="{D47D3B96-675F-0DCD-AE46-C75B2ED98FE9}"/>
              </a:ext>
            </a:extLst>
          </p:cNvPr>
          <p:cNvSpPr>
            <a:spLocks noGrp="1"/>
          </p:cNvSpPr>
          <p:nvPr>
            <p:ph sz="half" idx="2"/>
          </p:nvPr>
        </p:nvSpPr>
        <p:spPr>
          <a:xfrm>
            <a:off x="448965" y="1484202"/>
            <a:ext cx="8463566" cy="3455261"/>
          </a:xfrm>
        </p:spPr>
        <p:txBody>
          <a:bodyPr>
            <a:normAutofit lnSpcReduction="10000"/>
          </a:bodyPr>
          <a:lstStyle/>
          <a:p>
            <a:pPr algn="l">
              <a:buFont typeface="Wingdings" panose="05000000000000000000" pitchFamily="2" charset="2"/>
              <a:buChar char="Ø"/>
            </a:pPr>
            <a:r>
              <a:rPr lang="en-US" sz="2000" dirty="0">
                <a:solidFill>
                  <a:srgbClr val="FFD41D"/>
                </a:solidFill>
              </a:rPr>
              <a:t>Theoretical value of final velocity</a:t>
            </a:r>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a:p>
          <a:p>
            <a:pPr algn="l">
              <a:buFont typeface="Wingdings" panose="05000000000000000000" pitchFamily="2" charset="2"/>
              <a:buChar char="Ø"/>
            </a:pPr>
            <a:r>
              <a:rPr lang="en-US" sz="2000" dirty="0">
                <a:solidFill>
                  <a:srgbClr val="FFD41D"/>
                </a:solidFill>
              </a:rPr>
              <a:t>Final velocity from experimental data (or largest velocity) </a:t>
            </a:r>
          </a:p>
          <a:p>
            <a:pPr marL="0" indent="0" algn="l">
              <a:buNone/>
            </a:pPr>
            <a:endParaRPr lang="en-US" sz="2000" dirty="0"/>
          </a:p>
          <a:p>
            <a:pPr algn="l">
              <a:buFont typeface="Wingdings" panose="05000000000000000000" pitchFamily="2" charset="2"/>
              <a:buChar char="Ø"/>
            </a:pPr>
            <a:endParaRPr lang="en-US" sz="2000" dirty="0"/>
          </a:p>
          <a:p>
            <a:pPr algn="l">
              <a:buFont typeface="Wingdings" panose="05000000000000000000" pitchFamily="2" charset="2"/>
              <a:buChar char="Ø"/>
            </a:pPr>
            <a:r>
              <a:rPr lang="en-US" sz="2000" dirty="0">
                <a:solidFill>
                  <a:srgbClr val="FFD41D"/>
                </a:solidFill>
              </a:rPr>
              <a:t>Percent difference</a:t>
            </a:r>
          </a:p>
          <a:p>
            <a:pPr marL="0" indent="0" algn="l">
              <a:buNone/>
            </a:pPr>
            <a:endParaRPr lang="en-US" sz="2000" dirty="0"/>
          </a:p>
          <a:p>
            <a:pPr marL="0" indent="0" algn="l">
              <a:buNone/>
            </a:pPr>
            <a:r>
              <a:rPr lang="en-US" sz="2000" dirty="0"/>
              <a:t>               </a:t>
            </a:r>
            <a:r>
              <a:rPr lang="en-US" sz="1600" i="1" dirty="0"/>
              <a:t>Answer:  </a:t>
            </a:r>
            <a:r>
              <a:rPr lang="en-US" sz="1600" dirty="0"/>
              <a:t> </a:t>
            </a:r>
            <a:r>
              <a:rPr lang="en-US" sz="1600" u="sng" dirty="0"/>
              <a:t>17.0 </a:t>
            </a:r>
            <a:r>
              <a:rPr lang="en-US" sz="1600" dirty="0"/>
              <a:t>    </a:t>
            </a:r>
            <a:r>
              <a:rPr lang="en-US" sz="1600" u="sng" dirty="0"/>
              <a:t>  %</a:t>
            </a:r>
            <a:endParaRPr lang="en-US" sz="2000" dirty="0"/>
          </a:p>
          <a:p>
            <a:pPr marL="0" indent="0" algn="l">
              <a:buNone/>
            </a:pPr>
            <a:endParaRPr lang="en-US" dirty="0"/>
          </a:p>
        </p:txBody>
      </p:sp>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FF5A04F9-C64B-3659-9EC8-DC58927A95A6}"/>
                  </a:ext>
                </a:extLst>
              </p:cNvPr>
              <p:cNvSpPr>
                <a:spLocks noGrp="1"/>
              </p:cNvSpPr>
              <p:nvPr>
                <p:ph type="body" idx="1"/>
              </p:nvPr>
            </p:nvSpPr>
            <p:spPr>
              <a:xfrm>
                <a:off x="1332647" y="1808225"/>
                <a:ext cx="3730015" cy="358303"/>
              </a:xfrm>
              <a:prstGeom prst="rect">
                <a:avLst/>
              </a:prstGeom>
            </p:spPr>
            <p:txBody>
              <a:bodyPr wrap="square">
                <a:spAutoFit/>
              </a:bodyPr>
              <a:lstStyle/>
              <a:p>
                <a:pPr algn="l"/>
                <a14:m>
                  <m:oMath xmlns:m="http://schemas.openxmlformats.org/officeDocument/2006/math">
                    <m:r>
                      <a:rPr lang="en-US" sz="1600" i="1" smtClean="0">
                        <a:latin typeface="Cambria Math" panose="02040503050406030204" pitchFamily="18" charset="0"/>
                      </a:rPr>
                      <m:t>h</m:t>
                    </m:r>
                    <m:r>
                      <a:rPr lang="en-US" sz="160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𝑓𝑖𝑛𝑎𝑙</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𝑖𝑛𝑖𝑡𝑖𝑎𝑙</m:t>
                        </m:r>
                      </m:sub>
                    </m:sSub>
                    <m:r>
                      <a:rPr lang="en-US" sz="1600" b="0" i="1" smtClean="0">
                        <a:latin typeface="Cambria Math" panose="02040503050406030204" pitchFamily="18" charset="0"/>
                      </a:rPr>
                      <m:t>=</m:t>
                    </m:r>
                  </m:oMath>
                </a14:m>
                <a:r>
                  <a:rPr lang="en-US" sz="1600" dirty="0"/>
                  <a:t>  </a:t>
                </a:r>
                <a:r>
                  <a:rPr lang="en-US" sz="1600" u="sng" dirty="0"/>
                  <a:t>0.6004</a:t>
                </a:r>
                <a:r>
                  <a:rPr lang="en-US" sz="1600" dirty="0"/>
                  <a:t>   </a:t>
                </a:r>
                <a:r>
                  <a:rPr lang="en-US" sz="1600" u="sng" dirty="0"/>
                  <a:t>m</a:t>
                </a:r>
                <a:endParaRPr lang="en-US" sz="1600" dirty="0"/>
              </a:p>
            </p:txBody>
          </p:sp>
        </mc:Choice>
        <mc:Fallback>
          <p:sp>
            <p:nvSpPr>
              <p:cNvPr id="7" name="Text Placeholder 6">
                <a:extLst>
                  <a:ext uri="{FF2B5EF4-FFF2-40B4-BE49-F238E27FC236}">
                    <a16:creationId xmlns:a16="http://schemas.microsoft.com/office/drawing/2014/main" id="{FF5A04F9-C64B-3659-9EC8-DC58927A95A6}"/>
                  </a:ext>
                </a:extLst>
              </p:cNvPr>
              <p:cNvSpPr>
                <a:spLocks noGrp="1" noRot="1" noChangeAspect="1" noMove="1" noResize="1" noEditPoints="1" noAdjustHandles="1" noChangeArrowheads="1" noChangeShapeType="1" noTextEdit="1"/>
              </p:cNvSpPr>
              <p:nvPr>
                <p:ph type="body" idx="1"/>
              </p:nvPr>
            </p:nvSpPr>
            <p:spPr>
              <a:xfrm>
                <a:off x="1332647" y="1808225"/>
                <a:ext cx="3730015" cy="358303"/>
              </a:xfrm>
              <a:prstGeom prst="rect">
                <a:avLst/>
              </a:prstGeom>
              <a:blipFill>
                <a:blip r:embed="rId2"/>
                <a:stretch>
                  <a:fillRect t="-3448" b="-189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 Placeholder 7">
                <a:extLst>
                  <a:ext uri="{FF2B5EF4-FFF2-40B4-BE49-F238E27FC236}">
                    <a16:creationId xmlns:a16="http://schemas.microsoft.com/office/drawing/2014/main" id="{921B2942-4691-AFB2-F1F9-FCC9E4891E00}"/>
                  </a:ext>
                </a:extLst>
              </p:cNvPr>
              <p:cNvSpPr>
                <a:spLocks noGrp="1"/>
              </p:cNvSpPr>
              <p:nvPr>
                <p:ph type="body" sz="quarter" idx="3"/>
              </p:nvPr>
            </p:nvSpPr>
            <p:spPr>
              <a:xfrm>
                <a:off x="1332647" y="2208924"/>
                <a:ext cx="2364614" cy="461665"/>
              </a:xfrm>
              <a:prstGeom prst="rect">
                <a:avLst/>
              </a:prstGeom>
            </p:spPr>
            <p:txBody>
              <a:bodyPr wrap="square">
                <a:spAutoFit/>
              </a:bodyPr>
              <a:lstStyle/>
              <a:p>
                <a:pPr algn="l"/>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𝑓</m:t>
                        </m:r>
                      </m:sub>
                    </m:sSub>
                    <m:r>
                      <a:rPr lang="en-US" sz="1600" i="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r>
                          <a:rPr lang="en-US" sz="1600" i="1">
                            <a:latin typeface="Cambria Math" panose="02040503050406030204" pitchFamily="18" charset="0"/>
                          </a:rPr>
                          <m:t>𝑔h</m:t>
                        </m:r>
                      </m:e>
                    </m:rad>
                    <m:r>
                      <a:rPr lang="en-US" sz="1600" b="0" i="1" smtClean="0">
                        <a:latin typeface="Cambria Math" panose="02040503050406030204" pitchFamily="18" charset="0"/>
                      </a:rPr>
                      <m:t>=</m:t>
                    </m:r>
                  </m:oMath>
                </a14:m>
                <a:r>
                  <a:rPr lang="en-US" dirty="0"/>
                  <a:t> </a:t>
                </a:r>
                <a:r>
                  <a:rPr lang="en-US" sz="1600" u="sng" dirty="0"/>
                  <a:t>3.43 </a:t>
                </a:r>
                <a:r>
                  <a:rPr lang="en-US" sz="1600" dirty="0"/>
                  <a:t>  </a:t>
                </a:r>
                <a:r>
                  <a:rPr lang="en-US" sz="1600" u="sng" dirty="0"/>
                  <a:t> m/s</a:t>
                </a:r>
                <a:endParaRPr lang="en-US" sz="1600" dirty="0"/>
              </a:p>
            </p:txBody>
          </p:sp>
        </mc:Choice>
        <mc:Fallback>
          <p:sp>
            <p:nvSpPr>
              <p:cNvPr id="8" name="Text Placeholder 7">
                <a:extLst>
                  <a:ext uri="{FF2B5EF4-FFF2-40B4-BE49-F238E27FC236}">
                    <a16:creationId xmlns:a16="http://schemas.microsoft.com/office/drawing/2014/main" id="{921B2942-4691-AFB2-F1F9-FCC9E4891E00}"/>
                  </a:ext>
                </a:extLst>
              </p:cNvPr>
              <p:cNvSpPr>
                <a:spLocks noGrp="1" noRot="1" noChangeAspect="1" noMove="1" noResize="1" noEditPoints="1" noAdjustHandles="1" noChangeArrowheads="1" noChangeShapeType="1" noTextEdit="1"/>
              </p:cNvSpPr>
              <p:nvPr>
                <p:ph type="body" sz="quarter" idx="3"/>
              </p:nvPr>
            </p:nvSpPr>
            <p:spPr>
              <a:xfrm>
                <a:off x="1332647" y="2208924"/>
                <a:ext cx="2364614" cy="461665"/>
              </a:xfrm>
              <a:prstGeom prst="rect">
                <a:avLst/>
              </a:prstGeom>
              <a:blipFill>
                <a:blip r:embed="rId3"/>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3483A0A0-8BE2-E6BB-8E46-9D48ECAA4B6E}"/>
                  </a:ext>
                </a:extLst>
              </p:cNvPr>
              <p:cNvSpPr/>
              <p:nvPr/>
            </p:nvSpPr>
            <p:spPr>
              <a:xfrm>
                <a:off x="1332647" y="3012508"/>
                <a:ext cx="1782989" cy="423770"/>
              </a:xfrm>
              <a:prstGeom prst="rect">
                <a:avLst/>
              </a:prstGeom>
            </p:spPr>
            <p:txBody>
              <a:bodyPr wrap="none">
                <a:spAutoFit/>
              </a:bodyPr>
              <a:lstStyle/>
              <a:p>
                <a14:m>
                  <m:oMath xmlns:m="http://schemas.openxmlformats.org/officeDocument/2006/math">
                    <m:sSub>
                      <m:sSubPr>
                        <m:ctrlPr>
                          <a:rPr lang="en-US" sz="2000" i="1" smtClean="0">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𝑒𝑥𝑝𝑒𝑟𝑖𝑚𝑒𝑛𝑡𝑎𝑙</m:t>
                        </m:r>
                      </m:sub>
                    </m:sSub>
                  </m:oMath>
                </a14:m>
                <a:r>
                  <a:rPr lang="en-US" sz="2000" dirty="0">
                    <a:solidFill>
                      <a:schemeClr val="bg1"/>
                    </a:solidFill>
                  </a:rPr>
                  <a:t> =</a:t>
                </a:r>
                <a:endParaRPr lang="en-US" sz="2000" dirty="0"/>
              </a:p>
            </p:txBody>
          </p:sp>
        </mc:Choice>
        <mc:Fallback>
          <p:sp>
            <p:nvSpPr>
              <p:cNvPr id="9" name="Rectangle 8">
                <a:extLst>
                  <a:ext uri="{FF2B5EF4-FFF2-40B4-BE49-F238E27FC236}">
                    <a16:creationId xmlns:a16="http://schemas.microsoft.com/office/drawing/2014/main" id="{3483A0A0-8BE2-E6BB-8E46-9D48ECAA4B6E}"/>
                  </a:ext>
                </a:extLst>
              </p:cNvPr>
              <p:cNvSpPr>
                <a:spLocks noRot="1" noChangeAspect="1" noMove="1" noResize="1" noEditPoints="1" noAdjustHandles="1" noChangeArrowheads="1" noChangeShapeType="1" noTextEdit="1"/>
              </p:cNvSpPr>
              <p:nvPr/>
            </p:nvSpPr>
            <p:spPr>
              <a:xfrm>
                <a:off x="1332647" y="3012508"/>
                <a:ext cx="1782989" cy="423770"/>
              </a:xfrm>
              <a:prstGeom prst="rect">
                <a:avLst/>
              </a:prstGeom>
              <a:blipFill>
                <a:blip r:embed="rId4"/>
                <a:stretch>
                  <a:fillRect t="-5714" r="-2397" b="-20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1E50FA3-E98D-E8AB-6622-D1B4EB29BE5E}"/>
              </a:ext>
            </a:extLst>
          </p:cNvPr>
          <p:cNvSpPr txBox="1"/>
          <p:nvPr/>
        </p:nvSpPr>
        <p:spPr>
          <a:xfrm>
            <a:off x="3044950" y="3046825"/>
            <a:ext cx="1126390" cy="338554"/>
          </a:xfrm>
          <a:prstGeom prst="rect">
            <a:avLst/>
          </a:prstGeom>
          <a:noFill/>
        </p:spPr>
        <p:txBody>
          <a:bodyPr wrap="square" rtlCol="0">
            <a:spAutoFit/>
          </a:bodyPr>
          <a:lstStyle/>
          <a:p>
            <a:r>
              <a:rPr lang="en-US" sz="1600" u="sng" dirty="0">
                <a:solidFill>
                  <a:schemeClr val="bg1"/>
                </a:solidFill>
              </a:rPr>
              <a:t>2.85 </a:t>
            </a:r>
            <a:r>
              <a:rPr lang="en-US" sz="1600" dirty="0">
                <a:solidFill>
                  <a:schemeClr val="bg1"/>
                </a:solidFill>
              </a:rPr>
              <a:t>  </a:t>
            </a:r>
            <a:r>
              <a:rPr lang="en-US" sz="1600" u="sng" dirty="0">
                <a:solidFill>
                  <a:schemeClr val="bg1"/>
                </a:solidFill>
              </a:rPr>
              <a:t>  m/s</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3622F08E-FC7E-4048-0A90-2AD4A3B69CB1}"/>
                  </a:ext>
                </a:extLst>
              </p:cNvPr>
              <p:cNvSpPr/>
              <p:nvPr/>
            </p:nvSpPr>
            <p:spPr>
              <a:xfrm>
                <a:off x="1380761" y="3966856"/>
                <a:ext cx="4633000" cy="67550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600" i="1" smtClean="0">
                          <a:solidFill>
                            <a:schemeClr val="bg1"/>
                          </a:solidFill>
                          <a:latin typeface="Cambria Math" panose="02040503050406030204" pitchFamily="18" charset="0"/>
                        </a:rPr>
                        <m:t>𝑃𝑒𝑟𝑐𝑒𝑛𝑡</m:t>
                      </m:r>
                      <m:r>
                        <a:rPr lang="en-US" sz="1600" i="0">
                          <a:solidFill>
                            <a:schemeClr val="bg1"/>
                          </a:solidFill>
                          <a:latin typeface="Cambria Math" panose="02040503050406030204" pitchFamily="18" charset="0"/>
                        </a:rPr>
                        <m:t> </m:t>
                      </m:r>
                      <m:r>
                        <a:rPr lang="en-US" sz="1600" i="1">
                          <a:solidFill>
                            <a:schemeClr val="bg1"/>
                          </a:solidFill>
                          <a:latin typeface="Cambria Math" panose="02040503050406030204" pitchFamily="18" charset="0"/>
                        </a:rPr>
                        <m:t>𝑑𝑖𝑓𝑓𝑒𝑟</m:t>
                      </m:r>
                      <m:r>
                        <a:rPr lang="en-US" sz="1600" b="0" i="1" smtClean="0">
                          <a:solidFill>
                            <a:schemeClr val="bg1"/>
                          </a:solidFill>
                          <a:latin typeface="Cambria Math" panose="02040503050406030204" pitchFamily="18" charset="0"/>
                        </a:rPr>
                        <m:t>𝑒</m:t>
                      </m:r>
                      <m:r>
                        <a:rPr lang="en-US" sz="1600" i="1">
                          <a:solidFill>
                            <a:schemeClr val="bg1"/>
                          </a:solidFill>
                          <a:latin typeface="Cambria Math" panose="02040503050406030204" pitchFamily="18" charset="0"/>
                        </a:rPr>
                        <m:t>𝑛𝑐𝑒</m:t>
                      </m:r>
                      <m:r>
                        <a:rPr lang="en-US" sz="1600" i="0">
                          <a:solidFill>
                            <a:schemeClr val="bg1"/>
                          </a:solidFill>
                          <a:latin typeface="Cambria Math" panose="02040503050406030204" pitchFamily="18" charset="0"/>
                        </a:rPr>
                        <m:t> =</m:t>
                      </m:r>
                      <m:f>
                        <m:fPr>
                          <m:ctrlPr>
                            <a:rPr lang="en-US" sz="1600" i="1">
                              <a:solidFill>
                                <a:schemeClr val="bg1"/>
                              </a:solidFill>
                              <a:latin typeface="Cambria Math" panose="02040503050406030204" pitchFamily="18" charset="0"/>
                            </a:rPr>
                          </m:ctrlPr>
                        </m:fPr>
                        <m:num>
                          <m:d>
                            <m:dPr>
                              <m:begChr m:val="|"/>
                              <m:endChr m:val="|"/>
                              <m:ctrlPr>
                                <a:rPr lang="en-US" sz="1600" i="1">
                                  <a:solidFill>
                                    <a:schemeClr val="bg1"/>
                                  </a:solidFill>
                                  <a:latin typeface="Cambria Math" panose="02040503050406030204" pitchFamily="18" charset="0"/>
                                </a:rPr>
                              </m:ctrlPr>
                            </m:dPr>
                            <m:e>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𝑣</m:t>
                                  </m:r>
                                </m:e>
                                <m:sub>
                                  <m:r>
                                    <a:rPr lang="en-US" sz="1600" i="1">
                                      <a:solidFill>
                                        <a:schemeClr val="bg1"/>
                                      </a:solidFill>
                                      <a:latin typeface="Cambria Math" panose="02040503050406030204" pitchFamily="18" charset="0"/>
                                    </a:rPr>
                                    <m:t>𝑓</m:t>
                                  </m:r>
                                </m:sub>
                              </m:sSub>
                              <m:r>
                                <a:rPr lang="en-US" sz="1600" i="1">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𝑣</m:t>
                                  </m:r>
                                </m:e>
                                <m:sub>
                                  <m:r>
                                    <a:rPr lang="en-US" sz="1600" b="0" i="1" smtClean="0">
                                      <a:solidFill>
                                        <a:schemeClr val="bg1"/>
                                      </a:solidFill>
                                      <a:latin typeface="Cambria Math" panose="02040503050406030204" pitchFamily="18" charset="0"/>
                                    </a:rPr>
                                    <m:t>𝑒𝑥𝑝𝑒𝑟𝑖𝑚𝑒𝑛𝑡𝑎𝑙</m:t>
                                  </m:r>
                                </m:sub>
                              </m:sSub>
                            </m:e>
                          </m:d>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𝑣</m:t>
                              </m:r>
                            </m:e>
                            <m:sub>
                              <m:r>
                                <a:rPr lang="en-US" sz="1600" i="1">
                                  <a:solidFill>
                                    <a:schemeClr val="bg1"/>
                                  </a:solidFill>
                                  <a:latin typeface="Cambria Math" panose="02040503050406030204" pitchFamily="18" charset="0"/>
                                </a:rPr>
                                <m:t>𝑓</m:t>
                              </m:r>
                            </m:sub>
                          </m:sSub>
                        </m:den>
                      </m:f>
                      <m:r>
                        <a:rPr lang="en-US" sz="160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100</m:t>
                      </m:r>
                    </m:oMath>
                  </m:oMathPara>
                </a14:m>
                <a:endParaRPr lang="en-US" sz="1600" dirty="0">
                  <a:solidFill>
                    <a:schemeClr val="bg1"/>
                  </a:solidFill>
                </a:endParaRPr>
              </a:p>
            </p:txBody>
          </p:sp>
        </mc:Choice>
        <mc:Fallback>
          <p:sp>
            <p:nvSpPr>
              <p:cNvPr id="11" name="Rectangle 10">
                <a:extLst>
                  <a:ext uri="{FF2B5EF4-FFF2-40B4-BE49-F238E27FC236}">
                    <a16:creationId xmlns:a16="http://schemas.microsoft.com/office/drawing/2014/main" id="{3622F08E-FC7E-4048-0A90-2AD4A3B69CB1}"/>
                  </a:ext>
                </a:extLst>
              </p:cNvPr>
              <p:cNvSpPr>
                <a:spLocks noRot="1" noChangeAspect="1" noMove="1" noResize="1" noEditPoints="1" noAdjustHandles="1" noChangeArrowheads="1" noChangeShapeType="1" noTextEdit="1"/>
              </p:cNvSpPr>
              <p:nvPr/>
            </p:nvSpPr>
            <p:spPr>
              <a:xfrm>
                <a:off x="1380761" y="3966856"/>
                <a:ext cx="4633000" cy="6755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068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BF4-E5E8-75D9-8B4D-8AFED8346617}"/>
              </a:ext>
            </a:extLst>
          </p:cNvPr>
          <p:cNvSpPr>
            <a:spLocks noGrp="1"/>
          </p:cNvSpPr>
          <p:nvPr>
            <p:ph type="title"/>
          </p:nvPr>
        </p:nvSpPr>
        <p:spPr>
          <a:xfrm>
            <a:off x="143555" y="128470"/>
            <a:ext cx="3351276" cy="902860"/>
          </a:xfrm>
        </p:spPr>
        <p:txBody>
          <a:bodyPr/>
          <a:lstStyle/>
          <a:p>
            <a:r>
              <a:rPr lang="en-US" dirty="0"/>
              <a:t>Lessons Learned</a:t>
            </a:r>
          </a:p>
        </p:txBody>
      </p:sp>
      <p:sp>
        <p:nvSpPr>
          <p:cNvPr id="4" name="Content Placeholder 3">
            <a:extLst>
              <a:ext uri="{FF2B5EF4-FFF2-40B4-BE49-F238E27FC236}">
                <a16:creationId xmlns:a16="http://schemas.microsoft.com/office/drawing/2014/main" id="{8F48063A-1E41-868F-3133-D5F8C03D5F91}"/>
              </a:ext>
            </a:extLst>
          </p:cNvPr>
          <p:cNvSpPr>
            <a:spLocks noGrp="1"/>
          </p:cNvSpPr>
          <p:nvPr>
            <p:ph sz="half" idx="2"/>
          </p:nvPr>
        </p:nvSpPr>
        <p:spPr>
          <a:xfrm>
            <a:off x="296260" y="1502815"/>
            <a:ext cx="8398775" cy="3359510"/>
          </a:xfrm>
        </p:spPr>
        <p:txBody>
          <a:bodyPr>
            <a:normAutofit fontScale="92500"/>
          </a:bodyPr>
          <a:lstStyle/>
          <a:p>
            <a:pPr lvl="0">
              <a:buFont typeface="Wingdings" panose="05000000000000000000" pitchFamily="2" charset="2"/>
              <a:buChar char="Ø"/>
            </a:pPr>
            <a:r>
              <a:rPr lang="en-US" sz="2200" b="1" dirty="0">
                <a:solidFill>
                  <a:srgbClr val="FFD41D"/>
                </a:solidFill>
              </a:rPr>
              <a:t>Discuss the key characteristics of the plot. Consider the points when potential energy U is maximum, U is minimum, kinetic energy K is maximum, K is minimum and when U and K are the same value. What is the significance of these points? </a:t>
            </a:r>
          </a:p>
          <a:p>
            <a:pPr marL="457200" lvl="1" indent="0">
              <a:buNone/>
            </a:pPr>
            <a:endParaRPr lang="en-US" dirty="0"/>
          </a:p>
          <a:p>
            <a:pPr marL="457200" lvl="1" indent="0">
              <a:buNone/>
            </a:pPr>
            <a:r>
              <a:rPr lang="en-US" sz="1900" dirty="0"/>
              <a:t>When they are the same value the line starts to curve downward which represents the loss of energy as the project goes on. Potential energy U minimum and Kinetic energy K minimum represents where the object changes direction which would be falling. Potential energy U maximum and kinetic energy K maximum represents the maximum speed of the object. When U and K are the same this represents the balance in energy between kinetics and potential energy.</a:t>
            </a:r>
          </a:p>
          <a:p>
            <a:pPr algn="l"/>
            <a:endParaRPr lang="en-US" dirty="0"/>
          </a:p>
        </p:txBody>
      </p:sp>
    </p:spTree>
    <p:extLst>
      <p:ext uri="{BB962C8B-B14F-4D97-AF65-F5344CB8AC3E}">
        <p14:creationId xmlns:p14="http://schemas.microsoft.com/office/powerpoint/2010/main" val="219558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BF4-E5E8-75D9-8B4D-8AFED8346617}"/>
              </a:ext>
            </a:extLst>
          </p:cNvPr>
          <p:cNvSpPr>
            <a:spLocks noGrp="1"/>
          </p:cNvSpPr>
          <p:nvPr>
            <p:ph type="title"/>
          </p:nvPr>
        </p:nvSpPr>
        <p:spPr>
          <a:xfrm>
            <a:off x="143555" y="128470"/>
            <a:ext cx="3351276" cy="902860"/>
          </a:xfrm>
        </p:spPr>
        <p:txBody>
          <a:bodyPr/>
          <a:lstStyle/>
          <a:p>
            <a:r>
              <a:rPr lang="en-US" dirty="0"/>
              <a:t>Lessons Learned</a:t>
            </a:r>
          </a:p>
        </p:txBody>
      </p:sp>
      <p:sp>
        <p:nvSpPr>
          <p:cNvPr id="4" name="Content Placeholder 3">
            <a:extLst>
              <a:ext uri="{FF2B5EF4-FFF2-40B4-BE49-F238E27FC236}">
                <a16:creationId xmlns:a16="http://schemas.microsoft.com/office/drawing/2014/main" id="{8F48063A-1E41-868F-3133-D5F8C03D5F91}"/>
              </a:ext>
            </a:extLst>
          </p:cNvPr>
          <p:cNvSpPr>
            <a:spLocks noGrp="1"/>
          </p:cNvSpPr>
          <p:nvPr>
            <p:ph sz="half" idx="2"/>
          </p:nvPr>
        </p:nvSpPr>
        <p:spPr>
          <a:xfrm>
            <a:off x="372612" y="1960930"/>
            <a:ext cx="8398775" cy="2443280"/>
          </a:xfrm>
        </p:spPr>
        <p:txBody>
          <a:bodyPr/>
          <a:lstStyle/>
          <a:p>
            <a:pPr lvl="0">
              <a:buFont typeface="Wingdings" panose="05000000000000000000" pitchFamily="2" charset="2"/>
              <a:buChar char="Ø"/>
            </a:pPr>
            <a:r>
              <a:rPr lang="en-US" sz="2000" b="1" dirty="0">
                <a:solidFill>
                  <a:srgbClr val="FFD41D"/>
                </a:solidFill>
              </a:rPr>
              <a:t>What is the trend of the best fit line for the total energy E in your data? If the data is accurate, the total mechanical energy should decrease slightly. Why is that?</a:t>
            </a:r>
          </a:p>
          <a:p>
            <a:pPr marL="457200" lvl="1" indent="0">
              <a:buNone/>
            </a:pPr>
            <a:endParaRPr lang="en-US" dirty="0"/>
          </a:p>
          <a:p>
            <a:pPr marL="457200" lvl="1" indent="0">
              <a:buNone/>
            </a:pPr>
            <a:r>
              <a:rPr lang="en-US" sz="1600" dirty="0"/>
              <a:t>The best fit line is the horizontal line that shows total energy does not change over time. The line decreases due energy loss at each point of the experiment due to air resistance, frictional force, and/or sensor and measurement inaccuracies. </a:t>
            </a:r>
          </a:p>
          <a:p>
            <a:endParaRPr lang="en-US" dirty="0"/>
          </a:p>
        </p:txBody>
      </p:sp>
    </p:spTree>
    <p:extLst>
      <p:ext uri="{BB962C8B-B14F-4D97-AF65-F5344CB8AC3E}">
        <p14:creationId xmlns:p14="http://schemas.microsoft.com/office/powerpoint/2010/main" val="56213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7BDE6-9446-956F-FC89-B79B0EA4BFED}"/>
              </a:ext>
            </a:extLst>
          </p:cNvPr>
          <p:cNvSpPr>
            <a:spLocks noGrp="1"/>
          </p:cNvSpPr>
          <p:nvPr>
            <p:ph type="title"/>
          </p:nvPr>
        </p:nvSpPr>
        <p:spPr>
          <a:xfrm>
            <a:off x="143555" y="433880"/>
            <a:ext cx="8856890" cy="763525"/>
          </a:xfrm>
        </p:spPr>
        <p:txBody>
          <a:bodyPr>
            <a:normAutofit fontScale="90000"/>
          </a:bodyPr>
          <a:lstStyle/>
          <a:p>
            <a:r>
              <a:rPr lang="en-US" dirty="0"/>
              <a:t>Relationship between Linear and Rotational Motion</a:t>
            </a:r>
          </a:p>
        </p:txBody>
      </p:sp>
      <p:sp>
        <p:nvSpPr>
          <p:cNvPr id="8" name="Content Placeholder 7">
            <a:extLst>
              <a:ext uri="{FF2B5EF4-FFF2-40B4-BE49-F238E27FC236}">
                <a16:creationId xmlns:a16="http://schemas.microsoft.com/office/drawing/2014/main" id="{FA2676A2-1E91-7735-4AAA-95BF866E12E1}"/>
              </a:ext>
            </a:extLst>
          </p:cNvPr>
          <p:cNvSpPr>
            <a:spLocks noGrp="1"/>
          </p:cNvSpPr>
          <p:nvPr>
            <p:ph idx="1"/>
          </p:nvPr>
        </p:nvSpPr>
        <p:spPr>
          <a:xfrm>
            <a:off x="296260" y="1502815"/>
            <a:ext cx="6393606" cy="3344113"/>
          </a:xfrm>
        </p:spPr>
        <p:txBody>
          <a:bodyPr>
            <a:normAutofit/>
          </a:bodyPr>
          <a:lstStyle/>
          <a:p>
            <a:pPr marL="0" indent="0">
              <a:lnSpc>
                <a:spcPct val="150000"/>
              </a:lnSpc>
              <a:buNone/>
            </a:pPr>
            <a:r>
              <a:rPr lang="en-US" sz="2000" dirty="0"/>
              <a:t>Now it is time to move on to more complex motions and systems. In the part of the project, we apply what we have learned about circular motion to convert radial displacement to linear displacement using the rotary encoder.</a:t>
            </a:r>
          </a:p>
        </p:txBody>
      </p:sp>
    </p:spTree>
    <p:extLst>
      <p:ext uri="{BB962C8B-B14F-4D97-AF65-F5344CB8AC3E}">
        <p14:creationId xmlns:p14="http://schemas.microsoft.com/office/powerpoint/2010/main" val="307074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EEA04-18F4-800C-5FED-EC6BBB6B18CA}"/>
              </a:ext>
            </a:extLst>
          </p:cNvPr>
          <p:cNvSpPr>
            <a:spLocks noGrp="1"/>
          </p:cNvSpPr>
          <p:nvPr>
            <p:ph type="title"/>
          </p:nvPr>
        </p:nvSpPr>
        <p:spPr/>
        <p:txBody>
          <a:bodyPr/>
          <a:lstStyle/>
          <a:p>
            <a:r>
              <a:rPr lang="en-US" dirty="0"/>
              <a:t>Data Collection</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416F7F7-FA0A-D20A-A7EE-5EF584701D80}"/>
                  </a:ext>
                </a:extLst>
              </p:cNvPr>
              <p:cNvSpPr>
                <a:spLocks noGrp="1"/>
              </p:cNvSpPr>
              <p:nvPr>
                <p:ph sz="half" idx="2"/>
              </p:nvPr>
            </p:nvSpPr>
            <p:spPr>
              <a:xfrm>
                <a:off x="1180094" y="2113635"/>
                <a:ext cx="6783812" cy="2269609"/>
              </a:xfrm>
            </p:spPr>
            <p:txBody>
              <a:bodyPr/>
              <a:lstStyle/>
              <a:p>
                <a:pPr algn="l">
                  <a:lnSpc>
                    <a:spcPct val="150000"/>
                  </a:lnSpc>
                  <a:buFont typeface="Wingdings" panose="05000000000000000000" pitchFamily="2" charset="2"/>
                  <a:buChar char="Ø"/>
                </a:pPr>
                <a:r>
                  <a:rPr lang="en-US" sz="1800" dirty="0">
                    <a:solidFill>
                      <a:srgbClr val="FFD41D"/>
                    </a:solidFill>
                  </a:rPr>
                  <a:t>Object diameter: </a:t>
                </a:r>
                <a:r>
                  <a:rPr lang="en-US" sz="1800" i="1" dirty="0"/>
                  <a:t>d</a:t>
                </a:r>
                <a:r>
                  <a:rPr lang="en-US" sz="1800" dirty="0"/>
                  <a:t> =  </a:t>
                </a:r>
                <a:r>
                  <a:rPr lang="en-US" sz="1800" u="sng" dirty="0"/>
                  <a:t>  7  </a:t>
                </a:r>
                <a:r>
                  <a:rPr lang="en-US" sz="1800" dirty="0"/>
                  <a:t>   </a:t>
                </a:r>
                <a:r>
                  <a:rPr lang="en-US" sz="1800" u="sng" dirty="0"/>
                  <a:t>cm</a:t>
                </a:r>
                <a:endParaRPr lang="en-US" sz="1800" dirty="0"/>
              </a:p>
              <a:p>
                <a:pPr algn="l">
                  <a:lnSpc>
                    <a:spcPct val="150000"/>
                  </a:lnSpc>
                  <a:buFont typeface="Wingdings" panose="05000000000000000000" pitchFamily="2" charset="2"/>
                  <a:buChar char="Ø"/>
                </a:pPr>
                <a:r>
                  <a:rPr lang="en-US" sz="1800" dirty="0">
                    <a:solidFill>
                      <a:srgbClr val="FFD41D"/>
                    </a:solidFill>
                  </a:rPr>
                  <a:t>Object radius: </a:t>
                </a:r>
                <a:r>
                  <a:rPr lang="en-US" sz="1800" i="1" dirty="0"/>
                  <a:t>r</a:t>
                </a:r>
                <a:r>
                  <a:rPr lang="en-US" sz="1800" dirty="0"/>
                  <a:t> = </a:t>
                </a:r>
                <a:r>
                  <a:rPr lang="en-US" sz="1800" u="sng" dirty="0"/>
                  <a:t> 3.5 </a:t>
                </a:r>
                <a:r>
                  <a:rPr lang="en-US" sz="1800" dirty="0"/>
                  <a:t>  </a:t>
                </a:r>
                <a:r>
                  <a:rPr lang="en-US" sz="1800" u="sng" dirty="0"/>
                  <a:t>cm</a:t>
                </a:r>
                <a:endParaRPr lang="en-US" sz="1800" dirty="0"/>
              </a:p>
              <a:p>
                <a:pPr algn="l">
                  <a:lnSpc>
                    <a:spcPct val="150000"/>
                  </a:lnSpc>
                  <a:buFont typeface="Wingdings" panose="05000000000000000000" pitchFamily="2" charset="2"/>
                  <a:buChar char="Ø"/>
                </a:pPr>
                <a:r>
                  <a:rPr lang="en-US" sz="1800" dirty="0">
                    <a:solidFill>
                      <a:srgbClr val="FFD41D"/>
                    </a:solidFill>
                  </a:rPr>
                  <a:t>Number of pulses for one revolution: </a:t>
                </a:r>
                <a:r>
                  <a:rPr lang="en-US" sz="1800" i="1" dirty="0"/>
                  <a:t>x</a:t>
                </a:r>
                <a:r>
                  <a:rPr lang="en-US" sz="1800" dirty="0"/>
                  <a:t> = </a:t>
                </a:r>
                <a:r>
                  <a:rPr lang="en-US" sz="1800" u="sng" dirty="0"/>
                  <a:t>   40   </a:t>
                </a:r>
                <a:endParaRPr lang="en-US" sz="1800" dirty="0"/>
              </a:p>
              <a:p>
                <a:pPr algn="l">
                  <a:lnSpc>
                    <a:spcPct val="100000"/>
                  </a:lnSpc>
                  <a:buFont typeface="Wingdings" panose="05000000000000000000" pitchFamily="2" charset="2"/>
                  <a:buChar char="Ø"/>
                </a:pPr>
                <a:r>
                  <a:rPr lang="en-US" sz="1800" dirty="0">
                    <a:solidFill>
                      <a:srgbClr val="FFD41D"/>
                    </a:solidFill>
                  </a:rPr>
                  <a:t>Resolution</a:t>
                </a:r>
                <a:r>
                  <a:rPr lang="en-US" sz="1800" dirty="0"/>
                  <a:t> = </a:t>
                </a:r>
                <a14:m>
                  <m:oMath xmlns:m="http://schemas.openxmlformats.org/officeDocument/2006/math">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1 </m:t>
                            </m:r>
                          </m:num>
                          <m:den>
                            <m:r>
                              <a:rPr lang="en-US" sz="1800" b="0" i="1" smtClean="0">
                                <a:latin typeface="Cambria Math" panose="02040503050406030204" pitchFamily="18" charset="0"/>
                              </a:rPr>
                              <m:t>𝑥</m:t>
                            </m:r>
                            <m:r>
                              <a:rPr lang="en-US" sz="1800" i="1">
                                <a:latin typeface="Cambria Math" panose="02040503050406030204" pitchFamily="18" charset="0"/>
                              </a:rPr>
                              <m:t> </m:t>
                            </m:r>
                          </m:den>
                        </m:f>
                        <m:r>
                          <a:rPr lang="en-US" sz="1800" i="1">
                            <a:latin typeface="Cambria Math" panose="02040503050406030204" pitchFamily="18" charset="0"/>
                          </a:rPr>
                          <m:t> </m:t>
                        </m:r>
                        <m:f>
                          <m:fPr>
                            <m:ctrlPr>
                              <a:rPr lang="en-US" sz="1800" i="1">
                                <a:latin typeface="Cambria Math" panose="02040503050406030204" pitchFamily="18" charset="0"/>
                              </a:rPr>
                            </m:ctrlPr>
                          </m:fPr>
                          <m:num>
                            <m:r>
                              <a:rPr lang="en-US" sz="1800" i="1">
                                <a:latin typeface="Cambria Math" panose="02040503050406030204" pitchFamily="18" charset="0"/>
                              </a:rPr>
                              <m:t>𝑅𝑒𝑣𝑜𝑙𝑢𝑡𝑖𝑜𝑛</m:t>
                            </m:r>
                          </m:num>
                          <m:den>
                            <m:r>
                              <a:rPr lang="en-US" sz="1800" i="1">
                                <a:latin typeface="Cambria Math" panose="02040503050406030204" pitchFamily="18" charset="0"/>
                              </a:rPr>
                              <m:t>𝑝𝑢𝑙𝑠𝑒𝑠</m:t>
                            </m:r>
                          </m:den>
                        </m:f>
                      </m:e>
                    </m:d>
                    <m:r>
                      <a:rPr lang="en-US" sz="1800" i="1">
                        <a:latin typeface="Cambria Math" panose="02040503050406030204" pitchFamily="18" charset="0"/>
                      </a:rPr>
                      <m:t>∙</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2∙</m:t>
                            </m:r>
                            <m:r>
                              <a:rPr lang="en-US" sz="1800" i="1">
                                <a:latin typeface="Cambria Math" panose="02040503050406030204" pitchFamily="18" charset="0"/>
                              </a:rPr>
                              <m:t>𝜋</m:t>
                            </m:r>
                            <m:r>
                              <a:rPr lang="en-US" sz="1800" i="1">
                                <a:latin typeface="Cambria Math" panose="02040503050406030204" pitchFamily="18" charset="0"/>
                              </a:rPr>
                              <m:t> </m:t>
                            </m:r>
                            <m:r>
                              <a:rPr lang="en-US" sz="1800" i="1">
                                <a:latin typeface="Cambria Math" panose="02040503050406030204" pitchFamily="18" charset="0"/>
                              </a:rPr>
                              <m:t>𝑟𝑎𝑑𝑖𝑎𝑛𝑠</m:t>
                            </m:r>
                          </m:num>
                          <m:den>
                            <m:r>
                              <a:rPr lang="en-US" sz="1800" i="1">
                                <a:latin typeface="Cambria Math" panose="02040503050406030204" pitchFamily="18" charset="0"/>
                              </a:rPr>
                              <m:t>1 </m:t>
                            </m:r>
                            <m:r>
                              <a:rPr lang="en-US" sz="1800" i="1">
                                <a:latin typeface="Cambria Math" panose="02040503050406030204" pitchFamily="18" charset="0"/>
                              </a:rPr>
                              <m:t>𝑅𝑒𝑣𝑜𝑙𝑢𝑡𝑖𝑜𝑛</m:t>
                            </m:r>
                          </m:den>
                        </m:f>
                      </m:e>
                    </m:d>
                    <m:r>
                      <a:rPr lang="en-US" sz="1800" b="0" i="1" smtClean="0">
                        <a:latin typeface="Cambria Math" panose="02040503050406030204" pitchFamily="18" charset="0"/>
                      </a:rPr>
                      <m:t>=</m:t>
                    </m:r>
                  </m:oMath>
                </a14:m>
                <a:r>
                  <a:rPr lang="en-US" sz="1800" dirty="0"/>
                  <a:t>  </a:t>
                </a:r>
                <a:r>
                  <a:rPr lang="en-US" sz="1800" u="sng" dirty="0"/>
                  <a:t>1/40*2pi </a:t>
                </a:r>
                <a:r>
                  <a:rPr lang="en-US" sz="1800" dirty="0"/>
                  <a:t>   </a:t>
                </a:r>
                <a:r>
                  <a:rPr lang="en-US" sz="1800" u="sng" dirty="0"/>
                  <a:t>N</a:t>
                </a:r>
                <a:endParaRPr lang="en-US" sz="1800" dirty="0"/>
              </a:p>
              <a:p>
                <a:pPr marL="0" indent="0" algn="l">
                  <a:buNone/>
                </a:pPr>
                <a:endParaRPr lang="en-US" dirty="0"/>
              </a:p>
            </p:txBody>
          </p:sp>
        </mc:Choice>
        <mc:Fallback>
          <p:sp>
            <p:nvSpPr>
              <p:cNvPr id="6" name="Content Placeholder 5">
                <a:extLst>
                  <a:ext uri="{FF2B5EF4-FFF2-40B4-BE49-F238E27FC236}">
                    <a16:creationId xmlns:a16="http://schemas.microsoft.com/office/drawing/2014/main" id="{A416F7F7-FA0A-D20A-A7EE-5EF584701D80}"/>
                  </a:ext>
                </a:extLst>
              </p:cNvPr>
              <p:cNvSpPr>
                <a:spLocks noGrp="1" noRot="1" noChangeAspect="1" noMove="1" noResize="1" noEditPoints="1" noAdjustHandles="1" noChangeArrowheads="1" noChangeShapeType="1" noTextEdit="1"/>
              </p:cNvSpPr>
              <p:nvPr>
                <p:ph sz="half" idx="2"/>
              </p:nvPr>
            </p:nvSpPr>
            <p:spPr>
              <a:xfrm>
                <a:off x="1180094" y="2113635"/>
                <a:ext cx="6783812" cy="2269609"/>
              </a:xfrm>
              <a:blipFill>
                <a:blip r:embed="rId2"/>
                <a:stretch>
                  <a:fillRect l="-629"/>
                </a:stretch>
              </a:blipFill>
            </p:spPr>
            <p:txBody>
              <a:bodyPr/>
              <a:lstStyle/>
              <a:p>
                <a:r>
                  <a:rPr lang="en-US">
                    <a:noFill/>
                  </a:rPr>
                  <a:t> </a:t>
                </a:r>
              </a:p>
            </p:txBody>
          </p:sp>
        </mc:Fallback>
      </mc:AlternateContent>
    </p:spTree>
    <p:extLst>
      <p:ext uri="{BB962C8B-B14F-4D97-AF65-F5344CB8AC3E}">
        <p14:creationId xmlns:p14="http://schemas.microsoft.com/office/powerpoint/2010/main" val="167406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EEA04-18F4-800C-5FED-EC6BBB6B18CA}"/>
              </a:ext>
            </a:extLst>
          </p:cNvPr>
          <p:cNvSpPr>
            <a:spLocks noGrp="1"/>
          </p:cNvSpPr>
          <p:nvPr>
            <p:ph type="title"/>
          </p:nvPr>
        </p:nvSpPr>
        <p:spPr/>
        <p:txBody>
          <a:bodyPr/>
          <a:lstStyle/>
          <a:p>
            <a:r>
              <a:rPr lang="en-US" dirty="0"/>
              <a:t>Data Analysis</a:t>
            </a:r>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C76802A4-F0F3-605D-693B-4D9ED05B31D7}"/>
                  </a:ext>
                </a:extLst>
              </p:cNvPr>
              <p:cNvGraphicFramePr>
                <a:graphicFrameLocks noGrp="1"/>
              </p:cNvGraphicFramePr>
              <p:nvPr>
                <p:extLst>
                  <p:ext uri="{D42A27DB-BD31-4B8C-83A1-F6EECF244321}">
                    <p14:modId xmlns:p14="http://schemas.microsoft.com/office/powerpoint/2010/main" val="3710180930"/>
                  </p:ext>
                </p:extLst>
              </p:nvPr>
            </p:nvGraphicFramePr>
            <p:xfrm>
              <a:off x="907079" y="1350110"/>
              <a:ext cx="7482545" cy="3557125"/>
            </p:xfrm>
            <a:graphic>
              <a:graphicData uri="http://schemas.openxmlformats.org/drawingml/2006/table">
                <a:tbl>
                  <a:tblPr firstRow="1" firstCol="1" bandRow="1">
                    <a:tableStyleId>{5C22544A-7EE6-4342-B048-85BDC9FD1C3A}</a:tableStyleId>
                  </a:tblPr>
                  <a:tblGrid>
                    <a:gridCol w="1496509">
                      <a:extLst>
                        <a:ext uri="{9D8B030D-6E8A-4147-A177-3AD203B41FA5}">
                          <a16:colId xmlns:a16="http://schemas.microsoft.com/office/drawing/2014/main" val="4021011796"/>
                        </a:ext>
                      </a:extLst>
                    </a:gridCol>
                    <a:gridCol w="1496509">
                      <a:extLst>
                        <a:ext uri="{9D8B030D-6E8A-4147-A177-3AD203B41FA5}">
                          <a16:colId xmlns:a16="http://schemas.microsoft.com/office/drawing/2014/main" val="54218032"/>
                        </a:ext>
                      </a:extLst>
                    </a:gridCol>
                    <a:gridCol w="1496509">
                      <a:extLst>
                        <a:ext uri="{9D8B030D-6E8A-4147-A177-3AD203B41FA5}">
                          <a16:colId xmlns:a16="http://schemas.microsoft.com/office/drawing/2014/main" val="4163564863"/>
                        </a:ext>
                      </a:extLst>
                    </a:gridCol>
                    <a:gridCol w="1496509">
                      <a:extLst>
                        <a:ext uri="{9D8B030D-6E8A-4147-A177-3AD203B41FA5}">
                          <a16:colId xmlns:a16="http://schemas.microsoft.com/office/drawing/2014/main" val="2417390959"/>
                        </a:ext>
                      </a:extLst>
                    </a:gridCol>
                    <a:gridCol w="1496509">
                      <a:extLst>
                        <a:ext uri="{9D8B030D-6E8A-4147-A177-3AD203B41FA5}">
                          <a16:colId xmlns:a16="http://schemas.microsoft.com/office/drawing/2014/main" val="3076385891"/>
                        </a:ext>
                      </a:extLst>
                    </a:gridCol>
                  </a:tblGrid>
                  <a:tr h="467585">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467585">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7.69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467585">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467585">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11.54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3.83%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467585">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14.84 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467585">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p:graphicFrame>
            <p:nvGraphicFramePr>
              <p:cNvPr id="2" name="Table 1">
                <a:extLst>
                  <a:ext uri="{FF2B5EF4-FFF2-40B4-BE49-F238E27FC236}">
                    <a16:creationId xmlns:a16="http://schemas.microsoft.com/office/drawing/2014/main" id="{C76802A4-F0F3-605D-693B-4D9ED05B31D7}"/>
                  </a:ext>
                </a:extLst>
              </p:cNvPr>
              <p:cNvGraphicFramePr>
                <a:graphicFrameLocks noGrp="1"/>
              </p:cNvGraphicFramePr>
              <p:nvPr>
                <p:extLst>
                  <p:ext uri="{D42A27DB-BD31-4B8C-83A1-F6EECF244321}">
                    <p14:modId xmlns:p14="http://schemas.microsoft.com/office/powerpoint/2010/main" val="3710180930"/>
                  </p:ext>
                </p:extLst>
              </p:nvPr>
            </p:nvGraphicFramePr>
            <p:xfrm>
              <a:off x="907079" y="1350110"/>
              <a:ext cx="7482545" cy="3557125"/>
            </p:xfrm>
            <a:graphic>
              <a:graphicData uri="http://schemas.openxmlformats.org/drawingml/2006/table">
                <a:tbl>
                  <a:tblPr firstRow="1" firstCol="1" bandRow="1">
                    <a:tableStyleId>{5C22544A-7EE6-4342-B048-85BDC9FD1C3A}</a:tableStyleId>
                  </a:tblPr>
                  <a:tblGrid>
                    <a:gridCol w="1496509">
                      <a:extLst>
                        <a:ext uri="{9D8B030D-6E8A-4147-A177-3AD203B41FA5}">
                          <a16:colId xmlns:a16="http://schemas.microsoft.com/office/drawing/2014/main" val="4021011796"/>
                        </a:ext>
                      </a:extLst>
                    </a:gridCol>
                    <a:gridCol w="1496509">
                      <a:extLst>
                        <a:ext uri="{9D8B030D-6E8A-4147-A177-3AD203B41FA5}">
                          <a16:colId xmlns:a16="http://schemas.microsoft.com/office/drawing/2014/main" val="54218032"/>
                        </a:ext>
                      </a:extLst>
                    </a:gridCol>
                    <a:gridCol w="1496509">
                      <a:extLst>
                        <a:ext uri="{9D8B030D-6E8A-4147-A177-3AD203B41FA5}">
                          <a16:colId xmlns:a16="http://schemas.microsoft.com/office/drawing/2014/main" val="4163564863"/>
                        </a:ext>
                      </a:extLst>
                    </a:gridCol>
                    <a:gridCol w="1496509">
                      <a:extLst>
                        <a:ext uri="{9D8B030D-6E8A-4147-A177-3AD203B41FA5}">
                          <a16:colId xmlns:a16="http://schemas.microsoft.com/office/drawing/2014/main" val="2417390959"/>
                        </a:ext>
                      </a:extLst>
                    </a:gridCol>
                    <a:gridCol w="1496509">
                      <a:extLst>
                        <a:ext uri="{9D8B030D-6E8A-4147-A177-3AD203B41FA5}">
                          <a16:colId xmlns:a16="http://schemas.microsoft.com/office/drawing/2014/main" val="3076385891"/>
                        </a:ext>
                      </a:extLst>
                    </a:gridCol>
                  </a:tblGrid>
                  <a:tr h="1219200">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1224" t="-5000" r="-202449" b="-193500"/>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467585">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7.69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467585">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467585">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11.54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3.83%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467585">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14.84 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467585">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3600270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BF4-E5E8-75D9-8B4D-8AFED8346617}"/>
              </a:ext>
            </a:extLst>
          </p:cNvPr>
          <p:cNvSpPr>
            <a:spLocks noGrp="1"/>
          </p:cNvSpPr>
          <p:nvPr>
            <p:ph type="title"/>
          </p:nvPr>
        </p:nvSpPr>
        <p:spPr>
          <a:xfrm>
            <a:off x="143555" y="128470"/>
            <a:ext cx="3351276" cy="902860"/>
          </a:xfrm>
        </p:spPr>
        <p:txBody>
          <a:bodyPr/>
          <a:lstStyle/>
          <a:p>
            <a:r>
              <a:rPr lang="en-US" dirty="0"/>
              <a:t>Lessons Learned</a:t>
            </a:r>
          </a:p>
        </p:txBody>
      </p:sp>
      <p:sp>
        <p:nvSpPr>
          <p:cNvPr id="4" name="Content Placeholder 3">
            <a:extLst>
              <a:ext uri="{FF2B5EF4-FFF2-40B4-BE49-F238E27FC236}">
                <a16:creationId xmlns:a16="http://schemas.microsoft.com/office/drawing/2014/main" id="{8F48063A-1E41-868F-3133-D5F8C03D5F91}"/>
              </a:ext>
            </a:extLst>
          </p:cNvPr>
          <p:cNvSpPr>
            <a:spLocks noGrp="1"/>
          </p:cNvSpPr>
          <p:nvPr>
            <p:ph sz="half" idx="2"/>
          </p:nvPr>
        </p:nvSpPr>
        <p:spPr>
          <a:xfrm>
            <a:off x="296260" y="2113635"/>
            <a:ext cx="8398775" cy="2748690"/>
          </a:xfrm>
        </p:spPr>
        <p:txBody>
          <a:bodyPr>
            <a:normAutofit/>
          </a:bodyPr>
          <a:lstStyle/>
          <a:p>
            <a:pPr lvl="0">
              <a:buFont typeface="Wingdings" panose="05000000000000000000" pitchFamily="2" charset="2"/>
              <a:buChar char="Ø"/>
            </a:pPr>
            <a:r>
              <a:rPr lang="en-US" sz="2000" b="1" dirty="0">
                <a:solidFill>
                  <a:srgbClr val="FFD41D"/>
                </a:solidFill>
              </a:rPr>
              <a:t>Briefly describe and explain the results.</a:t>
            </a:r>
          </a:p>
          <a:p>
            <a:pPr marL="457200" lvl="1" indent="0">
              <a:buNone/>
            </a:pPr>
            <a:r>
              <a:rPr lang="en-US" sz="1500" dirty="0"/>
              <a:t>The measurements could be off when taking the measurements causing variations in the results.</a:t>
            </a:r>
          </a:p>
          <a:p>
            <a:pPr marL="457200" lvl="1" indent="0">
              <a:buNone/>
            </a:pPr>
            <a:endParaRPr lang="en-US" sz="1500" dirty="0"/>
          </a:p>
          <a:p>
            <a:pPr lvl="0">
              <a:buFont typeface="Wingdings" panose="05000000000000000000" pitchFamily="2" charset="2"/>
              <a:buChar char="Ø"/>
            </a:pPr>
            <a:r>
              <a:rPr lang="en-US" sz="2000" b="1" dirty="0">
                <a:solidFill>
                  <a:srgbClr val="FFD41D"/>
                </a:solidFill>
              </a:rPr>
              <a:t>What are some applications of this measuring technique? Could this measuring system be used to measure surfaces that are not flat?</a:t>
            </a:r>
          </a:p>
          <a:p>
            <a:pPr marL="457200" lvl="1" indent="0">
              <a:buNone/>
            </a:pPr>
            <a:r>
              <a:rPr lang="en-US" sz="1500" dirty="0"/>
              <a:t>Laser displacement sensors can be used to measure the distance between the sensor and the flat surface, providing information about the surface profile and deviations from flatness. By scanning across the surface, these sensors can create a 2D profile or map of the surface flatness.</a:t>
            </a:r>
          </a:p>
          <a:p>
            <a:pPr marL="0" indent="0" algn="l">
              <a:buNone/>
            </a:pPr>
            <a:endParaRPr lang="en-US" dirty="0"/>
          </a:p>
        </p:txBody>
      </p:sp>
    </p:spTree>
    <p:extLst>
      <p:ext uri="{BB962C8B-B14F-4D97-AF65-F5344CB8AC3E}">
        <p14:creationId xmlns:p14="http://schemas.microsoft.com/office/powerpoint/2010/main" val="222253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6209F3-4110-D01B-DA8A-0FED630E2685}"/>
              </a:ext>
            </a:extLst>
          </p:cNvPr>
          <p:cNvSpPr>
            <a:spLocks noGrp="1"/>
          </p:cNvSpPr>
          <p:nvPr>
            <p:ph type="title"/>
          </p:nvPr>
        </p:nvSpPr>
        <p:spPr/>
        <p:txBody>
          <a:bodyPr/>
          <a:lstStyle/>
          <a:p>
            <a:r>
              <a:rPr lang="en-US" dirty="0"/>
              <a:t>Observing the Hall</a:t>
            </a:r>
          </a:p>
        </p:txBody>
      </p:sp>
      <p:sp>
        <p:nvSpPr>
          <p:cNvPr id="8" name="Content Placeholder 7">
            <a:extLst>
              <a:ext uri="{FF2B5EF4-FFF2-40B4-BE49-F238E27FC236}">
                <a16:creationId xmlns:a16="http://schemas.microsoft.com/office/drawing/2014/main" id="{A679204E-E758-1E09-62F0-D18A53447C0B}"/>
              </a:ext>
            </a:extLst>
          </p:cNvPr>
          <p:cNvSpPr>
            <a:spLocks noGrp="1"/>
          </p:cNvSpPr>
          <p:nvPr>
            <p:ph idx="1"/>
          </p:nvPr>
        </p:nvSpPr>
        <p:spPr/>
        <p:txBody>
          <a:bodyPr>
            <a:normAutofit fontScale="92500" lnSpcReduction="10000"/>
          </a:bodyPr>
          <a:lstStyle/>
          <a:p>
            <a:pPr marL="0" indent="0">
              <a:lnSpc>
                <a:spcPct val="150000"/>
              </a:lnSpc>
              <a:buNone/>
            </a:pPr>
            <a:r>
              <a:rPr lang="en-US" sz="2000" dirty="0"/>
              <a:t>We are constantly surrounded by waves in our everyday lives such as sound waves to our ears so we can hear, light waves made of photons that move through matter so we can see, and invisible wave such as infrared, ultraviolet, cosmic rays, radio and TV transmissions. Not only are we surrounded by wave but also magnetic and electrical fields. Finally, we will investigate the hall effect to measure the proportional voltage under the effect of a magnetic field.</a:t>
            </a:r>
          </a:p>
        </p:txBody>
      </p:sp>
    </p:spTree>
    <p:extLst>
      <p:ext uri="{BB962C8B-B14F-4D97-AF65-F5344CB8AC3E}">
        <p14:creationId xmlns:p14="http://schemas.microsoft.com/office/powerpoint/2010/main" val="304903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INTRODUCTION</a:t>
            </a:r>
          </a:p>
        </p:txBody>
      </p:sp>
      <p:sp>
        <p:nvSpPr>
          <p:cNvPr id="5" name="Content Placeholder 4"/>
          <p:cNvSpPr>
            <a:spLocks noGrp="1"/>
          </p:cNvSpPr>
          <p:nvPr>
            <p:ph idx="1"/>
          </p:nvPr>
        </p:nvSpPr>
        <p:spPr/>
        <p:txBody>
          <a:bodyPr>
            <a:normAutofit/>
          </a:bodyPr>
          <a:lstStyle/>
          <a:p>
            <a:pPr marL="0" indent="0">
              <a:lnSpc>
                <a:spcPct val="150000"/>
              </a:lnSpc>
              <a:buNone/>
            </a:pPr>
            <a:r>
              <a:rPr lang="en-US" sz="2000" dirty="0"/>
              <a:t>Physics is a branch is science that explains the universe using fundamental laws and mathematics. Practicing physics helps teach physical principles behind the workings of the universe and helps train you in the solution of complex logical problems. This course project utilizes various sensors to obtain data that is processed by various scientific methods. </a:t>
            </a:r>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BF4-E5E8-75D9-8B4D-8AFED8346617}"/>
              </a:ext>
            </a:extLst>
          </p:cNvPr>
          <p:cNvSpPr>
            <a:spLocks noGrp="1"/>
          </p:cNvSpPr>
          <p:nvPr>
            <p:ph type="title"/>
          </p:nvPr>
        </p:nvSpPr>
        <p:spPr>
          <a:xfrm>
            <a:off x="143555" y="128470"/>
            <a:ext cx="3351276" cy="902860"/>
          </a:xfrm>
        </p:spPr>
        <p:txBody>
          <a:bodyPr/>
          <a:lstStyle/>
          <a:p>
            <a:r>
              <a:rPr lang="en-US" dirty="0"/>
              <a:t>Excel Graph</a:t>
            </a:r>
          </a:p>
        </p:txBody>
      </p:sp>
      <p:graphicFrame>
        <p:nvGraphicFramePr>
          <p:cNvPr id="3" name="Chart 2">
            <a:extLst>
              <a:ext uri="{FF2B5EF4-FFF2-40B4-BE49-F238E27FC236}">
                <a16:creationId xmlns:a16="http://schemas.microsoft.com/office/drawing/2014/main" id="{CF7C622B-CEBE-A168-BE30-40DDF680CE2E}"/>
              </a:ext>
            </a:extLst>
          </p:cNvPr>
          <p:cNvGraphicFramePr>
            <a:graphicFrameLocks/>
          </p:cNvGraphicFramePr>
          <p:nvPr>
            <p:extLst>
              <p:ext uri="{D42A27DB-BD31-4B8C-83A1-F6EECF244321}">
                <p14:modId xmlns:p14="http://schemas.microsoft.com/office/powerpoint/2010/main" val="3582076369"/>
              </p:ext>
            </p:extLst>
          </p:nvPr>
        </p:nvGraphicFramePr>
        <p:xfrm>
          <a:off x="1670605" y="1173170"/>
          <a:ext cx="5497380" cy="3970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819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BF4-E5E8-75D9-8B4D-8AFED8346617}"/>
              </a:ext>
            </a:extLst>
          </p:cNvPr>
          <p:cNvSpPr>
            <a:spLocks noGrp="1"/>
          </p:cNvSpPr>
          <p:nvPr>
            <p:ph type="title"/>
          </p:nvPr>
        </p:nvSpPr>
        <p:spPr>
          <a:xfrm>
            <a:off x="143555" y="128470"/>
            <a:ext cx="3351276" cy="902860"/>
          </a:xfrm>
        </p:spPr>
        <p:txBody>
          <a:bodyPr/>
          <a:lstStyle/>
          <a:p>
            <a:r>
              <a:rPr lang="en-US" dirty="0"/>
              <a:t>Lessons Learned</a:t>
            </a:r>
          </a:p>
        </p:txBody>
      </p:sp>
      <p:sp>
        <p:nvSpPr>
          <p:cNvPr id="4" name="Content Placeholder 3">
            <a:extLst>
              <a:ext uri="{FF2B5EF4-FFF2-40B4-BE49-F238E27FC236}">
                <a16:creationId xmlns:a16="http://schemas.microsoft.com/office/drawing/2014/main" id="{8F48063A-1E41-868F-3133-D5F8C03D5F91}"/>
              </a:ext>
            </a:extLst>
          </p:cNvPr>
          <p:cNvSpPr>
            <a:spLocks noGrp="1"/>
          </p:cNvSpPr>
          <p:nvPr>
            <p:ph sz="half" idx="2"/>
          </p:nvPr>
        </p:nvSpPr>
        <p:spPr>
          <a:xfrm>
            <a:off x="372612" y="1655520"/>
            <a:ext cx="8398775" cy="3359510"/>
          </a:xfrm>
        </p:spPr>
        <p:txBody>
          <a:bodyPr>
            <a:normAutofit fontScale="70000" lnSpcReduction="20000"/>
          </a:bodyPr>
          <a:lstStyle/>
          <a:p>
            <a:pPr lvl="0">
              <a:buFont typeface="Wingdings" panose="05000000000000000000" pitchFamily="2" charset="2"/>
              <a:buChar char="Ø"/>
            </a:pPr>
            <a:r>
              <a:rPr lang="en-US" sz="2900" b="1" dirty="0">
                <a:solidFill>
                  <a:srgbClr val="FFD41D"/>
                </a:solidFill>
              </a:rPr>
              <a:t>Briefly describe and explain the results.</a:t>
            </a:r>
          </a:p>
          <a:p>
            <a:pPr marL="457200" lvl="1" indent="0">
              <a:buNone/>
            </a:pPr>
            <a:r>
              <a:rPr lang="en-US" sz="2300" dirty="0"/>
              <a:t>Depending on the negative or positive side of the magnet would depend if the results were positive or negative. The numbers moved from 0 to reflect which side of the magnet was moved closer to the sensor.</a:t>
            </a:r>
          </a:p>
          <a:p>
            <a:pPr marL="457200" lvl="1" indent="0">
              <a:buNone/>
            </a:pPr>
            <a:endParaRPr lang="en-US" dirty="0"/>
          </a:p>
          <a:p>
            <a:pPr lvl="0">
              <a:buFont typeface="Wingdings" panose="05000000000000000000" pitchFamily="2" charset="2"/>
              <a:buChar char="Ø"/>
            </a:pPr>
            <a:r>
              <a:rPr lang="en-US" sz="2900" b="1" dirty="0">
                <a:solidFill>
                  <a:srgbClr val="FFD41D"/>
                </a:solidFill>
              </a:rPr>
              <a:t>Describe how the Hall sensor works. What are some applications for the Hall effect sensor? </a:t>
            </a:r>
          </a:p>
          <a:p>
            <a:pPr marL="457200" lvl="1" indent="0">
              <a:buNone/>
            </a:pPr>
            <a:r>
              <a:rPr lang="en-US" sz="2300" dirty="0"/>
              <a:t>The Hall effect occurs when a magnetic field perpendicular to an electric current in a conductor or semiconductor produces a voltage (the Hall voltage) perpendicular to both the current and the magnetic field.</a:t>
            </a:r>
          </a:p>
          <a:p>
            <a:pPr lvl="1">
              <a:buFont typeface="Wingdings" panose="05000000000000000000" pitchFamily="2" charset="2"/>
              <a:buChar char="v"/>
            </a:pPr>
            <a:r>
              <a:rPr lang="en-US" sz="2300" dirty="0"/>
              <a:t>Automotive Industry: Throttle Position, Speed, and Position Sensors</a:t>
            </a:r>
          </a:p>
          <a:p>
            <a:pPr lvl="1">
              <a:buFont typeface="Wingdings" panose="05000000000000000000" pitchFamily="2" charset="2"/>
              <a:buChar char="v"/>
            </a:pPr>
            <a:r>
              <a:rPr lang="en-US" sz="2300" dirty="0"/>
              <a:t>Electronics: Proximity and Magnetic Sensors</a:t>
            </a:r>
          </a:p>
          <a:p>
            <a:pPr lvl="1">
              <a:buFont typeface="Wingdings" panose="05000000000000000000" pitchFamily="2" charset="2"/>
              <a:buChar char="v"/>
            </a:pPr>
            <a:r>
              <a:rPr lang="en-US" sz="2300" dirty="0"/>
              <a:t>Medical: Magnetic Resonance Imaging (MRI) and Infusion Pumps</a:t>
            </a:r>
          </a:p>
          <a:p>
            <a:pPr lvl="1">
              <a:buFont typeface="Wingdings" panose="05000000000000000000" pitchFamily="2" charset="2"/>
              <a:buChar char="v"/>
            </a:pPr>
            <a:r>
              <a:rPr lang="en-US" sz="2300" dirty="0"/>
              <a:t>Security: Intrusion Alarms</a:t>
            </a:r>
          </a:p>
          <a:p>
            <a:endParaRPr lang="en-US" dirty="0"/>
          </a:p>
        </p:txBody>
      </p:sp>
    </p:spTree>
    <p:extLst>
      <p:ext uri="{BB962C8B-B14F-4D97-AF65-F5344CB8AC3E}">
        <p14:creationId xmlns:p14="http://schemas.microsoft.com/office/powerpoint/2010/main" val="1601751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6CE76B-3526-B226-2351-8461F595CCF3}"/>
              </a:ext>
            </a:extLst>
          </p:cNvPr>
          <p:cNvSpPr>
            <a:spLocks noGrp="1"/>
          </p:cNvSpPr>
          <p:nvPr>
            <p:ph type="title"/>
          </p:nvPr>
        </p:nvSpPr>
        <p:spPr/>
        <p:txBody>
          <a:bodyPr/>
          <a:lstStyle/>
          <a:p>
            <a:r>
              <a:rPr lang="en-US" dirty="0"/>
              <a:t>Project Challenges</a:t>
            </a:r>
          </a:p>
        </p:txBody>
      </p:sp>
      <p:sp>
        <p:nvSpPr>
          <p:cNvPr id="8" name="Content Placeholder 7">
            <a:extLst>
              <a:ext uri="{FF2B5EF4-FFF2-40B4-BE49-F238E27FC236}">
                <a16:creationId xmlns:a16="http://schemas.microsoft.com/office/drawing/2014/main" id="{32434034-3691-C9D0-2F51-F853F6B11F9A}"/>
              </a:ext>
            </a:extLst>
          </p:cNvPr>
          <p:cNvSpPr>
            <a:spLocks noGrp="1"/>
          </p:cNvSpPr>
          <p:nvPr>
            <p:ph idx="1"/>
          </p:nvPr>
        </p:nvSpPr>
        <p:spPr/>
        <p:txBody>
          <a:bodyPr>
            <a:normAutofit fontScale="92500"/>
          </a:bodyPr>
          <a:lstStyle/>
          <a:p>
            <a:pPr marL="0" indent="0">
              <a:lnSpc>
                <a:spcPct val="150000"/>
              </a:lnSpc>
              <a:buNone/>
            </a:pPr>
            <a:r>
              <a:rPr lang="en-US" sz="2000" dirty="0">
                <a:latin typeface="Calibri" panose="020F0502020204030204" pitchFamily="34" charset="0"/>
              </a:rPr>
              <a:t>Throughout this project, I encountered numerous challenges. One of the main difficulties was tackling the mathematical questions, particularly knowing which formulas to use for the equations and ensuring the correct units were applied, as some data was listed in m/s while others were in percentages.  However, by delving deeper into the coursework and study materials, I was able to overcome all these obstacles.</a:t>
            </a:r>
            <a:endParaRPr lang="en-US" sz="2000" dirty="0"/>
          </a:p>
        </p:txBody>
      </p:sp>
    </p:spTree>
    <p:extLst>
      <p:ext uri="{BB962C8B-B14F-4D97-AF65-F5344CB8AC3E}">
        <p14:creationId xmlns:p14="http://schemas.microsoft.com/office/powerpoint/2010/main" val="64913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6CE76B-3526-B226-2351-8461F595CCF3}"/>
              </a:ext>
            </a:extLst>
          </p:cNvPr>
          <p:cNvSpPr>
            <a:spLocks noGrp="1"/>
          </p:cNvSpPr>
          <p:nvPr>
            <p:ph type="title"/>
          </p:nvPr>
        </p:nvSpPr>
        <p:spPr/>
        <p:txBody>
          <a:bodyPr/>
          <a:lstStyle/>
          <a:p>
            <a:r>
              <a:rPr lang="en-US" dirty="0"/>
              <a:t>Career Skills</a:t>
            </a:r>
          </a:p>
        </p:txBody>
      </p:sp>
      <p:sp>
        <p:nvSpPr>
          <p:cNvPr id="8" name="Content Placeholder 7">
            <a:extLst>
              <a:ext uri="{FF2B5EF4-FFF2-40B4-BE49-F238E27FC236}">
                <a16:creationId xmlns:a16="http://schemas.microsoft.com/office/drawing/2014/main" id="{32434034-3691-C9D0-2F51-F853F6B11F9A}"/>
              </a:ext>
            </a:extLst>
          </p:cNvPr>
          <p:cNvSpPr>
            <a:spLocks noGrp="1"/>
          </p:cNvSpPr>
          <p:nvPr>
            <p:ph idx="1"/>
          </p:nvPr>
        </p:nvSpPr>
        <p:spPr/>
        <p:txBody>
          <a:bodyPr>
            <a:normAutofit lnSpcReduction="10000"/>
          </a:bodyPr>
          <a:lstStyle/>
          <a:p>
            <a:pPr marL="0" indent="0">
              <a:buNone/>
            </a:pPr>
            <a:r>
              <a:rPr lang="en-US" sz="2000" dirty="0"/>
              <a:t>Some career skills developed from completing this course project would be:</a:t>
            </a:r>
          </a:p>
          <a:p>
            <a:pPr>
              <a:buFont typeface="Wingdings" panose="05000000000000000000" pitchFamily="2" charset="2"/>
              <a:buChar char="Ø"/>
            </a:pPr>
            <a:r>
              <a:rPr lang="en-US" sz="2000" dirty="0"/>
              <a:t>Technical Proficiency from gaining familiarity with different types of sensors and their applications.</a:t>
            </a:r>
          </a:p>
          <a:p>
            <a:pPr>
              <a:buFont typeface="Wingdings" panose="05000000000000000000" pitchFamily="2" charset="2"/>
              <a:buChar char="Ø"/>
            </a:pPr>
            <a:r>
              <a:rPr lang="en-US" sz="2000" dirty="0"/>
              <a:t>Analytical Skills from learning to analyze data and interpret results based on the principles of physics.</a:t>
            </a:r>
          </a:p>
          <a:p>
            <a:pPr>
              <a:buFont typeface="Wingdings" panose="05000000000000000000" pitchFamily="2" charset="2"/>
              <a:buChar char="Ø"/>
            </a:pPr>
            <a:r>
              <a:rPr lang="en-US" sz="2000" dirty="0"/>
              <a:t>Problem-Solving by identifying potential errors in data collection and analysis.</a:t>
            </a:r>
          </a:p>
          <a:p>
            <a:pPr>
              <a:buFont typeface="Wingdings" panose="05000000000000000000" pitchFamily="2" charset="2"/>
              <a:buChar char="Ø"/>
            </a:pPr>
            <a:r>
              <a:rPr lang="en-US" sz="2000" dirty="0"/>
              <a:t>Critical Thinking by evaluating how the environmental factors impact sensor performance.</a:t>
            </a:r>
          </a:p>
        </p:txBody>
      </p:sp>
    </p:spTree>
    <p:extLst>
      <p:ext uri="{BB962C8B-B14F-4D97-AF65-F5344CB8AC3E}">
        <p14:creationId xmlns:p14="http://schemas.microsoft.com/office/powerpoint/2010/main" val="145395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6CE76B-3526-B226-2351-8461F595CCF3}"/>
              </a:ext>
            </a:extLst>
          </p:cNvPr>
          <p:cNvSpPr>
            <a:spLocks noGrp="1"/>
          </p:cNvSpPr>
          <p:nvPr>
            <p:ph type="title"/>
          </p:nvPr>
        </p:nvSpPr>
        <p:spPr/>
        <p:txBody>
          <a:bodyPr/>
          <a:lstStyle/>
          <a:p>
            <a:r>
              <a:rPr lang="en-US" dirty="0"/>
              <a:t>Conclusion</a:t>
            </a:r>
          </a:p>
        </p:txBody>
      </p:sp>
      <p:sp>
        <p:nvSpPr>
          <p:cNvPr id="8" name="Content Placeholder 7">
            <a:extLst>
              <a:ext uri="{FF2B5EF4-FFF2-40B4-BE49-F238E27FC236}">
                <a16:creationId xmlns:a16="http://schemas.microsoft.com/office/drawing/2014/main" id="{32434034-3691-C9D0-2F51-F853F6B11F9A}"/>
              </a:ext>
            </a:extLst>
          </p:cNvPr>
          <p:cNvSpPr>
            <a:spLocks noGrp="1"/>
          </p:cNvSpPr>
          <p:nvPr>
            <p:ph idx="1"/>
          </p:nvPr>
        </p:nvSpPr>
        <p:spPr/>
        <p:txBody>
          <a:bodyPr>
            <a:normAutofit fontScale="92500" lnSpcReduction="10000"/>
          </a:bodyPr>
          <a:lstStyle/>
          <a:p>
            <a:pPr marL="0" indent="0">
              <a:lnSpc>
                <a:spcPct val="150000"/>
              </a:lnSpc>
              <a:buNone/>
            </a:pPr>
            <a:r>
              <a:rPr lang="en-US" sz="2000" dirty="0"/>
              <a:t>Physics is a branch of science that explains the universe using fundamental laws and mathematics. Since IoT technology is part of our daily lives and physics describes the governing laws of the universe, various technologies can be utilized to demonstrate the governing laws of physics. The goal for this project was to gain a better understanding of the governing laws of physics and to gain insight into ourselves by studying the firmament as a whole. </a:t>
            </a:r>
          </a:p>
        </p:txBody>
      </p:sp>
    </p:spTree>
    <p:extLst>
      <p:ext uri="{BB962C8B-B14F-4D97-AF65-F5344CB8AC3E}">
        <p14:creationId xmlns:p14="http://schemas.microsoft.com/office/powerpoint/2010/main" val="185521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42BD-1881-997A-5C9B-DF6720169E1A}"/>
              </a:ext>
            </a:extLst>
          </p:cNvPr>
          <p:cNvSpPr>
            <a:spLocks noGrp="1"/>
          </p:cNvSpPr>
          <p:nvPr>
            <p:ph type="title"/>
          </p:nvPr>
        </p:nvSpPr>
        <p:spPr/>
        <p:txBody>
          <a:bodyPr/>
          <a:lstStyle/>
          <a:p>
            <a:r>
              <a:rPr lang="en-US" dirty="0">
                <a:effectLst>
                  <a:outerShdw blurRad="50800" dist="38100" dir="16200000" rotWithShape="0">
                    <a:prstClr val="black">
                      <a:alpha val="40000"/>
                    </a:prstClr>
                  </a:outerShdw>
                </a:effectLst>
              </a:rPr>
              <a:t>Introduction and Software</a:t>
            </a:r>
            <a:endParaRPr lang="en-US" dirty="0"/>
          </a:p>
        </p:txBody>
      </p:sp>
      <p:sp>
        <p:nvSpPr>
          <p:cNvPr id="3" name="Content Placeholder 2">
            <a:extLst>
              <a:ext uri="{FF2B5EF4-FFF2-40B4-BE49-F238E27FC236}">
                <a16:creationId xmlns:a16="http://schemas.microsoft.com/office/drawing/2014/main" id="{4F63B85F-6DC4-D5B9-4841-15A529B3FA58}"/>
              </a:ext>
            </a:extLst>
          </p:cNvPr>
          <p:cNvSpPr>
            <a:spLocks noGrp="1"/>
          </p:cNvSpPr>
          <p:nvPr>
            <p:ph idx="1"/>
          </p:nvPr>
        </p:nvSpPr>
        <p:spPr/>
        <p:txBody>
          <a:bodyPr>
            <a:normAutofit/>
          </a:bodyPr>
          <a:lstStyle/>
          <a:p>
            <a:pPr marL="0" indent="0">
              <a:lnSpc>
                <a:spcPct val="150000"/>
              </a:lnSpc>
              <a:buNone/>
            </a:pPr>
            <a:r>
              <a:rPr lang="en-US" sz="2000" dirty="0"/>
              <a:t>This is an introduction to the parts and software that were needed to conduct the experiments that will investigate the various fundamental laws of physics we covered in this course. The detailed material list is a vital component of any lab report and facilitates the replication of experiments. The following slides will give a summery description of the equipment used to gather the data to be analyzed.</a:t>
            </a:r>
          </a:p>
        </p:txBody>
      </p:sp>
    </p:spTree>
    <p:extLst>
      <p:ext uri="{BB962C8B-B14F-4D97-AF65-F5344CB8AC3E}">
        <p14:creationId xmlns:p14="http://schemas.microsoft.com/office/powerpoint/2010/main" val="233912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19A361-E5CD-D05A-CC39-33714079DA7B}"/>
              </a:ext>
            </a:extLst>
          </p:cNvPr>
          <p:cNvSpPr>
            <a:spLocks noGrp="1"/>
          </p:cNvSpPr>
          <p:nvPr>
            <p:ph type="title"/>
          </p:nvPr>
        </p:nvSpPr>
        <p:spPr>
          <a:xfrm>
            <a:off x="143555" y="104846"/>
            <a:ext cx="5183736" cy="902860"/>
          </a:xfrm>
        </p:spPr>
        <p:txBody>
          <a:bodyPr/>
          <a:lstStyle/>
          <a:p>
            <a:r>
              <a:rPr lang="en-US" dirty="0">
                <a:effectLst>
                  <a:outerShdw blurRad="50800" dist="38100" dir="16200000" rotWithShape="0">
                    <a:prstClr val="black">
                      <a:alpha val="40000"/>
                    </a:prstClr>
                  </a:outerShdw>
                </a:effectLst>
              </a:rPr>
              <a:t>Ultrasonic Sensor HC-SR04</a:t>
            </a:r>
            <a:endParaRPr lang="en-US" dirty="0"/>
          </a:p>
        </p:txBody>
      </p:sp>
      <p:sp>
        <p:nvSpPr>
          <p:cNvPr id="9" name="Content Placeholder 8">
            <a:extLst>
              <a:ext uri="{FF2B5EF4-FFF2-40B4-BE49-F238E27FC236}">
                <a16:creationId xmlns:a16="http://schemas.microsoft.com/office/drawing/2014/main" id="{2D66B433-7A21-42E7-360B-139C86280554}"/>
              </a:ext>
            </a:extLst>
          </p:cNvPr>
          <p:cNvSpPr>
            <a:spLocks noGrp="1"/>
          </p:cNvSpPr>
          <p:nvPr>
            <p:ph sz="half" idx="2"/>
          </p:nvPr>
        </p:nvSpPr>
        <p:spPr>
          <a:xfrm>
            <a:off x="416569" y="1502814"/>
            <a:ext cx="8310861" cy="3512215"/>
          </a:xfrm>
        </p:spPr>
        <p:txBody>
          <a:bodyPr>
            <a:normAutofit fontScale="85000" lnSpcReduction="20000"/>
          </a:bodyPr>
          <a:lstStyle/>
          <a:p>
            <a:pPr>
              <a:buFont typeface="Wingdings" panose="05000000000000000000" pitchFamily="2" charset="2"/>
              <a:buChar char="Ø"/>
            </a:pPr>
            <a:r>
              <a:rPr lang="en-US" sz="2600" b="1" dirty="0">
                <a:solidFill>
                  <a:srgbClr val="FFD41D"/>
                </a:solidFill>
              </a:rPr>
              <a:t>Describe the working principles of ultrasonic sensors in detail. </a:t>
            </a:r>
          </a:p>
          <a:p>
            <a:pPr marL="0" indent="0">
              <a:buNone/>
            </a:pPr>
            <a:endParaRPr lang="en-US" b="1" dirty="0"/>
          </a:p>
          <a:p>
            <a:pPr marL="0" indent="0">
              <a:buNone/>
            </a:pPr>
            <a:r>
              <a:rPr lang="en-US" dirty="0"/>
              <a:t>The sensor is an electronic device with two transducers that are used to detect an object within its range which is 3cm to 3m. When activated, one transducer sends a burst of ultrasounds by converting electric pulses into sound waves. The other transducer listens for the echo of the ultrasounds to bounce off an obstacle and come back. The sensor measures the round-trip time between the outburst of ultrasound and the reception of the echo. With known round trip and speed of sound times, the device can measure the distance that the sound traveled. The sensor that we will be using has four pins, the </a:t>
            </a:r>
            <a:r>
              <a:rPr lang="en-US" dirty="0" err="1"/>
              <a:t>Vcc</a:t>
            </a:r>
            <a:r>
              <a:rPr lang="en-US" dirty="0"/>
              <a:t> pin that operates the voltage, GND is the ground pin, Trig pin that is used to trigger the outgoing burst, and the echo pin that is used to detect the returning echo from the nearby obstacle. </a:t>
            </a:r>
          </a:p>
        </p:txBody>
      </p:sp>
      <p:pic>
        <p:nvPicPr>
          <p:cNvPr id="12" name="Picture 11">
            <a:extLst>
              <a:ext uri="{FF2B5EF4-FFF2-40B4-BE49-F238E27FC236}">
                <a16:creationId xmlns:a16="http://schemas.microsoft.com/office/drawing/2014/main" id="{A1458E6A-F3C6-CBFC-76D7-DEFB47B4688B}"/>
              </a:ext>
            </a:extLst>
          </p:cNvPr>
          <p:cNvPicPr>
            <a:picLocks noChangeAspect="1"/>
          </p:cNvPicPr>
          <p:nvPr/>
        </p:nvPicPr>
        <p:blipFill>
          <a:blip r:embed="rId2"/>
          <a:stretch>
            <a:fillRect/>
          </a:stretch>
        </p:blipFill>
        <p:spPr>
          <a:xfrm>
            <a:off x="5640935" y="4816"/>
            <a:ext cx="2933790" cy="1238711"/>
          </a:xfrm>
          <a:prstGeom prst="rect">
            <a:avLst/>
          </a:prstGeom>
        </p:spPr>
      </p:pic>
    </p:spTree>
    <p:extLst>
      <p:ext uri="{BB962C8B-B14F-4D97-AF65-F5344CB8AC3E}">
        <p14:creationId xmlns:p14="http://schemas.microsoft.com/office/powerpoint/2010/main" val="343665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984-954C-790E-7EB0-10EDB67C44C2}"/>
              </a:ext>
            </a:extLst>
          </p:cNvPr>
          <p:cNvSpPr>
            <a:spLocks noGrp="1"/>
          </p:cNvSpPr>
          <p:nvPr>
            <p:ph type="title"/>
          </p:nvPr>
        </p:nvSpPr>
        <p:spPr>
          <a:xfrm>
            <a:off x="19665" y="128470"/>
            <a:ext cx="4420211" cy="902860"/>
          </a:xfrm>
        </p:spPr>
        <p:txBody>
          <a:bodyPr/>
          <a:lstStyle/>
          <a:p>
            <a:r>
              <a:rPr lang="en-US" dirty="0"/>
              <a:t>Rotary Encoder KY-040</a:t>
            </a:r>
          </a:p>
        </p:txBody>
      </p:sp>
      <p:sp>
        <p:nvSpPr>
          <p:cNvPr id="4" name="Content Placeholder 3">
            <a:extLst>
              <a:ext uri="{FF2B5EF4-FFF2-40B4-BE49-F238E27FC236}">
                <a16:creationId xmlns:a16="http://schemas.microsoft.com/office/drawing/2014/main" id="{215D1E35-DCD2-E244-37CE-AF9FE0C87857}"/>
              </a:ext>
            </a:extLst>
          </p:cNvPr>
          <p:cNvSpPr>
            <a:spLocks noGrp="1"/>
          </p:cNvSpPr>
          <p:nvPr>
            <p:ph sz="half" idx="2"/>
          </p:nvPr>
        </p:nvSpPr>
        <p:spPr>
          <a:xfrm>
            <a:off x="140538" y="1502815"/>
            <a:ext cx="8853411" cy="3512215"/>
          </a:xfrm>
        </p:spPr>
        <p:txBody>
          <a:bodyPr>
            <a:normAutofit fontScale="92500" lnSpcReduction="10000"/>
          </a:bodyPr>
          <a:lstStyle/>
          <a:p>
            <a:pPr>
              <a:buFont typeface="Wingdings" panose="05000000000000000000" pitchFamily="2" charset="2"/>
              <a:buChar char="Ø"/>
            </a:pPr>
            <a:r>
              <a:rPr lang="en-US" b="1" dirty="0">
                <a:solidFill>
                  <a:srgbClr val="FFD41D"/>
                </a:solidFill>
              </a:rPr>
              <a:t>Describe the working principles of rotary encoders in detail.</a:t>
            </a:r>
          </a:p>
          <a:p>
            <a:pPr marL="0" indent="0">
              <a:buNone/>
            </a:pPr>
            <a:endParaRPr lang="en-US" dirty="0"/>
          </a:p>
          <a:p>
            <a:pPr marL="457200" lvl="1" indent="0">
              <a:buNone/>
            </a:pPr>
            <a:r>
              <a:rPr lang="en-US" dirty="0"/>
              <a:t>The rotary encoder is an electro-mechanical device that generates an electrical signal according to rotational movement. The one that we are using is the incremental rotary encoder with five pins that generates a series of square wave pulses. The </a:t>
            </a:r>
            <a:r>
              <a:rPr lang="en-US" sz="2200" dirty="0"/>
              <a:t>encoder has a disk with evenly </a:t>
            </a:r>
            <a:r>
              <a:rPr lang="en-US" dirty="0"/>
              <a:t>spaced contact zones that are connected to the common pin SW (switch) and two other separate contact pins CLK (clock) and DT (data). As the disk rotates, pins CLK and DT will make on and off contact the common SW pin and two square wave output signals will be generated accordingly. The +pin is the operating voltage pin and the GND pin is the ground pin. If the encoder rotates clockwise, the CLK square wave will lead and if the encoder rotates counter-clockwise then DT square wave will lead.</a:t>
            </a:r>
          </a:p>
          <a:p>
            <a:endParaRPr lang="en-US" dirty="0"/>
          </a:p>
        </p:txBody>
      </p:sp>
      <p:pic>
        <p:nvPicPr>
          <p:cNvPr id="7" name="Picture 6">
            <a:extLst>
              <a:ext uri="{FF2B5EF4-FFF2-40B4-BE49-F238E27FC236}">
                <a16:creationId xmlns:a16="http://schemas.microsoft.com/office/drawing/2014/main" id="{F250D54F-5075-9223-AA62-8652F3AC1D3B}"/>
              </a:ext>
            </a:extLst>
          </p:cNvPr>
          <p:cNvPicPr>
            <a:picLocks noChangeAspect="1"/>
          </p:cNvPicPr>
          <p:nvPr/>
        </p:nvPicPr>
        <p:blipFill>
          <a:blip r:embed="rId2"/>
          <a:stretch>
            <a:fillRect/>
          </a:stretch>
        </p:blipFill>
        <p:spPr>
          <a:xfrm>
            <a:off x="5488230" y="-30215"/>
            <a:ext cx="3068329" cy="1220230"/>
          </a:xfrm>
          <a:prstGeom prst="rect">
            <a:avLst/>
          </a:prstGeom>
        </p:spPr>
      </p:pic>
    </p:spTree>
    <p:extLst>
      <p:ext uri="{BB962C8B-B14F-4D97-AF65-F5344CB8AC3E}">
        <p14:creationId xmlns:p14="http://schemas.microsoft.com/office/powerpoint/2010/main" val="148410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509D-3DF2-FCAD-2E55-AF87A41F6460}"/>
              </a:ext>
            </a:extLst>
          </p:cNvPr>
          <p:cNvSpPr>
            <a:spLocks noGrp="1"/>
          </p:cNvSpPr>
          <p:nvPr>
            <p:ph type="title"/>
          </p:nvPr>
        </p:nvSpPr>
        <p:spPr>
          <a:xfrm>
            <a:off x="-916" y="128470"/>
            <a:ext cx="4572916" cy="902860"/>
          </a:xfrm>
        </p:spPr>
        <p:txBody>
          <a:bodyPr>
            <a:normAutofit fontScale="90000"/>
          </a:bodyPr>
          <a:lstStyle/>
          <a:p>
            <a:r>
              <a:rPr lang="en-US" dirty="0"/>
              <a:t>Hall Effect Sensor ESP32</a:t>
            </a:r>
          </a:p>
        </p:txBody>
      </p:sp>
      <p:sp>
        <p:nvSpPr>
          <p:cNvPr id="4" name="Content Placeholder 3">
            <a:extLst>
              <a:ext uri="{FF2B5EF4-FFF2-40B4-BE49-F238E27FC236}">
                <a16:creationId xmlns:a16="http://schemas.microsoft.com/office/drawing/2014/main" id="{B608B936-B1C7-FBC2-9A01-A05CA75FC7CA}"/>
              </a:ext>
            </a:extLst>
          </p:cNvPr>
          <p:cNvSpPr>
            <a:spLocks noGrp="1"/>
          </p:cNvSpPr>
          <p:nvPr>
            <p:ph sz="half" idx="2"/>
          </p:nvPr>
        </p:nvSpPr>
        <p:spPr>
          <a:xfrm>
            <a:off x="143555" y="1808225"/>
            <a:ext cx="8856890" cy="3054100"/>
          </a:xfrm>
        </p:spPr>
        <p:txBody>
          <a:bodyPr/>
          <a:lstStyle/>
          <a:p>
            <a:pPr>
              <a:buFont typeface="Wingdings" panose="05000000000000000000" pitchFamily="2" charset="2"/>
              <a:buChar char="Ø"/>
            </a:pPr>
            <a:r>
              <a:rPr lang="en-US" sz="2200" b="1" dirty="0">
                <a:solidFill>
                  <a:srgbClr val="FFD41D"/>
                </a:solidFill>
              </a:rPr>
              <a:t>Describe the working principles of the Hall Effect Sensor in detail.</a:t>
            </a:r>
          </a:p>
          <a:p>
            <a:pPr marL="457200" lvl="1" indent="0">
              <a:buNone/>
            </a:pPr>
            <a:endParaRPr lang="en-US" dirty="0">
              <a:solidFill>
                <a:srgbClr val="FFD41D"/>
              </a:solidFill>
            </a:endParaRPr>
          </a:p>
          <a:p>
            <a:pPr marL="457200" lvl="1" indent="0">
              <a:buNone/>
            </a:pPr>
            <a:r>
              <a:rPr lang="en-US" dirty="0"/>
              <a:t>Under the metal lid of the ESP32, there is a hall effect sensor. This sensor can detect variations in the magnetic field within its surroundings. The greater the magnetic field, the greater the sensor’s output voltage. The measurements from the sensor can increase or become negative depending on the magnet pole facing the sensor. </a:t>
            </a:r>
          </a:p>
          <a:p>
            <a:endParaRPr lang="en-US" dirty="0"/>
          </a:p>
        </p:txBody>
      </p:sp>
      <p:pic>
        <p:nvPicPr>
          <p:cNvPr id="7" name="Picture 6">
            <a:extLst>
              <a:ext uri="{FF2B5EF4-FFF2-40B4-BE49-F238E27FC236}">
                <a16:creationId xmlns:a16="http://schemas.microsoft.com/office/drawing/2014/main" id="{713CAAB7-4713-B80A-B1A9-FC51B4C2EF3C}"/>
              </a:ext>
            </a:extLst>
          </p:cNvPr>
          <p:cNvPicPr>
            <a:picLocks noChangeAspect="1"/>
          </p:cNvPicPr>
          <p:nvPr/>
        </p:nvPicPr>
        <p:blipFill>
          <a:blip r:embed="rId2"/>
          <a:stretch>
            <a:fillRect/>
          </a:stretch>
        </p:blipFill>
        <p:spPr>
          <a:xfrm>
            <a:off x="5335525" y="-110390"/>
            <a:ext cx="2777830" cy="1307795"/>
          </a:xfrm>
          <a:prstGeom prst="rect">
            <a:avLst/>
          </a:prstGeom>
        </p:spPr>
      </p:pic>
    </p:spTree>
    <p:extLst>
      <p:ext uri="{BB962C8B-B14F-4D97-AF65-F5344CB8AC3E}">
        <p14:creationId xmlns:p14="http://schemas.microsoft.com/office/powerpoint/2010/main" val="24714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17E4-952F-3E71-03A0-9C14793C26C7}"/>
              </a:ext>
            </a:extLst>
          </p:cNvPr>
          <p:cNvSpPr>
            <a:spLocks noGrp="1"/>
          </p:cNvSpPr>
          <p:nvPr>
            <p:ph type="title"/>
          </p:nvPr>
        </p:nvSpPr>
        <p:spPr>
          <a:xfrm>
            <a:off x="117810" y="128470"/>
            <a:ext cx="4878326" cy="902860"/>
          </a:xfrm>
        </p:spPr>
        <p:txBody>
          <a:bodyPr/>
          <a:lstStyle/>
          <a:p>
            <a:r>
              <a:rPr lang="en-US" dirty="0"/>
              <a:t>Photos of my Equipment</a:t>
            </a:r>
          </a:p>
        </p:txBody>
      </p:sp>
      <p:pic>
        <p:nvPicPr>
          <p:cNvPr id="7" name="Picture 6" descr="A group of small electronic devices&#10;&#10;Description automatically generated">
            <a:extLst>
              <a:ext uri="{FF2B5EF4-FFF2-40B4-BE49-F238E27FC236}">
                <a16:creationId xmlns:a16="http://schemas.microsoft.com/office/drawing/2014/main" id="{E686E80A-58B8-B62A-0684-584F080768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78" b="37361"/>
          <a:stretch/>
        </p:blipFill>
        <p:spPr>
          <a:xfrm>
            <a:off x="296260" y="1960930"/>
            <a:ext cx="8551480" cy="2905125"/>
          </a:xfrm>
          <a:prstGeom prst="rect">
            <a:avLst/>
          </a:prstGeom>
        </p:spPr>
      </p:pic>
    </p:spTree>
    <p:extLst>
      <p:ext uri="{BB962C8B-B14F-4D97-AF65-F5344CB8AC3E}">
        <p14:creationId xmlns:p14="http://schemas.microsoft.com/office/powerpoint/2010/main" val="261376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E24A-C508-C268-23F0-2E84D2680F4E}"/>
              </a:ext>
            </a:extLst>
          </p:cNvPr>
          <p:cNvSpPr>
            <a:spLocks noGrp="1"/>
          </p:cNvSpPr>
          <p:nvPr>
            <p:ph type="title"/>
          </p:nvPr>
        </p:nvSpPr>
        <p:spPr>
          <a:xfrm>
            <a:off x="21226" y="128470"/>
            <a:ext cx="2587751" cy="902860"/>
          </a:xfrm>
        </p:spPr>
        <p:txBody>
          <a:bodyPr/>
          <a:lstStyle/>
          <a:p>
            <a:r>
              <a:rPr lang="en-US" dirty="0"/>
              <a:t>Screenshots</a:t>
            </a:r>
          </a:p>
        </p:txBody>
      </p:sp>
      <p:sp>
        <p:nvSpPr>
          <p:cNvPr id="4" name="Content Placeholder 3">
            <a:extLst>
              <a:ext uri="{FF2B5EF4-FFF2-40B4-BE49-F238E27FC236}">
                <a16:creationId xmlns:a16="http://schemas.microsoft.com/office/drawing/2014/main" id="{686D2102-1EB9-C9E3-B3E9-A661987107B8}"/>
              </a:ext>
            </a:extLst>
          </p:cNvPr>
          <p:cNvSpPr>
            <a:spLocks noGrp="1"/>
          </p:cNvSpPr>
          <p:nvPr>
            <p:ph sz="half" idx="2"/>
          </p:nvPr>
        </p:nvSpPr>
        <p:spPr>
          <a:xfrm>
            <a:off x="29029" y="1350110"/>
            <a:ext cx="8971415" cy="3664920"/>
          </a:xfrm>
        </p:spPr>
        <p:txBody>
          <a:bodyPr>
            <a:normAutofit lnSpcReduction="10000"/>
          </a:bodyPr>
          <a:lstStyle/>
          <a:p>
            <a:pPr>
              <a:buFont typeface="Wingdings" panose="05000000000000000000" pitchFamily="2" charset="2"/>
              <a:buChar char="Ø"/>
            </a:pPr>
            <a:r>
              <a:rPr lang="en-US" sz="2200" b="1" dirty="0">
                <a:solidFill>
                  <a:srgbClr val="FFD41D"/>
                </a:solidFill>
              </a:rPr>
              <a:t>What tool will you used to take screenshots?  How does it work?</a:t>
            </a:r>
          </a:p>
          <a:p>
            <a:pPr marL="457200" lvl="1" indent="0">
              <a:buNone/>
            </a:pPr>
            <a:endParaRPr lang="en-US" dirty="0"/>
          </a:p>
          <a:p>
            <a:pPr marL="457200" lvl="1" indent="0">
              <a:buNone/>
            </a:pPr>
            <a:r>
              <a:rPr lang="en-US" dirty="0"/>
              <a:t>The snipping tool is installed on my Windows 11 PC and pinned to the lower bar on my screen. The print button on my keyboard is also another option that can be used to open the snipping tool.</a:t>
            </a:r>
          </a:p>
          <a:p>
            <a:pPr marL="457200" lvl="1" indent="0">
              <a:buNone/>
            </a:pPr>
            <a:r>
              <a:rPr lang="en-US" dirty="0" err="1"/>
              <a:t>Ctrl+C</a:t>
            </a:r>
            <a:r>
              <a:rPr lang="en-US" dirty="0"/>
              <a:t> and </a:t>
            </a:r>
            <a:r>
              <a:rPr lang="en-US" dirty="0" err="1"/>
              <a:t>Ctrl+P</a:t>
            </a:r>
            <a:r>
              <a:rPr lang="en-US" dirty="0"/>
              <a:t> are the two shortcut keys that I will use to copy and paste the screenshots that are taken although the snipping tool automatically copies the screenshot when it is snipped.</a:t>
            </a:r>
          </a:p>
          <a:p>
            <a:pPr marL="457200" lvl="1" indent="0">
              <a:buNone/>
            </a:pPr>
            <a:r>
              <a:rPr lang="en-US" dirty="0"/>
              <a:t>The snipping tool gives full control of what you would like to screenshot on the screen. So either I can snip the whole page, the entire screen, or a portion of the screen depending on what is being requested.</a:t>
            </a:r>
          </a:p>
          <a:p>
            <a:endParaRPr lang="en-US" dirty="0"/>
          </a:p>
        </p:txBody>
      </p:sp>
      <p:pic>
        <p:nvPicPr>
          <p:cNvPr id="7" name="Picture 6">
            <a:extLst>
              <a:ext uri="{FF2B5EF4-FFF2-40B4-BE49-F238E27FC236}">
                <a16:creationId xmlns:a16="http://schemas.microsoft.com/office/drawing/2014/main" id="{50774E00-6158-9114-3ACC-CA7759A7083F}"/>
              </a:ext>
            </a:extLst>
          </p:cNvPr>
          <p:cNvPicPr>
            <a:picLocks noChangeAspect="1"/>
          </p:cNvPicPr>
          <p:nvPr/>
        </p:nvPicPr>
        <p:blipFill>
          <a:blip r:embed="rId2"/>
          <a:stretch>
            <a:fillRect/>
          </a:stretch>
        </p:blipFill>
        <p:spPr>
          <a:xfrm>
            <a:off x="7744791" y="73234"/>
            <a:ext cx="1255653" cy="1013332"/>
          </a:xfrm>
          <a:prstGeom prst="rect">
            <a:avLst/>
          </a:prstGeom>
        </p:spPr>
      </p:pic>
    </p:spTree>
    <p:extLst>
      <p:ext uri="{BB962C8B-B14F-4D97-AF65-F5344CB8AC3E}">
        <p14:creationId xmlns:p14="http://schemas.microsoft.com/office/powerpoint/2010/main" val="351167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2458</Words>
  <Application>Microsoft Office PowerPoint</Application>
  <PresentationFormat>On-screen Show (16:9)</PresentationFormat>
  <Paragraphs>293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Liberation Serif</vt:lpstr>
      <vt:lpstr>Wingdings</vt:lpstr>
      <vt:lpstr>Office Theme</vt:lpstr>
      <vt:lpstr>PHYS204 Final Project</vt:lpstr>
      <vt:lpstr>Contents</vt:lpstr>
      <vt:lpstr>INTRODUCTION</vt:lpstr>
      <vt:lpstr>Introduction and Software</vt:lpstr>
      <vt:lpstr>Ultrasonic Sensor HC-SR04</vt:lpstr>
      <vt:lpstr>Rotary Encoder KY-040</vt:lpstr>
      <vt:lpstr>Hall Effect Sensor ESP32</vt:lpstr>
      <vt:lpstr>Photos of my Equipment</vt:lpstr>
      <vt:lpstr>Screenshots</vt:lpstr>
      <vt:lpstr>Required Software</vt:lpstr>
      <vt:lpstr>Precision of the Ultrasonic Senor</vt:lpstr>
      <vt:lpstr>Data Collection</vt:lpstr>
      <vt:lpstr>Data Analysis</vt:lpstr>
      <vt:lpstr>Lessons Learned</vt:lpstr>
      <vt:lpstr>Gravitational Acceleration of a Free-Falling Object</vt:lpstr>
      <vt:lpstr>Excel Table and Graph</vt:lpstr>
      <vt:lpstr>Data Collection</vt:lpstr>
      <vt:lpstr>Data Analysis</vt:lpstr>
      <vt:lpstr>Lessons Learned</vt:lpstr>
      <vt:lpstr>Conservation of Energy of a Free-Falling Object</vt:lpstr>
      <vt:lpstr>Excel Table and Graph</vt:lpstr>
      <vt:lpstr>Data Analysis</vt:lpstr>
      <vt:lpstr>Lessons Learned</vt:lpstr>
      <vt:lpstr>Lessons Learned</vt:lpstr>
      <vt:lpstr>Relationship between Linear and Rotational Motion</vt:lpstr>
      <vt:lpstr>Data Collection</vt:lpstr>
      <vt:lpstr>Data Analysis</vt:lpstr>
      <vt:lpstr>Lessons Learned</vt:lpstr>
      <vt:lpstr>Observing the Hall</vt:lpstr>
      <vt:lpstr>Excel Graph</vt:lpstr>
      <vt:lpstr>Lessons Learned</vt:lpstr>
      <vt:lpstr>Project 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2024-06-18T01:21:11Z</dcterms:modified>
</cp:coreProperties>
</file>