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41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3FEA57E-7C1A-457B-A4CD-5DCEB057B502}" type="datetime1">
              <a:rPr lang="en-US" smtClean="0"/>
              <a:t>8/21/2022</a:t>
            </a:fld>
            <a:endParaRPr lang="en-US" dirty="0"/>
          </a:p>
        </p:txBody>
      </p:sp>
      <p:sp>
        <p:nvSpPr>
          <p:cNvPr id="5" name="Footer Placeholder 4"/>
          <p:cNvSpPr>
            <a:spLocks noGrp="1"/>
          </p:cNvSpPr>
          <p:nvPr>
            <p:ph type="ftr" sz="quarter" idx="11"/>
          </p:nvPr>
        </p:nvSpPr>
        <p:spPr/>
        <p:txBody>
          <a:bodyPr/>
          <a:lstStyle/>
          <a:p>
            <a:r>
              <a:rPr lang="en-US"/>
              <a:t>Sample Footer Text</a:t>
            </a:r>
            <a:endParaRPr lang="en-US" dirty="0"/>
          </a:p>
        </p:txBody>
      </p:sp>
      <p:sp>
        <p:nvSpPr>
          <p:cNvPr id="6" name="Slide Number Placeholder 5"/>
          <p:cNvSpPr>
            <a:spLocks noGrp="1"/>
          </p:cNvSpPr>
          <p:nvPr>
            <p:ph type="sldNum" sz="quarter" idx="12"/>
          </p:nvPr>
        </p:nvSpPr>
        <p:spPr/>
        <p:txBody>
          <a:bodyPr/>
          <a:lstStyle/>
          <a:p>
            <a:fld id="{F8E28480-1C08-4458-AD97-0283E6FFD09D}" type="slidenum">
              <a:rPr lang="en-US" smtClean="0"/>
              <a:t>‹#›</a:t>
            </a:fld>
            <a:endParaRPr lang="en-US" dirty="0"/>
          </a:p>
        </p:txBody>
      </p:sp>
    </p:spTree>
    <p:extLst>
      <p:ext uri="{BB962C8B-B14F-4D97-AF65-F5344CB8AC3E}">
        <p14:creationId xmlns:p14="http://schemas.microsoft.com/office/powerpoint/2010/main" val="21025397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3FE42E8-8B57-452D-A122-4DCE9AC771EF}" type="datetime1">
              <a:rPr lang="en-US" smtClean="0"/>
              <a:t>8/21/2022</a:t>
            </a:fld>
            <a:endParaRPr lang="en-US"/>
          </a:p>
        </p:txBody>
      </p:sp>
      <p:sp>
        <p:nvSpPr>
          <p:cNvPr id="5" name="Footer Placeholder 4"/>
          <p:cNvSpPr>
            <a:spLocks noGrp="1"/>
          </p:cNvSpPr>
          <p:nvPr>
            <p:ph type="ftr" sz="quarter" idx="11"/>
          </p:nvPr>
        </p:nvSpPr>
        <p:spPr/>
        <p:txBody>
          <a:bodyPr/>
          <a:lstStyle/>
          <a:p>
            <a:r>
              <a:rPr lang="en-US"/>
              <a:t>Sample Footer Text</a:t>
            </a:r>
            <a:endParaRPr lang="en-US" dirty="0"/>
          </a:p>
        </p:txBody>
      </p:sp>
      <p:sp>
        <p:nvSpPr>
          <p:cNvPr id="6" name="Slide Number Placeholder 5"/>
          <p:cNvSpPr>
            <a:spLocks noGrp="1"/>
          </p:cNvSpPr>
          <p:nvPr>
            <p:ph type="sldNum" sz="quarter" idx="12"/>
          </p:nvPr>
        </p:nvSpPr>
        <p:spPr/>
        <p:txBody>
          <a:bodyPr/>
          <a:lstStyle/>
          <a:p>
            <a:fld id="{F8E28480-1C08-4458-AD97-0283E6FFD09D}" type="slidenum">
              <a:rPr lang="en-US" smtClean="0"/>
              <a:pPr/>
              <a:t>‹#›</a:t>
            </a:fld>
            <a:endParaRPr lang="en-US"/>
          </a:p>
        </p:txBody>
      </p:sp>
    </p:spTree>
    <p:extLst>
      <p:ext uri="{BB962C8B-B14F-4D97-AF65-F5344CB8AC3E}">
        <p14:creationId xmlns:p14="http://schemas.microsoft.com/office/powerpoint/2010/main" val="2289365521"/>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3FE42E8-8B57-452D-A122-4DCE9AC771EF}" type="datetime1">
              <a:rPr lang="en-US" smtClean="0"/>
              <a:t>8/21/2022</a:t>
            </a:fld>
            <a:endParaRPr lang="en-US"/>
          </a:p>
        </p:txBody>
      </p:sp>
      <p:sp>
        <p:nvSpPr>
          <p:cNvPr id="5" name="Footer Placeholder 4"/>
          <p:cNvSpPr>
            <a:spLocks noGrp="1"/>
          </p:cNvSpPr>
          <p:nvPr>
            <p:ph type="ftr" sz="quarter" idx="11"/>
          </p:nvPr>
        </p:nvSpPr>
        <p:spPr/>
        <p:txBody>
          <a:bodyPr/>
          <a:lstStyle/>
          <a:p>
            <a:r>
              <a:rPr lang="en-US"/>
              <a:t>Sample Footer Text</a:t>
            </a:r>
            <a:endParaRPr lang="en-US" dirty="0"/>
          </a:p>
        </p:txBody>
      </p:sp>
      <p:sp>
        <p:nvSpPr>
          <p:cNvPr id="6" name="Slide Number Placeholder 5"/>
          <p:cNvSpPr>
            <a:spLocks noGrp="1"/>
          </p:cNvSpPr>
          <p:nvPr>
            <p:ph type="sldNum" sz="quarter" idx="12"/>
          </p:nvPr>
        </p:nvSpPr>
        <p:spPr/>
        <p:txBody>
          <a:bodyPr/>
          <a:lstStyle/>
          <a:p>
            <a:fld id="{F8E28480-1C08-4458-AD97-0283E6FFD09D}" type="slidenum">
              <a:rPr lang="en-US" smtClean="0"/>
              <a:pPr/>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807971018"/>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3FE42E8-8B57-452D-A122-4DCE9AC771EF}" type="datetime1">
              <a:rPr lang="en-US" smtClean="0"/>
              <a:t>8/21/2022</a:t>
            </a:fld>
            <a:endParaRPr lang="en-US"/>
          </a:p>
        </p:txBody>
      </p:sp>
      <p:sp>
        <p:nvSpPr>
          <p:cNvPr id="5" name="Footer Placeholder 4"/>
          <p:cNvSpPr>
            <a:spLocks noGrp="1"/>
          </p:cNvSpPr>
          <p:nvPr>
            <p:ph type="ftr" sz="quarter" idx="11"/>
          </p:nvPr>
        </p:nvSpPr>
        <p:spPr/>
        <p:txBody>
          <a:bodyPr/>
          <a:lstStyle/>
          <a:p>
            <a:r>
              <a:rPr lang="en-US"/>
              <a:t>Sample Footer Text</a:t>
            </a:r>
            <a:endParaRPr lang="en-US" dirty="0"/>
          </a:p>
        </p:txBody>
      </p:sp>
      <p:sp>
        <p:nvSpPr>
          <p:cNvPr id="6" name="Slide Number Placeholder 5"/>
          <p:cNvSpPr>
            <a:spLocks noGrp="1"/>
          </p:cNvSpPr>
          <p:nvPr>
            <p:ph type="sldNum" sz="quarter" idx="12"/>
          </p:nvPr>
        </p:nvSpPr>
        <p:spPr/>
        <p:txBody>
          <a:bodyPr/>
          <a:lstStyle/>
          <a:p>
            <a:fld id="{F8E28480-1C08-4458-AD97-0283E6FFD09D}" type="slidenum">
              <a:rPr lang="en-US" smtClean="0"/>
              <a:pPr/>
              <a:t>‹#›</a:t>
            </a:fld>
            <a:endParaRPr lang="en-US"/>
          </a:p>
        </p:txBody>
      </p:sp>
    </p:spTree>
    <p:extLst>
      <p:ext uri="{BB962C8B-B14F-4D97-AF65-F5344CB8AC3E}">
        <p14:creationId xmlns:p14="http://schemas.microsoft.com/office/powerpoint/2010/main" val="3072431116"/>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3FE42E8-8B57-452D-A122-4DCE9AC771EF}" type="datetime1">
              <a:rPr lang="en-US" smtClean="0"/>
              <a:t>8/21/2022</a:t>
            </a:fld>
            <a:endParaRPr lang="en-US"/>
          </a:p>
        </p:txBody>
      </p:sp>
      <p:sp>
        <p:nvSpPr>
          <p:cNvPr id="5" name="Footer Placeholder 4"/>
          <p:cNvSpPr>
            <a:spLocks noGrp="1"/>
          </p:cNvSpPr>
          <p:nvPr>
            <p:ph type="ftr" sz="quarter" idx="11"/>
          </p:nvPr>
        </p:nvSpPr>
        <p:spPr/>
        <p:txBody>
          <a:bodyPr/>
          <a:lstStyle/>
          <a:p>
            <a:r>
              <a:rPr lang="en-US"/>
              <a:t>Sample Footer Text</a:t>
            </a:r>
            <a:endParaRPr lang="en-US" dirty="0"/>
          </a:p>
        </p:txBody>
      </p:sp>
      <p:sp>
        <p:nvSpPr>
          <p:cNvPr id="6" name="Slide Number Placeholder 5"/>
          <p:cNvSpPr>
            <a:spLocks noGrp="1"/>
          </p:cNvSpPr>
          <p:nvPr>
            <p:ph type="sldNum" sz="quarter" idx="12"/>
          </p:nvPr>
        </p:nvSpPr>
        <p:spPr/>
        <p:txBody>
          <a:bodyPr/>
          <a:lstStyle/>
          <a:p>
            <a:fld id="{F8E28480-1C08-4458-AD97-0283E6FFD09D}" type="slidenum">
              <a:rPr lang="en-US" smtClean="0"/>
              <a:pPr/>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598149579"/>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3FE42E8-8B57-452D-A122-4DCE9AC771EF}" type="datetime1">
              <a:rPr lang="en-US" smtClean="0"/>
              <a:t>8/21/2022</a:t>
            </a:fld>
            <a:endParaRPr lang="en-US"/>
          </a:p>
        </p:txBody>
      </p:sp>
      <p:sp>
        <p:nvSpPr>
          <p:cNvPr id="5" name="Footer Placeholder 4"/>
          <p:cNvSpPr>
            <a:spLocks noGrp="1"/>
          </p:cNvSpPr>
          <p:nvPr>
            <p:ph type="ftr" sz="quarter" idx="11"/>
          </p:nvPr>
        </p:nvSpPr>
        <p:spPr/>
        <p:txBody>
          <a:bodyPr/>
          <a:lstStyle/>
          <a:p>
            <a:r>
              <a:rPr lang="en-US"/>
              <a:t>Sample Footer Text</a:t>
            </a:r>
            <a:endParaRPr lang="en-US" dirty="0"/>
          </a:p>
        </p:txBody>
      </p:sp>
      <p:sp>
        <p:nvSpPr>
          <p:cNvPr id="6" name="Slide Number Placeholder 5"/>
          <p:cNvSpPr>
            <a:spLocks noGrp="1"/>
          </p:cNvSpPr>
          <p:nvPr>
            <p:ph type="sldNum" sz="quarter" idx="12"/>
          </p:nvPr>
        </p:nvSpPr>
        <p:spPr/>
        <p:txBody>
          <a:bodyPr/>
          <a:lstStyle/>
          <a:p>
            <a:fld id="{F8E28480-1C08-4458-AD97-0283E6FFD09D}" type="slidenum">
              <a:rPr lang="en-US" smtClean="0"/>
              <a:pPr/>
              <a:t>‹#›</a:t>
            </a:fld>
            <a:endParaRPr lang="en-US"/>
          </a:p>
        </p:txBody>
      </p:sp>
    </p:spTree>
    <p:extLst>
      <p:ext uri="{BB962C8B-B14F-4D97-AF65-F5344CB8AC3E}">
        <p14:creationId xmlns:p14="http://schemas.microsoft.com/office/powerpoint/2010/main" val="2422803845"/>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789749-A4CD-447F-8298-2B7988C91CEA}" type="datetime1">
              <a:rPr lang="en-US" smtClean="0"/>
              <a:t>8/21/2022</a:t>
            </a:fld>
            <a:endParaRPr lang="en-US"/>
          </a:p>
        </p:txBody>
      </p:sp>
      <p:sp>
        <p:nvSpPr>
          <p:cNvPr id="5" name="Footer Placeholder 4"/>
          <p:cNvSpPr>
            <a:spLocks noGrp="1"/>
          </p:cNvSpPr>
          <p:nvPr>
            <p:ph type="ftr" sz="quarter" idx="11"/>
          </p:nvPr>
        </p:nvSpPr>
        <p:spPr/>
        <p:txBody>
          <a:bodyPr/>
          <a:lstStyle/>
          <a:p>
            <a:r>
              <a:rPr lang="en-US"/>
              <a:t>Sample Footer Text</a:t>
            </a:r>
            <a:endParaRPr lang="en-US" dirty="0"/>
          </a:p>
        </p:txBody>
      </p:sp>
      <p:sp>
        <p:nvSpPr>
          <p:cNvPr id="6" name="Slide Number Placeholder 5"/>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7386882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A0444D3-C0BA-4587-A56C-581AB9F841BE}" type="datetime1">
              <a:rPr lang="en-US" smtClean="0"/>
              <a:t>8/21/2022</a:t>
            </a:fld>
            <a:endParaRPr lang="en-US"/>
          </a:p>
        </p:txBody>
      </p:sp>
      <p:sp>
        <p:nvSpPr>
          <p:cNvPr id="5" name="Footer Placeholder 4"/>
          <p:cNvSpPr>
            <a:spLocks noGrp="1"/>
          </p:cNvSpPr>
          <p:nvPr>
            <p:ph type="ftr" sz="quarter" idx="11"/>
          </p:nvPr>
        </p:nvSpPr>
        <p:spPr/>
        <p:txBody>
          <a:bodyPr/>
          <a:lstStyle/>
          <a:p>
            <a:r>
              <a:rPr lang="en-US"/>
              <a:t>Sample Footer Text</a:t>
            </a:r>
          </a:p>
        </p:txBody>
      </p:sp>
      <p:sp>
        <p:nvSpPr>
          <p:cNvPr id="6" name="Slide Number Placeholder 5"/>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21866628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01AF2CE-4F37-411C-A3EE-BBBE223265BF}" type="datetime1">
              <a:rPr lang="en-US" smtClean="0"/>
              <a:t>8/21/2022</a:t>
            </a:fld>
            <a:endParaRPr lang="en-US"/>
          </a:p>
        </p:txBody>
      </p:sp>
      <p:sp>
        <p:nvSpPr>
          <p:cNvPr id="5" name="Footer Placeholder 4"/>
          <p:cNvSpPr>
            <a:spLocks noGrp="1"/>
          </p:cNvSpPr>
          <p:nvPr>
            <p:ph type="ftr" sz="quarter" idx="11"/>
          </p:nvPr>
        </p:nvSpPr>
        <p:spPr/>
        <p:txBody>
          <a:bodyPr/>
          <a:lstStyle/>
          <a:p>
            <a:r>
              <a:rPr lang="en-US"/>
              <a:t>Sample Footer Text</a:t>
            </a:r>
          </a:p>
        </p:txBody>
      </p:sp>
      <p:sp>
        <p:nvSpPr>
          <p:cNvPr id="6" name="Slide Number Placeholder 5"/>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6892722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96083D4-708C-4BB5-B4FD-30CE9FA12FD5}" type="datetime1">
              <a:rPr lang="en-US" smtClean="0"/>
              <a:t>8/21/2022</a:t>
            </a:fld>
            <a:endParaRPr lang="en-US"/>
          </a:p>
        </p:txBody>
      </p:sp>
      <p:sp>
        <p:nvSpPr>
          <p:cNvPr id="5" name="Footer Placeholder 4"/>
          <p:cNvSpPr>
            <a:spLocks noGrp="1"/>
          </p:cNvSpPr>
          <p:nvPr>
            <p:ph type="ftr" sz="quarter" idx="11"/>
          </p:nvPr>
        </p:nvSpPr>
        <p:spPr/>
        <p:txBody>
          <a:bodyPr/>
          <a:lstStyle/>
          <a:p>
            <a:r>
              <a:rPr lang="en-US"/>
              <a:t>Sample Footer Text</a:t>
            </a:r>
            <a:endParaRPr lang="en-US" dirty="0"/>
          </a:p>
        </p:txBody>
      </p:sp>
      <p:sp>
        <p:nvSpPr>
          <p:cNvPr id="6" name="Slide Number Placeholder 5"/>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12710427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0D239B2-65BC-4C2A-A62B-3EABFE9590E4}" type="datetime1">
              <a:rPr lang="en-US" smtClean="0"/>
              <a:t>8/21/2022</a:t>
            </a:fld>
            <a:endParaRPr lang="en-US"/>
          </a:p>
        </p:txBody>
      </p:sp>
      <p:sp>
        <p:nvSpPr>
          <p:cNvPr id="6" name="Footer Placeholder 5"/>
          <p:cNvSpPr>
            <a:spLocks noGrp="1"/>
          </p:cNvSpPr>
          <p:nvPr>
            <p:ph type="ftr" sz="quarter" idx="11"/>
          </p:nvPr>
        </p:nvSpPr>
        <p:spPr/>
        <p:txBody>
          <a:bodyPr/>
          <a:lstStyle/>
          <a:p>
            <a:r>
              <a:rPr lang="en-US"/>
              <a:t>Sample Footer Text</a:t>
            </a:r>
          </a:p>
        </p:txBody>
      </p:sp>
      <p:sp>
        <p:nvSpPr>
          <p:cNvPr id="7" name="Slide Number Placeholder 6"/>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1947301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5E05F5A-E4A3-476F-A89E-C2B73F2431E4}" type="datetime1">
              <a:rPr lang="en-US" smtClean="0"/>
              <a:t>8/21/2022</a:t>
            </a:fld>
            <a:endParaRPr lang="en-US"/>
          </a:p>
        </p:txBody>
      </p:sp>
      <p:sp>
        <p:nvSpPr>
          <p:cNvPr id="8" name="Footer Placeholder 7"/>
          <p:cNvSpPr>
            <a:spLocks noGrp="1"/>
          </p:cNvSpPr>
          <p:nvPr>
            <p:ph type="ftr" sz="quarter" idx="11"/>
          </p:nvPr>
        </p:nvSpPr>
        <p:spPr/>
        <p:txBody>
          <a:bodyPr/>
          <a:lstStyle/>
          <a:p>
            <a:r>
              <a:rPr lang="en-US"/>
              <a:t>Sample Footer Text</a:t>
            </a:r>
          </a:p>
        </p:txBody>
      </p:sp>
      <p:sp>
        <p:nvSpPr>
          <p:cNvPr id="9" name="Slide Number Placeholder 8"/>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11680456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3761515-4A26-4F31-9F61-5A10B1FABBFC}" type="datetime1">
              <a:rPr lang="en-US" smtClean="0"/>
              <a:t>8/21/2022</a:t>
            </a:fld>
            <a:endParaRPr lang="en-US"/>
          </a:p>
        </p:txBody>
      </p:sp>
      <p:sp>
        <p:nvSpPr>
          <p:cNvPr id="4" name="Footer Placeholder 3"/>
          <p:cNvSpPr>
            <a:spLocks noGrp="1"/>
          </p:cNvSpPr>
          <p:nvPr>
            <p:ph type="ftr" sz="quarter" idx="11"/>
          </p:nvPr>
        </p:nvSpPr>
        <p:spPr/>
        <p:txBody>
          <a:bodyPr/>
          <a:lstStyle/>
          <a:p>
            <a:r>
              <a:rPr lang="en-US"/>
              <a:t>Sample Footer Text</a:t>
            </a:r>
          </a:p>
        </p:txBody>
      </p:sp>
      <p:sp>
        <p:nvSpPr>
          <p:cNvPr id="5" name="Slide Number Placeholder 4"/>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40851440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75DC65-7D1F-4BAB-9695-F7E734143E14}" type="datetime1">
              <a:rPr lang="en-US" smtClean="0"/>
              <a:t>8/21/2022</a:t>
            </a:fld>
            <a:endParaRPr lang="en-US"/>
          </a:p>
        </p:txBody>
      </p:sp>
      <p:sp>
        <p:nvSpPr>
          <p:cNvPr id="3" name="Footer Placeholder 2"/>
          <p:cNvSpPr>
            <a:spLocks noGrp="1"/>
          </p:cNvSpPr>
          <p:nvPr>
            <p:ph type="ftr" sz="quarter" idx="11"/>
          </p:nvPr>
        </p:nvSpPr>
        <p:spPr/>
        <p:txBody>
          <a:bodyPr/>
          <a:lstStyle/>
          <a:p>
            <a:r>
              <a:rPr lang="en-US"/>
              <a:t>Sample Footer Text</a:t>
            </a:r>
          </a:p>
        </p:txBody>
      </p:sp>
      <p:sp>
        <p:nvSpPr>
          <p:cNvPr id="4" name="Slide Number Placeholder 3"/>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32736608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E624077-BD55-4036-8E92-6558FDF3B653}" type="datetime1">
              <a:rPr lang="en-US" smtClean="0"/>
              <a:t>8/21/2022</a:t>
            </a:fld>
            <a:endParaRPr lang="en-US"/>
          </a:p>
        </p:txBody>
      </p:sp>
      <p:sp>
        <p:nvSpPr>
          <p:cNvPr id="6" name="Footer Placeholder 5"/>
          <p:cNvSpPr>
            <a:spLocks noGrp="1"/>
          </p:cNvSpPr>
          <p:nvPr>
            <p:ph type="ftr" sz="quarter" idx="11"/>
          </p:nvPr>
        </p:nvSpPr>
        <p:spPr/>
        <p:txBody>
          <a:bodyPr/>
          <a:lstStyle/>
          <a:p>
            <a:r>
              <a:rPr lang="en-US"/>
              <a:t>Sample Footer Text</a:t>
            </a:r>
          </a:p>
        </p:txBody>
      </p:sp>
      <p:sp>
        <p:nvSpPr>
          <p:cNvPr id="7" name="Slide Number Placeholder 6"/>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10320853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04225F2-7107-4609-BCC2-77C63064A5E8}" type="datetime1">
              <a:rPr lang="en-US" smtClean="0"/>
              <a:t>8/21/2022</a:t>
            </a:fld>
            <a:endParaRPr lang="en-US"/>
          </a:p>
        </p:txBody>
      </p:sp>
      <p:sp>
        <p:nvSpPr>
          <p:cNvPr id="6" name="Footer Placeholder 5"/>
          <p:cNvSpPr>
            <a:spLocks noGrp="1"/>
          </p:cNvSpPr>
          <p:nvPr>
            <p:ph type="ftr" sz="quarter" idx="11"/>
          </p:nvPr>
        </p:nvSpPr>
        <p:spPr/>
        <p:txBody>
          <a:bodyPr/>
          <a:lstStyle/>
          <a:p>
            <a:r>
              <a:rPr lang="en-US"/>
              <a:t>Sample Footer Text</a:t>
            </a:r>
          </a:p>
        </p:txBody>
      </p:sp>
      <p:sp>
        <p:nvSpPr>
          <p:cNvPr id="7" name="Slide Number Placeholder 6"/>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32989095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3FE42E8-8B57-452D-A122-4DCE9AC771EF}" type="datetime1">
              <a:rPr lang="en-US" smtClean="0"/>
              <a:t>8/21/2022</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a:t>Sample Footer Text</a:t>
            </a:r>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F8E28480-1C08-4458-AD97-0283E6FFD09D}" type="slidenum">
              <a:rPr lang="en-US" smtClean="0"/>
              <a:pPr/>
              <a:t>‹#›</a:t>
            </a:fld>
            <a:endParaRPr lang="en-US"/>
          </a:p>
        </p:txBody>
      </p:sp>
    </p:spTree>
    <p:extLst>
      <p:ext uri="{BB962C8B-B14F-4D97-AF65-F5344CB8AC3E}">
        <p14:creationId xmlns:p14="http://schemas.microsoft.com/office/powerpoint/2010/main" val="2095714432"/>
      </p:ext>
    </p:extLst>
  </p:cSld>
  <p:clrMap bg1="dk1" tx1="lt1" bg2="dk2" tx2="lt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 id="2147483792" r:id="rId12"/>
    <p:sldLayoutId id="2147483793" r:id="rId13"/>
    <p:sldLayoutId id="2147483794" r:id="rId14"/>
    <p:sldLayoutId id="2147483795" r:id="rId15"/>
    <p:sldLayoutId id="2147483796" r:id="rId16"/>
  </p:sldLayoutIdLst>
  <p:hf sldNum="0"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F3813-8936-CCAA-1662-07AE2F9E44EC}"/>
              </a:ext>
            </a:extLst>
          </p:cNvPr>
          <p:cNvSpPr>
            <a:spLocks noGrp="1"/>
          </p:cNvSpPr>
          <p:nvPr>
            <p:ph type="ctrTitle"/>
          </p:nvPr>
        </p:nvSpPr>
        <p:spPr>
          <a:xfrm>
            <a:off x="7467600" y="1371599"/>
            <a:ext cx="3390900" cy="2360429"/>
          </a:xfrm>
        </p:spPr>
        <p:txBody>
          <a:bodyPr>
            <a:normAutofit fontScale="90000"/>
          </a:bodyPr>
          <a:lstStyle/>
          <a:p>
            <a:pPr algn="ctr"/>
            <a:r>
              <a:rPr lang="en-US" dirty="0">
                <a:solidFill>
                  <a:schemeClr val="tx1"/>
                </a:solidFill>
              </a:rPr>
              <a:t>CEIS110 FINAL PROJECT</a:t>
            </a:r>
          </a:p>
        </p:txBody>
      </p:sp>
      <p:sp>
        <p:nvSpPr>
          <p:cNvPr id="3" name="Subtitle 2">
            <a:extLst>
              <a:ext uri="{FF2B5EF4-FFF2-40B4-BE49-F238E27FC236}">
                <a16:creationId xmlns:a16="http://schemas.microsoft.com/office/drawing/2014/main" id="{48F606BB-19AF-0A11-610B-CE2CC4D2E44E}"/>
              </a:ext>
            </a:extLst>
          </p:cNvPr>
          <p:cNvSpPr>
            <a:spLocks noGrp="1"/>
          </p:cNvSpPr>
          <p:nvPr>
            <p:ph type="subTitle" idx="1"/>
          </p:nvPr>
        </p:nvSpPr>
        <p:spPr>
          <a:xfrm>
            <a:off x="7467600" y="4114800"/>
            <a:ext cx="3390900" cy="1371601"/>
          </a:xfrm>
        </p:spPr>
        <p:txBody>
          <a:bodyPr>
            <a:normAutofit/>
          </a:bodyPr>
          <a:lstStyle/>
          <a:p>
            <a:pPr algn="ctr"/>
            <a:r>
              <a:rPr lang="en-US" dirty="0">
                <a:solidFill>
                  <a:schemeClr val="tx1"/>
                </a:solidFill>
              </a:rPr>
              <a:t>AMBER PALMER</a:t>
            </a:r>
          </a:p>
        </p:txBody>
      </p:sp>
      <p:pic>
        <p:nvPicPr>
          <p:cNvPr id="4" name="Picture 3">
            <a:extLst>
              <a:ext uri="{FF2B5EF4-FFF2-40B4-BE49-F238E27FC236}">
                <a16:creationId xmlns:a16="http://schemas.microsoft.com/office/drawing/2014/main" id="{76F10A2A-89CF-8940-5A12-DDAF373D27F6}"/>
              </a:ext>
            </a:extLst>
          </p:cNvPr>
          <p:cNvPicPr>
            <a:picLocks noChangeAspect="1"/>
          </p:cNvPicPr>
          <p:nvPr/>
        </p:nvPicPr>
        <p:blipFill rotWithShape="1">
          <a:blip r:embed="rId2"/>
          <a:srcRect l="20363" r="26304"/>
          <a:stretch/>
        </p:blipFill>
        <p:spPr>
          <a:xfrm>
            <a:off x="1" y="10"/>
            <a:ext cx="6096000" cy="6857990"/>
          </a:xfrm>
          <a:prstGeom prst="rect">
            <a:avLst/>
          </a:prstGeom>
        </p:spPr>
      </p:pic>
    </p:spTree>
    <p:extLst>
      <p:ext uri="{BB962C8B-B14F-4D97-AF65-F5344CB8AC3E}">
        <p14:creationId xmlns:p14="http://schemas.microsoft.com/office/powerpoint/2010/main" val="30342487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83DDE-A6B9-5294-2B8F-93C457C0506A}"/>
              </a:ext>
            </a:extLst>
          </p:cNvPr>
          <p:cNvSpPr>
            <a:spLocks noGrp="1"/>
          </p:cNvSpPr>
          <p:nvPr>
            <p:ph type="title"/>
          </p:nvPr>
        </p:nvSpPr>
        <p:spPr/>
        <p:txBody>
          <a:bodyPr/>
          <a:lstStyle/>
          <a:p>
            <a:r>
              <a:rPr lang="en-US" dirty="0">
                <a:solidFill>
                  <a:schemeClr val="tx1"/>
                </a:solidFill>
              </a:rPr>
              <a:t>BUILD WeatherDb.py code</a:t>
            </a:r>
            <a:br>
              <a:rPr lang="en-US" dirty="0">
                <a:solidFill>
                  <a:schemeClr val="tx1"/>
                </a:solidFill>
              </a:rPr>
            </a:br>
            <a:r>
              <a:rPr lang="en-US" dirty="0">
                <a:solidFill>
                  <a:schemeClr val="tx1"/>
                </a:solidFill>
              </a:rPr>
              <a:t>(SCREENSHOT)</a:t>
            </a:r>
          </a:p>
        </p:txBody>
      </p:sp>
      <p:sp>
        <p:nvSpPr>
          <p:cNvPr id="3" name="Content Placeholder 2">
            <a:extLst>
              <a:ext uri="{FF2B5EF4-FFF2-40B4-BE49-F238E27FC236}">
                <a16:creationId xmlns:a16="http://schemas.microsoft.com/office/drawing/2014/main" id="{A73379C9-1334-EBCC-48B8-9B0C7BFCC777}"/>
              </a:ext>
            </a:extLst>
          </p:cNvPr>
          <p:cNvSpPr>
            <a:spLocks noGrp="1"/>
          </p:cNvSpPr>
          <p:nvPr>
            <p:ph idx="1"/>
          </p:nvPr>
        </p:nvSpPr>
        <p:spPr>
          <a:xfrm>
            <a:off x="677334" y="2160589"/>
            <a:ext cx="5151966" cy="3880773"/>
          </a:xfrm>
        </p:spPr>
        <p:txBody>
          <a:bodyPr/>
          <a:lstStyle/>
          <a:p>
            <a:r>
              <a:rPr lang="en-US" dirty="0"/>
              <a:t>Screenshot of the code in Spyder.</a:t>
            </a:r>
          </a:p>
          <a:p>
            <a:r>
              <a:rPr lang="en-US" dirty="0"/>
              <a:t>The database is named </a:t>
            </a:r>
            <a:r>
              <a:rPr lang="en-US" dirty="0" err="1"/>
              <a:t>weather.db</a:t>
            </a:r>
            <a:r>
              <a:rPr lang="en-US" dirty="0"/>
              <a:t> and will be stored in the same directory or folder as the Python code is stored.</a:t>
            </a:r>
          </a:p>
          <a:p>
            <a:r>
              <a:rPr lang="en-US" dirty="0"/>
              <a:t>The code used here will create a table named Observations with fields, timestamp, windspeed, temperature, </a:t>
            </a:r>
            <a:r>
              <a:rPr lang="en-US" dirty="0" err="1"/>
              <a:t>relativeHumidity</a:t>
            </a:r>
            <a:r>
              <a:rPr lang="en-US" dirty="0"/>
              <a:t>, </a:t>
            </a:r>
            <a:r>
              <a:rPr lang="en-US" dirty="0" err="1"/>
              <a:t>windDirecrtion</a:t>
            </a:r>
            <a:r>
              <a:rPr lang="en-US" dirty="0"/>
              <a:t>, </a:t>
            </a:r>
            <a:r>
              <a:rPr lang="en-US" dirty="0" err="1"/>
              <a:t>biometricPressure</a:t>
            </a:r>
            <a:r>
              <a:rPr lang="en-US" dirty="0"/>
              <a:t>, visibility, and </a:t>
            </a:r>
            <a:r>
              <a:rPr lang="en-US" dirty="0" err="1"/>
              <a:t>textDescription</a:t>
            </a:r>
            <a:r>
              <a:rPr lang="en-US" dirty="0"/>
              <a:t>. </a:t>
            </a:r>
          </a:p>
        </p:txBody>
      </p:sp>
      <p:pic>
        <p:nvPicPr>
          <p:cNvPr id="6" name="Picture 5">
            <a:extLst>
              <a:ext uri="{FF2B5EF4-FFF2-40B4-BE49-F238E27FC236}">
                <a16:creationId xmlns:a16="http://schemas.microsoft.com/office/drawing/2014/main" id="{E037C094-9275-BC1A-1A67-12030581793A}"/>
              </a:ext>
            </a:extLst>
          </p:cNvPr>
          <p:cNvPicPr>
            <a:picLocks noChangeAspect="1"/>
          </p:cNvPicPr>
          <p:nvPr/>
        </p:nvPicPr>
        <p:blipFill>
          <a:blip r:embed="rId2"/>
          <a:stretch>
            <a:fillRect/>
          </a:stretch>
        </p:blipFill>
        <p:spPr>
          <a:xfrm>
            <a:off x="5991224" y="1930400"/>
            <a:ext cx="6200775" cy="4469920"/>
          </a:xfrm>
          <a:prstGeom prst="rect">
            <a:avLst/>
          </a:prstGeom>
        </p:spPr>
      </p:pic>
    </p:spTree>
    <p:extLst>
      <p:ext uri="{BB962C8B-B14F-4D97-AF65-F5344CB8AC3E}">
        <p14:creationId xmlns:p14="http://schemas.microsoft.com/office/powerpoint/2010/main" val="9874006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E614B-89C5-8B42-B9B1-769C10ADDCEA}"/>
              </a:ext>
            </a:extLst>
          </p:cNvPr>
          <p:cNvSpPr>
            <a:spLocks noGrp="1"/>
          </p:cNvSpPr>
          <p:nvPr>
            <p:ph type="title"/>
          </p:nvPr>
        </p:nvSpPr>
        <p:spPr>
          <a:xfrm>
            <a:off x="491596" y="1447800"/>
            <a:ext cx="4085166" cy="1320800"/>
          </a:xfrm>
        </p:spPr>
        <p:txBody>
          <a:bodyPr/>
          <a:lstStyle/>
          <a:p>
            <a:r>
              <a:rPr lang="en-US" dirty="0" err="1">
                <a:solidFill>
                  <a:schemeClr val="tx1"/>
                </a:solidFill>
              </a:rPr>
              <a:t>Weather.db</a:t>
            </a:r>
            <a:r>
              <a:rPr lang="en-US" dirty="0">
                <a:solidFill>
                  <a:schemeClr val="tx1"/>
                </a:solidFill>
              </a:rPr>
              <a:t> FILE</a:t>
            </a:r>
            <a:br>
              <a:rPr lang="en-US" dirty="0">
                <a:solidFill>
                  <a:schemeClr val="tx1"/>
                </a:solidFill>
              </a:rPr>
            </a:br>
            <a:r>
              <a:rPr lang="en-US" dirty="0">
                <a:solidFill>
                  <a:schemeClr val="tx1"/>
                </a:solidFill>
              </a:rPr>
              <a:t>(SCREENSHOT)</a:t>
            </a:r>
          </a:p>
        </p:txBody>
      </p:sp>
      <p:sp>
        <p:nvSpPr>
          <p:cNvPr id="3" name="Content Placeholder 2">
            <a:extLst>
              <a:ext uri="{FF2B5EF4-FFF2-40B4-BE49-F238E27FC236}">
                <a16:creationId xmlns:a16="http://schemas.microsoft.com/office/drawing/2014/main" id="{308D54F5-D291-BA74-AF9E-7AFDF2F8C11D}"/>
              </a:ext>
            </a:extLst>
          </p:cNvPr>
          <p:cNvSpPr>
            <a:spLocks noGrp="1"/>
          </p:cNvSpPr>
          <p:nvPr>
            <p:ph idx="1"/>
          </p:nvPr>
        </p:nvSpPr>
        <p:spPr>
          <a:xfrm>
            <a:off x="305859" y="3316290"/>
            <a:ext cx="4456641" cy="1411286"/>
          </a:xfrm>
        </p:spPr>
        <p:txBody>
          <a:bodyPr/>
          <a:lstStyle/>
          <a:p>
            <a:r>
              <a:rPr lang="en-US" dirty="0"/>
              <a:t>This screenshot is of the Windows File Explorer showing the </a:t>
            </a:r>
            <a:r>
              <a:rPr lang="en-US" dirty="0" err="1"/>
              <a:t>weather.db</a:t>
            </a:r>
            <a:r>
              <a:rPr lang="en-US" dirty="0"/>
              <a:t> was created and stored in the same folder as the Python code.</a:t>
            </a:r>
          </a:p>
        </p:txBody>
      </p:sp>
      <p:pic>
        <p:nvPicPr>
          <p:cNvPr id="4" name="Picture 3" descr="Graphical user interface, application&#10;&#10;Description automatically generated">
            <a:extLst>
              <a:ext uri="{FF2B5EF4-FFF2-40B4-BE49-F238E27FC236}">
                <a16:creationId xmlns:a16="http://schemas.microsoft.com/office/drawing/2014/main" id="{C5600A91-778D-4BDD-4E72-D2141E7EA1E3}"/>
              </a:ext>
            </a:extLst>
          </p:cNvPr>
          <p:cNvPicPr>
            <a:picLocks noChangeAspect="1"/>
          </p:cNvPicPr>
          <p:nvPr/>
        </p:nvPicPr>
        <p:blipFill rotWithShape="1">
          <a:blip r:embed="rId2">
            <a:extLst>
              <a:ext uri="{28A0092B-C50C-407E-A947-70E740481C1C}">
                <a14:useLocalDpi xmlns:a14="http://schemas.microsoft.com/office/drawing/2010/main" val="0"/>
              </a:ext>
            </a:extLst>
          </a:blip>
          <a:srcRect r="32687" b="1"/>
          <a:stretch/>
        </p:blipFill>
        <p:spPr>
          <a:xfrm>
            <a:off x="5143500" y="723900"/>
            <a:ext cx="6818117" cy="5772150"/>
          </a:xfrm>
          <a:prstGeom prst="rect">
            <a:avLst/>
          </a:prstGeom>
        </p:spPr>
      </p:pic>
    </p:spTree>
    <p:extLst>
      <p:ext uri="{BB962C8B-B14F-4D97-AF65-F5344CB8AC3E}">
        <p14:creationId xmlns:p14="http://schemas.microsoft.com/office/powerpoint/2010/main" val="27167340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B70DBC-C3F8-0522-F2CC-4ACE3D0447D0}"/>
              </a:ext>
            </a:extLst>
          </p:cNvPr>
          <p:cNvSpPr>
            <a:spLocks noGrp="1"/>
          </p:cNvSpPr>
          <p:nvPr>
            <p:ph type="title"/>
          </p:nvPr>
        </p:nvSpPr>
        <p:spPr/>
        <p:txBody>
          <a:bodyPr/>
          <a:lstStyle/>
          <a:p>
            <a:r>
              <a:rPr lang="en-US" dirty="0">
                <a:solidFill>
                  <a:schemeClr val="tx1"/>
                </a:solidFill>
              </a:rPr>
              <a:t>QUERYING THE DATABASE</a:t>
            </a:r>
          </a:p>
        </p:txBody>
      </p:sp>
      <p:sp>
        <p:nvSpPr>
          <p:cNvPr id="3" name="Content Placeholder 2">
            <a:extLst>
              <a:ext uri="{FF2B5EF4-FFF2-40B4-BE49-F238E27FC236}">
                <a16:creationId xmlns:a16="http://schemas.microsoft.com/office/drawing/2014/main" id="{9772A450-1CAF-8CDC-EB26-E3B343B2D935}"/>
              </a:ext>
            </a:extLst>
          </p:cNvPr>
          <p:cNvSpPr>
            <a:spLocks noGrp="1"/>
          </p:cNvSpPr>
          <p:nvPr>
            <p:ph idx="1"/>
          </p:nvPr>
        </p:nvSpPr>
        <p:spPr/>
        <p:txBody>
          <a:bodyPr/>
          <a:lstStyle/>
          <a:p>
            <a:r>
              <a:rPr lang="en-US" dirty="0"/>
              <a:t>SQL stands for Structured Query Language and is a specialized programming language for working with relational databases. Database systems have client tools to allow me to issue SQL commands to the database and then view the output of the issued command.</a:t>
            </a:r>
          </a:p>
          <a:p>
            <a:r>
              <a:rPr lang="en-US" dirty="0"/>
              <a:t>The Python language running inside the Spyder software was used to issue SQL query commands to my database to store the data in a table in the Excel software. </a:t>
            </a:r>
          </a:p>
          <a:p>
            <a:r>
              <a:rPr lang="en-US" dirty="0"/>
              <a:t>Python issues the SQL commands to the database, in the background, then receives and displays the results.</a:t>
            </a:r>
          </a:p>
        </p:txBody>
      </p:sp>
    </p:spTree>
    <p:extLst>
      <p:ext uri="{BB962C8B-B14F-4D97-AF65-F5344CB8AC3E}">
        <p14:creationId xmlns:p14="http://schemas.microsoft.com/office/powerpoint/2010/main" val="39996585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C3B736-7F98-F6C5-8F38-7D83263FE630}"/>
              </a:ext>
            </a:extLst>
          </p:cNvPr>
          <p:cNvSpPr>
            <a:spLocks noGrp="1"/>
          </p:cNvSpPr>
          <p:nvPr>
            <p:ph type="title"/>
          </p:nvPr>
        </p:nvSpPr>
        <p:spPr>
          <a:xfrm>
            <a:off x="339006" y="335280"/>
            <a:ext cx="8596668" cy="1320800"/>
          </a:xfrm>
        </p:spPr>
        <p:txBody>
          <a:bodyPr/>
          <a:lstStyle/>
          <a:p>
            <a:r>
              <a:rPr lang="en-US" dirty="0">
                <a:solidFill>
                  <a:schemeClr val="tx1"/>
                </a:solidFill>
              </a:rPr>
              <a:t>QUERY TO RETRIEVE ALL COLUMNS AND ALL ROWS (SCREENSHOT)</a:t>
            </a:r>
          </a:p>
        </p:txBody>
      </p:sp>
      <p:sp>
        <p:nvSpPr>
          <p:cNvPr id="3" name="Content Placeholder 2">
            <a:extLst>
              <a:ext uri="{FF2B5EF4-FFF2-40B4-BE49-F238E27FC236}">
                <a16:creationId xmlns:a16="http://schemas.microsoft.com/office/drawing/2014/main" id="{9B13C634-E9E9-CA68-C4BB-B621549C163A}"/>
              </a:ext>
            </a:extLst>
          </p:cNvPr>
          <p:cNvSpPr>
            <a:spLocks noGrp="1"/>
          </p:cNvSpPr>
          <p:nvPr>
            <p:ph idx="1"/>
          </p:nvPr>
        </p:nvSpPr>
        <p:spPr>
          <a:xfrm>
            <a:off x="339006" y="2160587"/>
            <a:ext cx="5418666" cy="3880773"/>
          </a:xfrm>
        </p:spPr>
        <p:txBody>
          <a:bodyPr>
            <a:normAutofit/>
          </a:bodyPr>
          <a:lstStyle/>
          <a:p>
            <a:r>
              <a:rPr lang="en-US" dirty="0"/>
              <a:t>The command </a:t>
            </a:r>
            <a:r>
              <a:rPr lang="en-US" dirty="0" err="1"/>
              <a:t>selectCmd</a:t>
            </a:r>
            <a:r>
              <a:rPr lang="en-US" dirty="0"/>
              <a:t>=“SELECT * FROM observations ORDER BY timestamp;” will retrieve all columns and rows of the observation table.</a:t>
            </a:r>
          </a:p>
          <a:p>
            <a:r>
              <a:rPr lang="en-US" dirty="0"/>
              <a:t>Another way of querying the database would be to change the same command to find the temperature and windspeed of the entries with a </a:t>
            </a:r>
            <a:r>
              <a:rPr lang="en-US" dirty="0" err="1"/>
              <a:t>textDescription</a:t>
            </a:r>
            <a:r>
              <a:rPr lang="en-US" dirty="0"/>
              <a:t> of clear, </a:t>
            </a:r>
            <a:r>
              <a:rPr lang="en-US" dirty="0" err="1"/>
              <a:t>selectCmd</a:t>
            </a:r>
            <a:r>
              <a:rPr lang="en-US" dirty="0"/>
              <a:t>=“SELECT temperature, windspeed, </a:t>
            </a:r>
            <a:r>
              <a:rPr lang="en-US" dirty="0" err="1"/>
              <a:t>textDescription</a:t>
            </a:r>
            <a:r>
              <a:rPr lang="en-US" dirty="0"/>
              <a:t> From observations where </a:t>
            </a:r>
            <a:r>
              <a:rPr lang="en-US" dirty="0" err="1"/>
              <a:t>textDescription</a:t>
            </a:r>
            <a:r>
              <a:rPr lang="en-US" dirty="0"/>
              <a:t>=‘Clear’;”</a:t>
            </a:r>
          </a:p>
          <a:p>
            <a:r>
              <a:rPr lang="en-US" dirty="0"/>
              <a:t>The screenshot on the right represents all columns and rows the requested database.</a:t>
            </a:r>
          </a:p>
        </p:txBody>
      </p:sp>
      <p:pic>
        <p:nvPicPr>
          <p:cNvPr id="4" name="Picture 3">
            <a:extLst>
              <a:ext uri="{FF2B5EF4-FFF2-40B4-BE49-F238E27FC236}">
                <a16:creationId xmlns:a16="http://schemas.microsoft.com/office/drawing/2014/main" id="{12CCCAE5-08FD-1173-4526-8652F9B593B9}"/>
              </a:ext>
            </a:extLst>
          </p:cNvPr>
          <p:cNvPicPr>
            <a:picLocks noChangeAspect="1"/>
          </p:cNvPicPr>
          <p:nvPr/>
        </p:nvPicPr>
        <p:blipFill>
          <a:blip r:embed="rId2"/>
          <a:stretch>
            <a:fillRect/>
          </a:stretch>
        </p:blipFill>
        <p:spPr>
          <a:xfrm>
            <a:off x="5840049" y="1356834"/>
            <a:ext cx="6191250" cy="5287113"/>
          </a:xfrm>
          <a:prstGeom prst="rect">
            <a:avLst/>
          </a:prstGeom>
        </p:spPr>
      </p:pic>
    </p:spTree>
    <p:extLst>
      <p:ext uri="{BB962C8B-B14F-4D97-AF65-F5344CB8AC3E}">
        <p14:creationId xmlns:p14="http://schemas.microsoft.com/office/powerpoint/2010/main" val="6666836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B24672-B62E-1AFB-8858-BD5A28D15A22}"/>
              </a:ext>
            </a:extLst>
          </p:cNvPr>
          <p:cNvSpPr>
            <a:spLocks noGrp="1"/>
          </p:cNvSpPr>
          <p:nvPr>
            <p:ph type="title"/>
          </p:nvPr>
        </p:nvSpPr>
        <p:spPr/>
        <p:txBody>
          <a:bodyPr/>
          <a:lstStyle/>
          <a:p>
            <a:r>
              <a:rPr lang="en-US" dirty="0">
                <a:solidFill>
                  <a:schemeClr val="tx1"/>
                </a:solidFill>
              </a:rPr>
              <a:t>QUERY TO RETRIEVE THE LOWEST AND HIGHEST TEMPATURES (SCREENSHOT)</a:t>
            </a:r>
          </a:p>
        </p:txBody>
      </p:sp>
      <p:sp>
        <p:nvSpPr>
          <p:cNvPr id="3" name="Content Placeholder 2">
            <a:extLst>
              <a:ext uri="{FF2B5EF4-FFF2-40B4-BE49-F238E27FC236}">
                <a16:creationId xmlns:a16="http://schemas.microsoft.com/office/drawing/2014/main" id="{84F44528-1B4B-E965-2240-7B8586D01A82}"/>
              </a:ext>
            </a:extLst>
          </p:cNvPr>
          <p:cNvSpPr>
            <a:spLocks noGrp="1"/>
          </p:cNvSpPr>
          <p:nvPr>
            <p:ph idx="1"/>
          </p:nvPr>
        </p:nvSpPr>
        <p:spPr>
          <a:xfrm>
            <a:off x="677334" y="2160589"/>
            <a:ext cx="3876378" cy="3880773"/>
          </a:xfrm>
        </p:spPr>
        <p:txBody>
          <a:bodyPr/>
          <a:lstStyle/>
          <a:p>
            <a:r>
              <a:rPr lang="en-US" dirty="0"/>
              <a:t>You can also run an alternative command to see the lowest and highest temperatures observed in this data set, </a:t>
            </a:r>
            <a:r>
              <a:rPr lang="en-US" dirty="0" err="1"/>
              <a:t>selectCmd</a:t>
            </a:r>
            <a:r>
              <a:rPr lang="en-US" dirty="0"/>
              <a:t>=“SELECT MIN(temperature), MAX(temperature) FROM observation;”</a:t>
            </a:r>
          </a:p>
          <a:p>
            <a:r>
              <a:rPr lang="en-US" dirty="0"/>
              <a:t>The screenshot on the right represents the highest and lowest temperature in Celsius.</a:t>
            </a:r>
          </a:p>
        </p:txBody>
      </p:sp>
      <p:pic>
        <p:nvPicPr>
          <p:cNvPr id="4" name="Picture 3">
            <a:extLst>
              <a:ext uri="{FF2B5EF4-FFF2-40B4-BE49-F238E27FC236}">
                <a16:creationId xmlns:a16="http://schemas.microsoft.com/office/drawing/2014/main" id="{6124FD99-8AD0-73C5-3017-59641D5969C5}"/>
              </a:ext>
            </a:extLst>
          </p:cNvPr>
          <p:cNvPicPr>
            <a:picLocks noChangeAspect="1"/>
          </p:cNvPicPr>
          <p:nvPr/>
        </p:nvPicPr>
        <p:blipFill>
          <a:blip r:embed="rId2"/>
          <a:stretch>
            <a:fillRect/>
          </a:stretch>
        </p:blipFill>
        <p:spPr>
          <a:xfrm>
            <a:off x="5064416" y="3043552"/>
            <a:ext cx="6978232" cy="1057423"/>
          </a:xfrm>
          <a:prstGeom prst="rect">
            <a:avLst/>
          </a:prstGeom>
        </p:spPr>
      </p:pic>
    </p:spTree>
    <p:extLst>
      <p:ext uri="{BB962C8B-B14F-4D97-AF65-F5344CB8AC3E}">
        <p14:creationId xmlns:p14="http://schemas.microsoft.com/office/powerpoint/2010/main" val="22724209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B56B99-A4B8-A969-FDA2-3820F591E730}"/>
              </a:ext>
            </a:extLst>
          </p:cNvPr>
          <p:cNvSpPr>
            <a:spLocks noGrp="1"/>
          </p:cNvSpPr>
          <p:nvPr>
            <p:ph type="title"/>
          </p:nvPr>
        </p:nvSpPr>
        <p:spPr/>
        <p:txBody>
          <a:bodyPr/>
          <a:lstStyle/>
          <a:p>
            <a:r>
              <a:rPr lang="en-US" dirty="0">
                <a:solidFill>
                  <a:schemeClr val="tx1"/>
                </a:solidFill>
              </a:rPr>
              <a:t>QUERY TO RETRIEVE THE LOWEST AND HIGHEST HUMIDITY (SCREENSHOT)</a:t>
            </a:r>
          </a:p>
        </p:txBody>
      </p:sp>
      <p:sp>
        <p:nvSpPr>
          <p:cNvPr id="3" name="Content Placeholder 2">
            <a:extLst>
              <a:ext uri="{FF2B5EF4-FFF2-40B4-BE49-F238E27FC236}">
                <a16:creationId xmlns:a16="http://schemas.microsoft.com/office/drawing/2014/main" id="{C596768C-A780-0A96-3426-3F559D6A4FF6}"/>
              </a:ext>
            </a:extLst>
          </p:cNvPr>
          <p:cNvSpPr>
            <a:spLocks noGrp="1"/>
          </p:cNvSpPr>
          <p:nvPr>
            <p:ph idx="1"/>
          </p:nvPr>
        </p:nvSpPr>
        <p:spPr>
          <a:xfrm>
            <a:off x="712086" y="2170071"/>
            <a:ext cx="8596668" cy="3133724"/>
          </a:xfrm>
        </p:spPr>
        <p:txBody>
          <a:bodyPr/>
          <a:lstStyle/>
          <a:p>
            <a:r>
              <a:rPr lang="en-US" dirty="0"/>
              <a:t>Changing the sections of code to represent the desired the column is as easy as changing the temperature command to </a:t>
            </a:r>
            <a:r>
              <a:rPr lang="en-US" dirty="0" err="1"/>
              <a:t>relativeHumidity</a:t>
            </a:r>
            <a:r>
              <a:rPr lang="en-US" dirty="0"/>
              <a:t>. </a:t>
            </a:r>
          </a:p>
          <a:p>
            <a:r>
              <a:rPr lang="en-US" dirty="0" err="1"/>
              <a:t>selectCmd</a:t>
            </a:r>
            <a:r>
              <a:rPr lang="en-US" dirty="0"/>
              <a:t>=“SELECT MIN(</a:t>
            </a:r>
            <a:r>
              <a:rPr lang="en-US" dirty="0" err="1"/>
              <a:t>relativeHumidity</a:t>
            </a:r>
            <a:r>
              <a:rPr lang="en-US" dirty="0"/>
              <a:t>), MAX(</a:t>
            </a:r>
            <a:r>
              <a:rPr lang="en-US" dirty="0" err="1"/>
              <a:t>relativeHumidity</a:t>
            </a:r>
            <a:r>
              <a:rPr lang="en-US" dirty="0"/>
              <a:t>) FROM observation;”</a:t>
            </a:r>
          </a:p>
          <a:p>
            <a:r>
              <a:rPr lang="en-US" dirty="0"/>
              <a:t> The below screenshot is the results from changing the one line above.</a:t>
            </a:r>
          </a:p>
        </p:txBody>
      </p:sp>
      <p:pic>
        <p:nvPicPr>
          <p:cNvPr id="5" name="Picture 4">
            <a:extLst>
              <a:ext uri="{FF2B5EF4-FFF2-40B4-BE49-F238E27FC236}">
                <a16:creationId xmlns:a16="http://schemas.microsoft.com/office/drawing/2014/main" id="{CEED4BC0-57AE-11AE-425B-B36AD51A3402}"/>
              </a:ext>
            </a:extLst>
          </p:cNvPr>
          <p:cNvPicPr>
            <a:picLocks noChangeAspect="1"/>
          </p:cNvPicPr>
          <p:nvPr/>
        </p:nvPicPr>
        <p:blipFill>
          <a:blip r:embed="rId2"/>
          <a:stretch>
            <a:fillRect/>
          </a:stretch>
        </p:blipFill>
        <p:spPr>
          <a:xfrm>
            <a:off x="521887" y="4362201"/>
            <a:ext cx="8631420" cy="1181265"/>
          </a:xfrm>
          <a:prstGeom prst="rect">
            <a:avLst/>
          </a:prstGeom>
        </p:spPr>
      </p:pic>
    </p:spTree>
    <p:extLst>
      <p:ext uri="{BB962C8B-B14F-4D97-AF65-F5344CB8AC3E}">
        <p14:creationId xmlns:p14="http://schemas.microsoft.com/office/powerpoint/2010/main" val="5116238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5F8BE-6ABC-5B5E-0420-025E8E1CF00D}"/>
              </a:ext>
            </a:extLst>
          </p:cNvPr>
          <p:cNvSpPr>
            <a:spLocks noGrp="1"/>
          </p:cNvSpPr>
          <p:nvPr>
            <p:ph type="title"/>
          </p:nvPr>
        </p:nvSpPr>
        <p:spPr/>
        <p:txBody>
          <a:bodyPr/>
          <a:lstStyle/>
          <a:p>
            <a:r>
              <a:rPr lang="en-US" dirty="0">
                <a:solidFill>
                  <a:schemeClr val="tx1"/>
                </a:solidFill>
              </a:rPr>
              <a:t>DATA CLEANSING</a:t>
            </a:r>
          </a:p>
        </p:txBody>
      </p:sp>
      <p:sp>
        <p:nvSpPr>
          <p:cNvPr id="3" name="Content Placeholder 2">
            <a:extLst>
              <a:ext uri="{FF2B5EF4-FFF2-40B4-BE49-F238E27FC236}">
                <a16:creationId xmlns:a16="http://schemas.microsoft.com/office/drawing/2014/main" id="{E1194DCE-E110-C723-DE96-14E1BBE6C2B6}"/>
              </a:ext>
            </a:extLst>
          </p:cNvPr>
          <p:cNvSpPr>
            <a:spLocks noGrp="1"/>
          </p:cNvSpPr>
          <p:nvPr>
            <p:ph idx="1"/>
          </p:nvPr>
        </p:nvSpPr>
        <p:spPr/>
        <p:txBody>
          <a:bodyPr/>
          <a:lstStyle/>
          <a:p>
            <a:r>
              <a:rPr lang="en-US" dirty="0"/>
              <a:t>Data Cleansing is the removal of spurious or missing data, and is performed to ensure the data is complete, valid, and standardized. </a:t>
            </a:r>
          </a:p>
          <a:p>
            <a:r>
              <a:rPr lang="en-US" dirty="0"/>
              <a:t>The database may contain some missing or invalid data that is represented by the word NULL in the query results. Python can remove these missing or NULL values so Excel will be able to work with the file.</a:t>
            </a:r>
          </a:p>
          <a:p>
            <a:r>
              <a:rPr lang="en-US" dirty="0"/>
              <a:t>The Python program is saving the output into a csv file so that it can be read by Excel.</a:t>
            </a:r>
          </a:p>
        </p:txBody>
      </p:sp>
    </p:spTree>
    <p:extLst>
      <p:ext uri="{BB962C8B-B14F-4D97-AF65-F5344CB8AC3E}">
        <p14:creationId xmlns:p14="http://schemas.microsoft.com/office/powerpoint/2010/main" val="19393983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E93F3-E5FF-9909-5BCE-5E3511D48038}"/>
              </a:ext>
            </a:extLst>
          </p:cNvPr>
          <p:cNvSpPr>
            <a:spLocks noGrp="1"/>
          </p:cNvSpPr>
          <p:nvPr>
            <p:ph type="title"/>
          </p:nvPr>
        </p:nvSpPr>
        <p:spPr>
          <a:xfrm>
            <a:off x="105834" y="228600"/>
            <a:ext cx="6837891" cy="1320800"/>
          </a:xfrm>
        </p:spPr>
        <p:txBody>
          <a:bodyPr>
            <a:normAutofit fontScale="90000"/>
          </a:bodyPr>
          <a:lstStyle/>
          <a:p>
            <a:r>
              <a:rPr lang="en-US" dirty="0">
                <a:solidFill>
                  <a:schemeClr val="tx1"/>
                </a:solidFill>
              </a:rPr>
              <a:t>EXTRACTING THE TEMPERATURE AND HUMIDITY USING PYTHON CODE</a:t>
            </a:r>
          </a:p>
        </p:txBody>
      </p:sp>
      <p:sp>
        <p:nvSpPr>
          <p:cNvPr id="3" name="Content Placeholder 2">
            <a:extLst>
              <a:ext uri="{FF2B5EF4-FFF2-40B4-BE49-F238E27FC236}">
                <a16:creationId xmlns:a16="http://schemas.microsoft.com/office/drawing/2014/main" id="{7A1BDD38-10FA-BA18-296A-4BC969337CC7}"/>
              </a:ext>
            </a:extLst>
          </p:cNvPr>
          <p:cNvSpPr>
            <a:spLocks noGrp="1"/>
          </p:cNvSpPr>
          <p:nvPr>
            <p:ph idx="1"/>
          </p:nvPr>
        </p:nvSpPr>
        <p:spPr>
          <a:xfrm>
            <a:off x="105834" y="1549400"/>
            <a:ext cx="4516458" cy="3880773"/>
          </a:xfrm>
        </p:spPr>
        <p:txBody>
          <a:bodyPr/>
          <a:lstStyle/>
          <a:p>
            <a:r>
              <a:rPr lang="en-US" dirty="0"/>
              <a:t>Because there may be null or missing values, the code used retrieves only the temperature and humidity values and writes them to a comma separated values file.</a:t>
            </a:r>
          </a:p>
          <a:p>
            <a:r>
              <a:rPr lang="en-US" dirty="0"/>
              <a:t>Two files are created, formatdata.csv and formatdata2.csv, and the data is split in half between the two files. </a:t>
            </a:r>
          </a:p>
        </p:txBody>
      </p:sp>
      <p:pic>
        <p:nvPicPr>
          <p:cNvPr id="4" name="Picture 3">
            <a:extLst>
              <a:ext uri="{FF2B5EF4-FFF2-40B4-BE49-F238E27FC236}">
                <a16:creationId xmlns:a16="http://schemas.microsoft.com/office/drawing/2014/main" id="{913A2938-7298-A108-FD02-FC7C22D63042}"/>
              </a:ext>
            </a:extLst>
          </p:cNvPr>
          <p:cNvPicPr>
            <a:picLocks noChangeAspect="1"/>
          </p:cNvPicPr>
          <p:nvPr/>
        </p:nvPicPr>
        <p:blipFill>
          <a:blip r:embed="rId2"/>
          <a:stretch>
            <a:fillRect/>
          </a:stretch>
        </p:blipFill>
        <p:spPr>
          <a:xfrm>
            <a:off x="5515503" y="1238250"/>
            <a:ext cx="5781147" cy="5391150"/>
          </a:xfrm>
          <a:prstGeom prst="rect">
            <a:avLst/>
          </a:prstGeom>
        </p:spPr>
      </p:pic>
    </p:spTree>
    <p:extLst>
      <p:ext uri="{BB962C8B-B14F-4D97-AF65-F5344CB8AC3E}">
        <p14:creationId xmlns:p14="http://schemas.microsoft.com/office/powerpoint/2010/main" val="26374032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B90D12-7797-D3C3-AA2D-63C01FF9231D}"/>
              </a:ext>
            </a:extLst>
          </p:cNvPr>
          <p:cNvSpPr>
            <a:spLocks noGrp="1"/>
          </p:cNvSpPr>
          <p:nvPr>
            <p:ph type="title"/>
          </p:nvPr>
        </p:nvSpPr>
        <p:spPr/>
        <p:txBody>
          <a:bodyPr/>
          <a:lstStyle/>
          <a:p>
            <a:r>
              <a:rPr lang="en-US" dirty="0">
                <a:solidFill>
                  <a:schemeClr val="tx1"/>
                </a:solidFill>
              </a:rPr>
              <a:t>DATA FORMATED IN A EXCEL SPREADSHEET</a:t>
            </a:r>
          </a:p>
        </p:txBody>
      </p:sp>
      <p:sp>
        <p:nvSpPr>
          <p:cNvPr id="3" name="Content Placeholder 2">
            <a:extLst>
              <a:ext uri="{FF2B5EF4-FFF2-40B4-BE49-F238E27FC236}">
                <a16:creationId xmlns:a16="http://schemas.microsoft.com/office/drawing/2014/main" id="{FF08685D-7FB8-3EA4-CD2F-4D0D46220A5A}"/>
              </a:ext>
            </a:extLst>
          </p:cNvPr>
          <p:cNvSpPr>
            <a:spLocks noGrp="1"/>
          </p:cNvSpPr>
          <p:nvPr>
            <p:ph idx="1"/>
          </p:nvPr>
        </p:nvSpPr>
        <p:spPr>
          <a:xfrm>
            <a:off x="677334" y="2160589"/>
            <a:ext cx="5055954" cy="3880773"/>
          </a:xfrm>
        </p:spPr>
        <p:txBody>
          <a:bodyPr/>
          <a:lstStyle/>
          <a:p>
            <a:r>
              <a:rPr lang="en-US" dirty="0"/>
              <a:t>The formatdats.csv file was created by the Python program and saved within the same folder as the Python code itself.</a:t>
            </a:r>
          </a:p>
          <a:p>
            <a:r>
              <a:rPr lang="en-US" dirty="0"/>
              <a:t>This code only contains three columns; Celsius, Fahrenheit, and Humidity.</a:t>
            </a:r>
          </a:p>
          <a:p>
            <a:r>
              <a:rPr lang="en-US" dirty="0"/>
              <a:t>Statistics can be performed on this data and represented in a graph or plot graph.</a:t>
            </a:r>
          </a:p>
          <a:p>
            <a:r>
              <a:rPr lang="en-US" dirty="0"/>
              <a:t>The screenshot on the right represent the 3 columns of data mentioned above.</a:t>
            </a:r>
          </a:p>
        </p:txBody>
      </p:sp>
      <p:pic>
        <p:nvPicPr>
          <p:cNvPr id="4" name="Picture 3">
            <a:extLst>
              <a:ext uri="{FF2B5EF4-FFF2-40B4-BE49-F238E27FC236}">
                <a16:creationId xmlns:a16="http://schemas.microsoft.com/office/drawing/2014/main" id="{ABC286F1-6E11-8198-99B0-33D53EEE4FB6}"/>
              </a:ext>
            </a:extLst>
          </p:cNvPr>
          <p:cNvPicPr>
            <a:picLocks noChangeAspect="1"/>
          </p:cNvPicPr>
          <p:nvPr/>
        </p:nvPicPr>
        <p:blipFill>
          <a:blip r:embed="rId2"/>
          <a:stretch>
            <a:fillRect/>
          </a:stretch>
        </p:blipFill>
        <p:spPr>
          <a:xfrm>
            <a:off x="7290207" y="609600"/>
            <a:ext cx="2200582" cy="5763429"/>
          </a:xfrm>
          <a:prstGeom prst="rect">
            <a:avLst/>
          </a:prstGeom>
        </p:spPr>
      </p:pic>
    </p:spTree>
    <p:extLst>
      <p:ext uri="{BB962C8B-B14F-4D97-AF65-F5344CB8AC3E}">
        <p14:creationId xmlns:p14="http://schemas.microsoft.com/office/powerpoint/2010/main" val="38544803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A65389-BC6C-B436-35D8-D80BB6DAB81D}"/>
              </a:ext>
            </a:extLst>
          </p:cNvPr>
          <p:cNvSpPr>
            <a:spLocks noGrp="1"/>
          </p:cNvSpPr>
          <p:nvPr>
            <p:ph type="title"/>
          </p:nvPr>
        </p:nvSpPr>
        <p:spPr/>
        <p:txBody>
          <a:bodyPr/>
          <a:lstStyle/>
          <a:p>
            <a:r>
              <a:rPr lang="en-US" dirty="0">
                <a:solidFill>
                  <a:schemeClr val="tx1"/>
                </a:solidFill>
              </a:rPr>
              <a:t>DATA VISUALIZATION</a:t>
            </a:r>
          </a:p>
        </p:txBody>
      </p:sp>
      <p:sp>
        <p:nvSpPr>
          <p:cNvPr id="3" name="Content Placeholder 2">
            <a:extLst>
              <a:ext uri="{FF2B5EF4-FFF2-40B4-BE49-F238E27FC236}">
                <a16:creationId xmlns:a16="http://schemas.microsoft.com/office/drawing/2014/main" id="{3465D83E-B08C-AD8E-C42F-12F9FE915152}"/>
              </a:ext>
            </a:extLst>
          </p:cNvPr>
          <p:cNvSpPr>
            <a:spLocks noGrp="1"/>
          </p:cNvSpPr>
          <p:nvPr>
            <p:ph idx="1"/>
          </p:nvPr>
        </p:nvSpPr>
        <p:spPr>
          <a:xfrm>
            <a:off x="677334" y="2160589"/>
            <a:ext cx="4323291" cy="3880773"/>
          </a:xfrm>
        </p:spPr>
        <p:txBody>
          <a:bodyPr/>
          <a:lstStyle/>
          <a:p>
            <a:r>
              <a:rPr lang="en-US" dirty="0"/>
              <a:t>This screenshot is a line chart that was developed in excel showing the temperature and humidity of the period one saved in the formatdata.csv file. </a:t>
            </a:r>
          </a:p>
          <a:p>
            <a:r>
              <a:rPr lang="en-US" dirty="0"/>
              <a:t>The line chart represents Celsius with the blue line, Fahrenheit with the orange line, and Humidity with the grey line.</a:t>
            </a:r>
          </a:p>
        </p:txBody>
      </p:sp>
      <p:pic>
        <p:nvPicPr>
          <p:cNvPr id="4" name="Picture 3">
            <a:extLst>
              <a:ext uri="{FF2B5EF4-FFF2-40B4-BE49-F238E27FC236}">
                <a16:creationId xmlns:a16="http://schemas.microsoft.com/office/drawing/2014/main" id="{97AD0F92-45A7-36BA-D274-7116B8DAA034}"/>
              </a:ext>
            </a:extLst>
          </p:cNvPr>
          <p:cNvPicPr>
            <a:picLocks noChangeAspect="1"/>
          </p:cNvPicPr>
          <p:nvPr/>
        </p:nvPicPr>
        <p:blipFill>
          <a:blip r:embed="rId2"/>
          <a:stretch>
            <a:fillRect/>
          </a:stretch>
        </p:blipFill>
        <p:spPr>
          <a:xfrm>
            <a:off x="6096000" y="2047682"/>
            <a:ext cx="4772691" cy="2762636"/>
          </a:xfrm>
          <a:prstGeom prst="rect">
            <a:avLst/>
          </a:prstGeom>
        </p:spPr>
      </p:pic>
    </p:spTree>
    <p:extLst>
      <p:ext uri="{BB962C8B-B14F-4D97-AF65-F5344CB8AC3E}">
        <p14:creationId xmlns:p14="http://schemas.microsoft.com/office/powerpoint/2010/main" val="34913535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9A14EC-590A-0BA7-450A-53393E75FA47}"/>
              </a:ext>
            </a:extLst>
          </p:cNvPr>
          <p:cNvSpPr>
            <a:spLocks noGrp="1"/>
          </p:cNvSpPr>
          <p:nvPr>
            <p:ph type="title"/>
          </p:nvPr>
        </p:nvSpPr>
        <p:spPr/>
        <p:txBody>
          <a:bodyPr/>
          <a:lstStyle/>
          <a:p>
            <a:r>
              <a:rPr lang="en-US" dirty="0">
                <a:solidFill>
                  <a:schemeClr val="tx1"/>
                </a:solidFill>
              </a:rPr>
              <a:t>INTRODUCTION</a:t>
            </a:r>
          </a:p>
        </p:txBody>
      </p:sp>
      <p:sp>
        <p:nvSpPr>
          <p:cNvPr id="3" name="Content Placeholder 2">
            <a:extLst>
              <a:ext uri="{FF2B5EF4-FFF2-40B4-BE49-F238E27FC236}">
                <a16:creationId xmlns:a16="http://schemas.microsoft.com/office/drawing/2014/main" id="{F6E78CF0-B751-739C-748A-5D774A7FE3BA}"/>
              </a:ext>
            </a:extLst>
          </p:cNvPr>
          <p:cNvSpPr>
            <a:spLocks noGrp="1"/>
          </p:cNvSpPr>
          <p:nvPr>
            <p:ph idx="1"/>
          </p:nvPr>
        </p:nvSpPr>
        <p:spPr/>
        <p:txBody>
          <a:bodyPr/>
          <a:lstStyle/>
          <a:p>
            <a:r>
              <a:rPr lang="en-US" dirty="0"/>
              <a:t>Data is growing at an exponential rate and is being generated from numerous sources. All this data needs to be stored, managed, analyzed, and secured.</a:t>
            </a:r>
          </a:p>
          <a:p>
            <a:r>
              <a:rPr lang="en-US" dirty="0"/>
              <a:t>In this project I will demonstrate data analysis of weather data downloaded from a cloud data source, store it in a database, then extract and process it.</a:t>
            </a:r>
          </a:p>
          <a:p>
            <a:r>
              <a:rPr lang="en-US" dirty="0"/>
              <a:t>The language used is Python which imports the SQL Library within the Spyder program that shows the manipulation of the weather data in the form of graphs and tables that can help assist in making predictions.</a:t>
            </a:r>
          </a:p>
        </p:txBody>
      </p:sp>
    </p:spTree>
    <p:extLst>
      <p:ext uri="{BB962C8B-B14F-4D97-AF65-F5344CB8AC3E}">
        <p14:creationId xmlns:p14="http://schemas.microsoft.com/office/powerpoint/2010/main" val="35386761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386BF-E5C8-5746-D413-9815CF467F26}"/>
              </a:ext>
            </a:extLst>
          </p:cNvPr>
          <p:cNvSpPr>
            <a:spLocks noGrp="1"/>
          </p:cNvSpPr>
          <p:nvPr>
            <p:ph type="title"/>
          </p:nvPr>
        </p:nvSpPr>
        <p:spPr/>
        <p:txBody>
          <a:bodyPr/>
          <a:lstStyle/>
          <a:p>
            <a:r>
              <a:rPr lang="en-US" dirty="0">
                <a:solidFill>
                  <a:schemeClr val="tx1"/>
                </a:solidFill>
              </a:rPr>
              <a:t>DATA ANALYTICS</a:t>
            </a:r>
          </a:p>
        </p:txBody>
      </p:sp>
      <p:sp>
        <p:nvSpPr>
          <p:cNvPr id="3" name="Content Placeholder 2">
            <a:extLst>
              <a:ext uri="{FF2B5EF4-FFF2-40B4-BE49-F238E27FC236}">
                <a16:creationId xmlns:a16="http://schemas.microsoft.com/office/drawing/2014/main" id="{6B7D813B-7072-8C21-27DC-30A628A623E7}"/>
              </a:ext>
            </a:extLst>
          </p:cNvPr>
          <p:cNvSpPr>
            <a:spLocks noGrp="1"/>
          </p:cNvSpPr>
          <p:nvPr>
            <p:ph idx="1"/>
          </p:nvPr>
        </p:nvSpPr>
        <p:spPr/>
        <p:txBody>
          <a:bodyPr/>
          <a:lstStyle/>
          <a:p>
            <a:r>
              <a:rPr lang="en-US" dirty="0"/>
              <a:t>Python Data Analytics allows for individuals to develop charts and graphs representing the data.</a:t>
            </a:r>
          </a:p>
          <a:p>
            <a:r>
              <a:rPr lang="en-US" dirty="0"/>
              <a:t>Pythons data analytic module uses Pandas and </a:t>
            </a:r>
            <a:r>
              <a:rPr lang="en-US" dirty="0" err="1"/>
              <a:t>matplotlib.pyplot</a:t>
            </a:r>
            <a:r>
              <a:rPr lang="en-US" dirty="0"/>
              <a:t> and is available with Anaconda.</a:t>
            </a:r>
          </a:p>
          <a:p>
            <a:r>
              <a:rPr lang="en-US" dirty="0"/>
              <a:t>There are several plots that can be generated using this data such as a boxplot, line graph, histogram and etc..</a:t>
            </a:r>
          </a:p>
          <a:p>
            <a:r>
              <a:rPr lang="en-US" dirty="0"/>
              <a:t>Using the line graph chart, a prediction was able to be made about the temperature and humidity relationship.</a:t>
            </a:r>
          </a:p>
        </p:txBody>
      </p:sp>
    </p:spTree>
    <p:extLst>
      <p:ext uri="{BB962C8B-B14F-4D97-AF65-F5344CB8AC3E}">
        <p14:creationId xmlns:p14="http://schemas.microsoft.com/office/powerpoint/2010/main" val="13536684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50E00-0B76-287C-D140-436C66F01C4F}"/>
              </a:ext>
            </a:extLst>
          </p:cNvPr>
          <p:cNvSpPr>
            <a:spLocks noGrp="1"/>
          </p:cNvSpPr>
          <p:nvPr>
            <p:ph type="title"/>
          </p:nvPr>
        </p:nvSpPr>
        <p:spPr>
          <a:xfrm>
            <a:off x="315384" y="400050"/>
            <a:ext cx="8596668" cy="1320800"/>
          </a:xfrm>
        </p:spPr>
        <p:txBody>
          <a:bodyPr/>
          <a:lstStyle/>
          <a:p>
            <a:r>
              <a:rPr lang="en-US" dirty="0">
                <a:solidFill>
                  <a:schemeClr val="tx1"/>
                </a:solidFill>
              </a:rPr>
              <a:t>HISTOGRAM OF HUMIDITY</a:t>
            </a:r>
          </a:p>
        </p:txBody>
      </p:sp>
      <p:sp>
        <p:nvSpPr>
          <p:cNvPr id="6" name="Content Placeholder 5">
            <a:extLst>
              <a:ext uri="{FF2B5EF4-FFF2-40B4-BE49-F238E27FC236}">
                <a16:creationId xmlns:a16="http://schemas.microsoft.com/office/drawing/2014/main" id="{BA2BC072-E359-F5C3-82ED-C251577D85A9}"/>
              </a:ext>
            </a:extLst>
          </p:cNvPr>
          <p:cNvSpPr>
            <a:spLocks noGrp="1"/>
          </p:cNvSpPr>
          <p:nvPr>
            <p:ph idx="1"/>
          </p:nvPr>
        </p:nvSpPr>
        <p:spPr>
          <a:xfrm>
            <a:off x="248709" y="1353344"/>
            <a:ext cx="7441395" cy="4462240"/>
          </a:xfrm>
        </p:spPr>
        <p:txBody>
          <a:bodyPr>
            <a:normAutofit fontScale="25000" lnSpcReduction="20000"/>
          </a:bodyPr>
          <a:lstStyle/>
          <a:p>
            <a:r>
              <a:rPr lang="en-US" sz="7200" dirty="0">
                <a:latin typeface="Trebuchet MS (Body)"/>
              </a:rPr>
              <a:t>Below is the screenshot of the histogram chart representing humidity for the first set of data.</a:t>
            </a:r>
          </a:p>
          <a:p>
            <a:r>
              <a:rPr lang="en-US" sz="7200" dirty="0">
                <a:latin typeface="Trebuchet MS (Body)"/>
              </a:rPr>
              <a:t>#Purpose: Create a histogram of humidity data from the second period</a:t>
            </a:r>
          </a:p>
          <a:p>
            <a:r>
              <a:rPr lang="en-US" sz="7200" dirty="0">
                <a:latin typeface="Trebuchet MS (Body)"/>
              </a:rPr>
              <a:t>#Name: Your name</a:t>
            </a:r>
          </a:p>
          <a:p>
            <a:r>
              <a:rPr lang="en-US" sz="7200" dirty="0">
                <a:latin typeface="Trebuchet MS (Body)"/>
              </a:rPr>
              <a:t>#Date: Your date</a:t>
            </a:r>
          </a:p>
          <a:p>
            <a:r>
              <a:rPr lang="en-US" sz="7200" dirty="0">
                <a:latin typeface="Trebuchet MS (Body)"/>
              </a:rPr>
              <a:t>import pandas as pd</a:t>
            </a:r>
          </a:p>
          <a:p>
            <a:r>
              <a:rPr lang="en-US" sz="7200" dirty="0">
                <a:latin typeface="Trebuchet MS (Body)"/>
              </a:rPr>
              <a:t>import </a:t>
            </a:r>
            <a:r>
              <a:rPr lang="en-US" sz="7200" dirty="0" err="1">
                <a:latin typeface="Trebuchet MS (Body)"/>
              </a:rPr>
              <a:t>matplotlib.pyplot</a:t>
            </a:r>
            <a:r>
              <a:rPr lang="en-US" sz="7200" dirty="0">
                <a:latin typeface="Trebuchet MS (Body)"/>
              </a:rPr>
              <a:t> as </a:t>
            </a:r>
            <a:r>
              <a:rPr lang="en-US" sz="7200" dirty="0" err="1">
                <a:latin typeface="Trebuchet MS (Body)"/>
              </a:rPr>
              <a:t>plt</a:t>
            </a:r>
            <a:endParaRPr lang="en-US" sz="7200" dirty="0">
              <a:latin typeface="Trebuchet MS (Body)"/>
            </a:endParaRPr>
          </a:p>
          <a:p>
            <a:r>
              <a:rPr lang="en-US" sz="7200" dirty="0">
                <a:latin typeface="Trebuchet MS (Body)"/>
              </a:rPr>
              <a:t>df1 = </a:t>
            </a:r>
            <a:r>
              <a:rPr lang="en-US" sz="7200" dirty="0" err="1">
                <a:latin typeface="Trebuchet MS (Body)"/>
              </a:rPr>
              <a:t>pd.read_csv</a:t>
            </a:r>
            <a:r>
              <a:rPr lang="en-US" sz="7200" dirty="0">
                <a:latin typeface="Trebuchet MS (Body)"/>
              </a:rPr>
              <a:t>("formatdata.csv")</a:t>
            </a:r>
          </a:p>
          <a:p>
            <a:r>
              <a:rPr lang="en-US" sz="7200" dirty="0">
                <a:latin typeface="Trebuchet MS (Body)"/>
              </a:rPr>
              <a:t>df2 = </a:t>
            </a:r>
            <a:r>
              <a:rPr lang="en-US" sz="7200" dirty="0" err="1">
                <a:latin typeface="Trebuchet MS (Body)"/>
              </a:rPr>
              <a:t>pd.read_csv</a:t>
            </a:r>
            <a:r>
              <a:rPr lang="en-US" sz="7200" dirty="0">
                <a:latin typeface="Trebuchet MS (Body)"/>
              </a:rPr>
              <a:t>("formatdata2.csv")</a:t>
            </a:r>
          </a:p>
          <a:p>
            <a:r>
              <a:rPr lang="en-US" sz="7200" dirty="0">
                <a:latin typeface="Trebuchet MS (Body)"/>
              </a:rPr>
              <a:t>df2['Humidity'].hist(bins=10, alpha=0.5); </a:t>
            </a:r>
            <a:r>
              <a:rPr lang="en-US" sz="7200" dirty="0" err="1">
                <a:latin typeface="Trebuchet MS (Body)"/>
              </a:rPr>
              <a:t>plt.suptitle</a:t>
            </a:r>
            <a:r>
              <a:rPr lang="en-US" sz="7200" dirty="0">
                <a:latin typeface="Trebuchet MS (Body)"/>
              </a:rPr>
              <a:t>('Histogram of       	    Humidity’)</a:t>
            </a:r>
          </a:p>
          <a:p>
            <a:r>
              <a:rPr lang="en-US" sz="7200" dirty="0" err="1">
                <a:latin typeface="Trebuchet MS (Body)"/>
              </a:rPr>
              <a:t>plt.show</a:t>
            </a:r>
            <a:r>
              <a:rPr lang="en-US" sz="7200" dirty="0">
                <a:latin typeface="Trebuchet MS (Body)"/>
              </a:rPr>
              <a:t>()</a:t>
            </a:r>
          </a:p>
          <a:p>
            <a:endParaRPr lang="en-US" dirty="0"/>
          </a:p>
        </p:txBody>
      </p:sp>
      <p:pic>
        <p:nvPicPr>
          <p:cNvPr id="7" name="Picture 6">
            <a:extLst>
              <a:ext uri="{FF2B5EF4-FFF2-40B4-BE49-F238E27FC236}">
                <a16:creationId xmlns:a16="http://schemas.microsoft.com/office/drawing/2014/main" id="{BF2FBFAC-CEC9-1B60-E567-1C0A7355260B}"/>
              </a:ext>
            </a:extLst>
          </p:cNvPr>
          <p:cNvPicPr>
            <a:picLocks noChangeAspect="1"/>
          </p:cNvPicPr>
          <p:nvPr/>
        </p:nvPicPr>
        <p:blipFill rotWithShape="1">
          <a:blip r:embed="rId2"/>
          <a:srcRect l="70877" t="-1" r="99" b="1"/>
          <a:stretch/>
        </p:blipFill>
        <p:spPr>
          <a:xfrm>
            <a:off x="7756779" y="1170432"/>
            <a:ext cx="4197095" cy="3867911"/>
          </a:xfrm>
          <a:prstGeom prst="rect">
            <a:avLst/>
          </a:prstGeom>
        </p:spPr>
      </p:pic>
    </p:spTree>
    <p:extLst>
      <p:ext uri="{BB962C8B-B14F-4D97-AF65-F5344CB8AC3E}">
        <p14:creationId xmlns:p14="http://schemas.microsoft.com/office/powerpoint/2010/main" val="16225967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7CA56E-D64E-4988-71DC-1B87DAE0106C}"/>
              </a:ext>
            </a:extLst>
          </p:cNvPr>
          <p:cNvSpPr>
            <a:spLocks noGrp="1"/>
          </p:cNvSpPr>
          <p:nvPr>
            <p:ph type="title"/>
          </p:nvPr>
        </p:nvSpPr>
        <p:spPr/>
        <p:txBody>
          <a:bodyPr/>
          <a:lstStyle/>
          <a:p>
            <a:r>
              <a:rPr lang="en-US" dirty="0">
                <a:solidFill>
                  <a:schemeClr val="tx1"/>
                </a:solidFill>
              </a:rPr>
              <a:t>PERIOD TWO BOX PLOT</a:t>
            </a:r>
          </a:p>
        </p:txBody>
      </p:sp>
      <p:sp>
        <p:nvSpPr>
          <p:cNvPr id="3" name="Content Placeholder 2">
            <a:extLst>
              <a:ext uri="{FF2B5EF4-FFF2-40B4-BE49-F238E27FC236}">
                <a16:creationId xmlns:a16="http://schemas.microsoft.com/office/drawing/2014/main" id="{84D4CFE2-A86D-9134-DC82-86824740D354}"/>
              </a:ext>
            </a:extLst>
          </p:cNvPr>
          <p:cNvSpPr>
            <a:spLocks noGrp="1"/>
          </p:cNvSpPr>
          <p:nvPr>
            <p:ph idx="1"/>
          </p:nvPr>
        </p:nvSpPr>
        <p:spPr/>
        <p:txBody>
          <a:bodyPr/>
          <a:lstStyle/>
          <a:p>
            <a:r>
              <a:rPr lang="en-US" sz="1800" dirty="0">
                <a:latin typeface="Times New Roman" panose="02020603050405020304" pitchFamily="18" charset="0"/>
              </a:rPr>
              <a:t>#Purpose: Create box plot for period 2 data</a:t>
            </a:r>
          </a:p>
          <a:p>
            <a:r>
              <a:rPr lang="en-US" sz="1800" dirty="0">
                <a:latin typeface="Times New Roman" panose="02020603050405020304" pitchFamily="18" charset="0"/>
              </a:rPr>
              <a:t>#Name: Your name</a:t>
            </a:r>
          </a:p>
          <a:p>
            <a:r>
              <a:rPr lang="en-US" sz="1800" dirty="0">
                <a:latin typeface="Times New Roman" panose="02020603050405020304" pitchFamily="18" charset="0"/>
              </a:rPr>
              <a:t>#Date: Your date</a:t>
            </a:r>
          </a:p>
          <a:p>
            <a:r>
              <a:rPr lang="en-US" sz="1800" dirty="0">
                <a:latin typeface="Times New Roman" panose="02020603050405020304" pitchFamily="18" charset="0"/>
              </a:rPr>
              <a:t>import pandas as pd</a:t>
            </a:r>
          </a:p>
          <a:p>
            <a:r>
              <a:rPr lang="en-US" sz="1800" dirty="0">
                <a:latin typeface="Times New Roman" panose="02020603050405020304" pitchFamily="18" charset="0"/>
              </a:rPr>
              <a:t>import </a:t>
            </a:r>
            <a:r>
              <a:rPr lang="en-US" sz="1800" dirty="0" err="1">
                <a:latin typeface="Times New Roman" panose="02020603050405020304" pitchFamily="18" charset="0"/>
              </a:rPr>
              <a:t>matplotlib.pyplot</a:t>
            </a:r>
            <a:r>
              <a:rPr lang="en-US" sz="1800" dirty="0">
                <a:latin typeface="Times New Roman" panose="02020603050405020304" pitchFamily="18" charset="0"/>
              </a:rPr>
              <a:t> as </a:t>
            </a:r>
            <a:r>
              <a:rPr lang="en-US" sz="1800" dirty="0" err="1">
                <a:latin typeface="Times New Roman" panose="02020603050405020304" pitchFamily="18" charset="0"/>
              </a:rPr>
              <a:t>plt</a:t>
            </a:r>
            <a:endParaRPr lang="en-US" sz="1800" dirty="0">
              <a:latin typeface="Times New Roman" panose="02020603050405020304" pitchFamily="18" charset="0"/>
            </a:endParaRPr>
          </a:p>
          <a:p>
            <a:r>
              <a:rPr lang="en-US" sz="1800" dirty="0">
                <a:latin typeface="Times New Roman" panose="02020603050405020304" pitchFamily="18" charset="0"/>
              </a:rPr>
              <a:t>df2 = </a:t>
            </a:r>
            <a:r>
              <a:rPr lang="en-US" sz="1800" dirty="0" err="1">
                <a:latin typeface="Times New Roman" panose="02020603050405020304" pitchFamily="18" charset="0"/>
              </a:rPr>
              <a:t>pd.read_csv</a:t>
            </a:r>
            <a:r>
              <a:rPr lang="en-US" sz="1800" dirty="0">
                <a:latin typeface="Times New Roman" panose="02020603050405020304" pitchFamily="18" charset="0"/>
              </a:rPr>
              <a:t>("formatdata2.csv")</a:t>
            </a:r>
          </a:p>
          <a:p>
            <a:r>
              <a:rPr lang="en-US" sz="1800" dirty="0">
                <a:latin typeface="Times New Roman" panose="02020603050405020304" pitchFamily="18" charset="0"/>
              </a:rPr>
              <a:t>df2.boxplot(); </a:t>
            </a:r>
            <a:r>
              <a:rPr lang="en-US" sz="1800" dirty="0" err="1">
                <a:latin typeface="Times New Roman" panose="02020603050405020304" pitchFamily="18" charset="0"/>
              </a:rPr>
              <a:t>plt.suptitle</a:t>
            </a:r>
            <a:r>
              <a:rPr lang="en-US" sz="1800" dirty="0">
                <a:latin typeface="Times New Roman" panose="02020603050405020304" pitchFamily="18" charset="0"/>
              </a:rPr>
              <a:t>('Period 2 box plot')</a:t>
            </a:r>
          </a:p>
          <a:p>
            <a:r>
              <a:rPr lang="en-US" sz="1800" dirty="0" err="1">
                <a:latin typeface="Times New Roman" panose="02020603050405020304" pitchFamily="18" charset="0"/>
              </a:rPr>
              <a:t>plt.show</a:t>
            </a:r>
            <a:r>
              <a:rPr lang="en-US" sz="1800" dirty="0">
                <a:latin typeface="Times New Roman" panose="02020603050405020304" pitchFamily="18" charset="0"/>
              </a:rPr>
              <a:t>()</a:t>
            </a:r>
            <a:endParaRPr lang="en-US" dirty="0"/>
          </a:p>
        </p:txBody>
      </p:sp>
      <p:pic>
        <p:nvPicPr>
          <p:cNvPr id="4" name="Picture 3">
            <a:extLst>
              <a:ext uri="{FF2B5EF4-FFF2-40B4-BE49-F238E27FC236}">
                <a16:creationId xmlns:a16="http://schemas.microsoft.com/office/drawing/2014/main" id="{701E57E6-17F3-FB44-92DD-95E48531D6B6}"/>
              </a:ext>
            </a:extLst>
          </p:cNvPr>
          <p:cNvPicPr>
            <a:picLocks noChangeAspect="1"/>
          </p:cNvPicPr>
          <p:nvPr/>
        </p:nvPicPr>
        <p:blipFill rotWithShape="1">
          <a:blip r:embed="rId2"/>
          <a:srcRect l="70549" t="-1779" r="-70549" b="1779"/>
          <a:stretch/>
        </p:blipFill>
        <p:spPr>
          <a:xfrm>
            <a:off x="6594730" y="1517904"/>
            <a:ext cx="11194540" cy="3661116"/>
          </a:xfrm>
          <a:prstGeom prst="rect">
            <a:avLst/>
          </a:prstGeom>
        </p:spPr>
      </p:pic>
    </p:spTree>
    <p:extLst>
      <p:ext uri="{BB962C8B-B14F-4D97-AF65-F5344CB8AC3E}">
        <p14:creationId xmlns:p14="http://schemas.microsoft.com/office/powerpoint/2010/main" val="33303708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F49A2-312E-9C25-E114-1CD164185B58}"/>
              </a:ext>
            </a:extLst>
          </p:cNvPr>
          <p:cNvSpPr>
            <a:spLocks noGrp="1"/>
          </p:cNvSpPr>
          <p:nvPr>
            <p:ph type="title"/>
          </p:nvPr>
        </p:nvSpPr>
        <p:spPr/>
        <p:txBody>
          <a:bodyPr/>
          <a:lstStyle/>
          <a:p>
            <a:r>
              <a:rPr lang="en-US" dirty="0">
                <a:solidFill>
                  <a:schemeClr val="tx1"/>
                </a:solidFill>
              </a:rPr>
              <a:t>ANALYSIS</a:t>
            </a:r>
          </a:p>
        </p:txBody>
      </p:sp>
      <p:sp>
        <p:nvSpPr>
          <p:cNvPr id="3" name="Content Placeholder 2">
            <a:extLst>
              <a:ext uri="{FF2B5EF4-FFF2-40B4-BE49-F238E27FC236}">
                <a16:creationId xmlns:a16="http://schemas.microsoft.com/office/drawing/2014/main" id="{D3CFA60B-4D80-0582-D48D-B860F75A84FD}"/>
              </a:ext>
            </a:extLst>
          </p:cNvPr>
          <p:cNvSpPr>
            <a:spLocks noGrp="1"/>
          </p:cNvSpPr>
          <p:nvPr>
            <p:ph idx="1"/>
          </p:nvPr>
        </p:nvSpPr>
        <p:spPr>
          <a:xfrm>
            <a:off x="192702" y="1488613"/>
            <a:ext cx="5055954" cy="4759787"/>
          </a:xfrm>
        </p:spPr>
        <p:txBody>
          <a:bodyPr>
            <a:normAutofit fontScale="85000" lnSpcReduction="10000"/>
          </a:bodyPr>
          <a:lstStyle/>
          <a:p>
            <a:r>
              <a:rPr lang="en-US" dirty="0"/>
              <a:t>The next step in the analysis is to develop a question and then review the data listed in the different graphs to answer the question. </a:t>
            </a:r>
          </a:p>
          <a:p>
            <a:r>
              <a:rPr lang="en-US" dirty="0"/>
              <a:t>The question I asked was, “Is there a relationship between temperature and humidity? Can you prove your theory?</a:t>
            </a:r>
          </a:p>
          <a:p>
            <a:r>
              <a:rPr lang="en-US" dirty="0"/>
              <a:t>Using the correlation command in Excel I was able to create a line graph to represent the relationship between the humidity and temperature. </a:t>
            </a:r>
          </a:p>
          <a:p>
            <a:r>
              <a:rPr lang="en-US" dirty="0"/>
              <a:t>The screenshots show the temperature and humidity for both sets of data one and two. The formatdata1 file is shown on the left and the formatdata2 file is shown on the right.</a:t>
            </a:r>
          </a:p>
          <a:p>
            <a:r>
              <a:rPr lang="en-US" dirty="0"/>
              <a:t>The data shows that when the temperature is high, the humidity is lower, and when the temperature is low, the humidity is higher. The correlation coefficient for data set 1 is -0.97 and the correlation coefficient for data set 2 is -.098, which is a pretty close relationship as 0 represents no relationship at all.</a:t>
            </a:r>
          </a:p>
          <a:p>
            <a:endParaRPr lang="en-US" dirty="0"/>
          </a:p>
        </p:txBody>
      </p:sp>
      <p:pic>
        <p:nvPicPr>
          <p:cNvPr id="4" name="Picture 3">
            <a:extLst>
              <a:ext uri="{FF2B5EF4-FFF2-40B4-BE49-F238E27FC236}">
                <a16:creationId xmlns:a16="http://schemas.microsoft.com/office/drawing/2014/main" id="{43AEF605-2EE7-9F5F-A73C-E5493484851A}"/>
              </a:ext>
            </a:extLst>
          </p:cNvPr>
          <p:cNvPicPr>
            <a:picLocks noChangeAspect="1"/>
          </p:cNvPicPr>
          <p:nvPr/>
        </p:nvPicPr>
        <p:blipFill>
          <a:blip r:embed="rId2"/>
          <a:stretch>
            <a:fillRect/>
          </a:stretch>
        </p:blipFill>
        <p:spPr>
          <a:xfrm>
            <a:off x="5248656" y="488060"/>
            <a:ext cx="3443653" cy="6238876"/>
          </a:xfrm>
          <a:prstGeom prst="rect">
            <a:avLst/>
          </a:prstGeom>
        </p:spPr>
      </p:pic>
      <p:pic>
        <p:nvPicPr>
          <p:cNvPr id="5" name="Picture 4">
            <a:extLst>
              <a:ext uri="{FF2B5EF4-FFF2-40B4-BE49-F238E27FC236}">
                <a16:creationId xmlns:a16="http://schemas.microsoft.com/office/drawing/2014/main" id="{790DE55E-7239-10D3-40DA-F27D5CD4B0CC}"/>
              </a:ext>
            </a:extLst>
          </p:cNvPr>
          <p:cNvPicPr>
            <a:picLocks noChangeAspect="1"/>
          </p:cNvPicPr>
          <p:nvPr/>
        </p:nvPicPr>
        <p:blipFill>
          <a:blip r:embed="rId3"/>
          <a:stretch>
            <a:fillRect/>
          </a:stretch>
        </p:blipFill>
        <p:spPr>
          <a:xfrm>
            <a:off x="8815764" y="488059"/>
            <a:ext cx="3183534" cy="6238875"/>
          </a:xfrm>
          <a:prstGeom prst="rect">
            <a:avLst/>
          </a:prstGeom>
        </p:spPr>
      </p:pic>
    </p:spTree>
    <p:extLst>
      <p:ext uri="{BB962C8B-B14F-4D97-AF65-F5344CB8AC3E}">
        <p14:creationId xmlns:p14="http://schemas.microsoft.com/office/powerpoint/2010/main" val="17548844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187068-21C9-800B-6BF6-1B36B0049022}"/>
              </a:ext>
            </a:extLst>
          </p:cNvPr>
          <p:cNvSpPr>
            <a:spLocks noGrp="1"/>
          </p:cNvSpPr>
          <p:nvPr>
            <p:ph type="title"/>
          </p:nvPr>
        </p:nvSpPr>
        <p:spPr/>
        <p:txBody>
          <a:bodyPr/>
          <a:lstStyle/>
          <a:p>
            <a:r>
              <a:rPr lang="en-US" dirty="0">
                <a:solidFill>
                  <a:schemeClr val="tx1"/>
                </a:solidFill>
              </a:rPr>
              <a:t>CODE </a:t>
            </a:r>
          </a:p>
        </p:txBody>
      </p:sp>
      <p:sp>
        <p:nvSpPr>
          <p:cNvPr id="3" name="Content Placeholder 2">
            <a:extLst>
              <a:ext uri="{FF2B5EF4-FFF2-40B4-BE49-F238E27FC236}">
                <a16:creationId xmlns:a16="http://schemas.microsoft.com/office/drawing/2014/main" id="{5D5CC303-4836-814D-33C6-0EB4FB69179D}"/>
              </a:ext>
            </a:extLst>
          </p:cNvPr>
          <p:cNvSpPr>
            <a:spLocks noGrp="1"/>
          </p:cNvSpPr>
          <p:nvPr>
            <p:ph idx="1"/>
          </p:nvPr>
        </p:nvSpPr>
        <p:spPr/>
        <p:txBody>
          <a:bodyPr/>
          <a:lstStyle/>
          <a:p>
            <a:r>
              <a:rPr lang="en-US" sz="1800" dirty="0">
                <a:latin typeface="Times New Roman" panose="02020603050405020304" pitchFamily="18" charset="0"/>
              </a:rPr>
              <a:t>#Purpose: Create Fahrenheit plot </a:t>
            </a:r>
          </a:p>
          <a:p>
            <a:r>
              <a:rPr lang="en-US" sz="1800" dirty="0">
                <a:latin typeface="Times New Roman" panose="02020603050405020304" pitchFamily="18" charset="0"/>
              </a:rPr>
              <a:t>#Name: Amber Palmer</a:t>
            </a:r>
          </a:p>
          <a:p>
            <a:r>
              <a:rPr lang="en-US" sz="1800" dirty="0">
                <a:latin typeface="Times New Roman" panose="02020603050405020304" pitchFamily="18" charset="0"/>
              </a:rPr>
              <a:t>#Date: 08/21/2022</a:t>
            </a:r>
          </a:p>
          <a:p>
            <a:r>
              <a:rPr lang="en-US" sz="1800" dirty="0">
                <a:latin typeface="Times New Roman" panose="02020603050405020304" pitchFamily="18" charset="0"/>
              </a:rPr>
              <a:t>import pandas as pd</a:t>
            </a:r>
          </a:p>
          <a:p>
            <a:r>
              <a:rPr lang="en-US" sz="1800" dirty="0">
                <a:latin typeface="Times New Roman" panose="02020603050405020304" pitchFamily="18" charset="0"/>
              </a:rPr>
              <a:t>import </a:t>
            </a:r>
            <a:r>
              <a:rPr lang="en-US" sz="1800" dirty="0" err="1">
                <a:latin typeface="Times New Roman" panose="02020603050405020304" pitchFamily="18" charset="0"/>
              </a:rPr>
              <a:t>matplotlib.pyplot</a:t>
            </a:r>
            <a:r>
              <a:rPr lang="en-US" sz="1800" dirty="0">
                <a:latin typeface="Times New Roman" panose="02020603050405020304" pitchFamily="18" charset="0"/>
              </a:rPr>
              <a:t> as </a:t>
            </a:r>
            <a:r>
              <a:rPr lang="en-US" sz="1800" dirty="0" err="1">
                <a:latin typeface="Times New Roman" panose="02020603050405020304" pitchFamily="18" charset="0"/>
              </a:rPr>
              <a:t>plt</a:t>
            </a:r>
            <a:endParaRPr lang="en-US" sz="1800" dirty="0">
              <a:latin typeface="Times New Roman" panose="02020603050405020304" pitchFamily="18" charset="0"/>
            </a:endParaRPr>
          </a:p>
          <a:p>
            <a:r>
              <a:rPr lang="en-US" sz="1800" dirty="0">
                <a:latin typeface="Times New Roman" panose="02020603050405020304" pitchFamily="18" charset="0"/>
              </a:rPr>
              <a:t>df1 = </a:t>
            </a:r>
            <a:r>
              <a:rPr lang="en-US" sz="1800" dirty="0" err="1">
                <a:latin typeface="Times New Roman" panose="02020603050405020304" pitchFamily="18" charset="0"/>
              </a:rPr>
              <a:t>pd.read_csv</a:t>
            </a:r>
            <a:r>
              <a:rPr lang="en-US" sz="1800" dirty="0">
                <a:latin typeface="Times New Roman" panose="02020603050405020304" pitchFamily="18" charset="0"/>
              </a:rPr>
              <a:t>("formatdata.csv") #baseline data is period 1 (older)</a:t>
            </a:r>
          </a:p>
          <a:p>
            <a:r>
              <a:rPr lang="en-US" sz="1800" dirty="0">
                <a:latin typeface="Times New Roman" panose="02020603050405020304" pitchFamily="18" charset="0"/>
              </a:rPr>
              <a:t>df2 = </a:t>
            </a:r>
            <a:r>
              <a:rPr lang="en-US" sz="1800" dirty="0" err="1">
                <a:latin typeface="Times New Roman" panose="02020603050405020304" pitchFamily="18" charset="0"/>
              </a:rPr>
              <a:t>pd.read_csv</a:t>
            </a:r>
            <a:r>
              <a:rPr lang="en-US" sz="1800" dirty="0">
                <a:latin typeface="Times New Roman" panose="02020603050405020304" pitchFamily="18" charset="0"/>
              </a:rPr>
              <a:t>("formatdata2.csv") #data for period 2 (more recent)</a:t>
            </a:r>
          </a:p>
          <a:p>
            <a:r>
              <a:rPr lang="en-US" sz="1800" dirty="0" err="1">
                <a:latin typeface="Times New Roman" panose="02020603050405020304" pitchFamily="18" charset="0"/>
              </a:rPr>
              <a:t>plt.figure</a:t>
            </a:r>
            <a:r>
              <a:rPr lang="en-US" sz="1800" dirty="0">
                <a:latin typeface="Times New Roman" panose="02020603050405020304" pitchFamily="18" charset="0"/>
              </a:rPr>
              <a:t>(); df2.Fahrenheit.plot(label = 'Fahrenheit'); df2.Humidity.plot(label = 'Humidity'); </a:t>
            </a:r>
            <a:r>
              <a:rPr lang="en-US" sz="1800" dirty="0" err="1">
                <a:latin typeface="Times New Roman" panose="02020603050405020304" pitchFamily="18" charset="0"/>
              </a:rPr>
              <a:t>plt.legend</a:t>
            </a:r>
            <a:r>
              <a:rPr lang="en-US" sz="1800" dirty="0">
                <a:latin typeface="Times New Roman" panose="02020603050405020304" pitchFamily="18" charset="0"/>
              </a:rPr>
              <a:t>(loc='best'); </a:t>
            </a:r>
            <a:r>
              <a:rPr lang="en-US" sz="1800" dirty="0" err="1">
                <a:latin typeface="Times New Roman" panose="02020603050405020304" pitchFamily="18" charset="0"/>
              </a:rPr>
              <a:t>plt.suptitle</a:t>
            </a:r>
            <a:r>
              <a:rPr lang="en-US" sz="1800" dirty="0">
                <a:latin typeface="Times New Roman" panose="02020603050405020304" pitchFamily="18" charset="0"/>
              </a:rPr>
              <a:t>('Temperature vs Humidity')</a:t>
            </a:r>
          </a:p>
          <a:p>
            <a:r>
              <a:rPr lang="en-US" sz="1800" dirty="0" err="1">
                <a:latin typeface="Times New Roman" panose="02020603050405020304" pitchFamily="18" charset="0"/>
              </a:rPr>
              <a:t>plt.show</a:t>
            </a:r>
            <a:r>
              <a:rPr lang="en-US" sz="1800" dirty="0">
                <a:latin typeface="Times New Roman" panose="02020603050405020304" pitchFamily="18" charset="0"/>
              </a:rPr>
              <a:t>()</a:t>
            </a:r>
          </a:p>
          <a:p>
            <a:endParaRPr lang="en-US" dirty="0"/>
          </a:p>
        </p:txBody>
      </p:sp>
    </p:spTree>
    <p:extLst>
      <p:ext uri="{BB962C8B-B14F-4D97-AF65-F5344CB8AC3E}">
        <p14:creationId xmlns:p14="http://schemas.microsoft.com/office/powerpoint/2010/main" val="33570866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D85A2-23C2-BC7D-F623-292602632A7C}"/>
              </a:ext>
            </a:extLst>
          </p:cNvPr>
          <p:cNvSpPr>
            <a:spLocks noGrp="1"/>
          </p:cNvSpPr>
          <p:nvPr>
            <p:ph type="title"/>
          </p:nvPr>
        </p:nvSpPr>
        <p:spPr/>
        <p:txBody>
          <a:bodyPr/>
          <a:lstStyle/>
          <a:p>
            <a:r>
              <a:rPr lang="en-US" dirty="0">
                <a:solidFill>
                  <a:schemeClr val="tx1"/>
                </a:solidFill>
              </a:rPr>
              <a:t>PREDICTION</a:t>
            </a:r>
            <a:endParaRPr lang="en-US" dirty="0"/>
          </a:p>
        </p:txBody>
      </p:sp>
      <p:sp>
        <p:nvSpPr>
          <p:cNvPr id="3" name="Content Placeholder 2">
            <a:extLst>
              <a:ext uri="{FF2B5EF4-FFF2-40B4-BE49-F238E27FC236}">
                <a16:creationId xmlns:a16="http://schemas.microsoft.com/office/drawing/2014/main" id="{653F495D-3106-4F75-F0D1-4E2F6FC12B40}"/>
              </a:ext>
            </a:extLst>
          </p:cNvPr>
          <p:cNvSpPr>
            <a:spLocks noGrp="1"/>
          </p:cNvSpPr>
          <p:nvPr>
            <p:ph idx="1"/>
          </p:nvPr>
        </p:nvSpPr>
        <p:spPr>
          <a:xfrm>
            <a:off x="677334" y="2160589"/>
            <a:ext cx="6109360" cy="3880773"/>
          </a:xfrm>
        </p:spPr>
        <p:txBody>
          <a:bodyPr>
            <a:normAutofit lnSpcReduction="10000"/>
          </a:bodyPr>
          <a:lstStyle/>
          <a:p>
            <a:r>
              <a:rPr lang="en-US" dirty="0"/>
              <a:t>The previous code compares Humidity to temperature in Fahrenheit. The blue line represents the temperature and the orange line represents the humidity. There are greater variations in humidity than there are in temperature. </a:t>
            </a:r>
          </a:p>
          <a:p>
            <a:r>
              <a:rPr lang="en-US" dirty="0"/>
              <a:t>After reviewing the results I predict that it is not the temperature that causes the change in Humidity rather than the time of the day, rain, and other factors such as geographical location. </a:t>
            </a:r>
          </a:p>
          <a:p>
            <a:r>
              <a:rPr lang="en-US" dirty="0"/>
              <a:t>I predict all these other factors will always cause the Humidity to </a:t>
            </a:r>
            <a:r>
              <a:rPr lang="en-US" dirty="0" err="1"/>
              <a:t>varyfrom</a:t>
            </a:r>
            <a:r>
              <a:rPr lang="en-US" dirty="0"/>
              <a:t> day to day.</a:t>
            </a:r>
          </a:p>
          <a:p>
            <a:r>
              <a:rPr lang="en-US" dirty="0"/>
              <a:t>Additional research can be performed to support this theory.</a:t>
            </a:r>
          </a:p>
        </p:txBody>
      </p:sp>
      <p:pic>
        <p:nvPicPr>
          <p:cNvPr id="5" name="Picture 4">
            <a:extLst>
              <a:ext uri="{FF2B5EF4-FFF2-40B4-BE49-F238E27FC236}">
                <a16:creationId xmlns:a16="http://schemas.microsoft.com/office/drawing/2014/main" id="{3B59A5B6-1AAC-FA87-E2CC-404164F010B0}"/>
              </a:ext>
            </a:extLst>
          </p:cNvPr>
          <p:cNvPicPr>
            <a:picLocks noChangeAspect="1"/>
          </p:cNvPicPr>
          <p:nvPr/>
        </p:nvPicPr>
        <p:blipFill>
          <a:blip r:embed="rId2"/>
          <a:stretch>
            <a:fillRect/>
          </a:stretch>
        </p:blipFill>
        <p:spPr>
          <a:xfrm>
            <a:off x="7230033" y="1779327"/>
            <a:ext cx="4761905" cy="3517460"/>
          </a:xfrm>
          <a:prstGeom prst="rect">
            <a:avLst/>
          </a:prstGeom>
        </p:spPr>
      </p:pic>
    </p:spTree>
    <p:extLst>
      <p:ext uri="{BB962C8B-B14F-4D97-AF65-F5344CB8AC3E}">
        <p14:creationId xmlns:p14="http://schemas.microsoft.com/office/powerpoint/2010/main" val="39595148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487E9-F5FF-A98E-E9DB-F1DDD7A62680}"/>
              </a:ext>
            </a:extLst>
          </p:cNvPr>
          <p:cNvSpPr>
            <a:spLocks noGrp="1"/>
          </p:cNvSpPr>
          <p:nvPr>
            <p:ph type="title"/>
          </p:nvPr>
        </p:nvSpPr>
        <p:spPr/>
        <p:txBody>
          <a:bodyPr/>
          <a:lstStyle/>
          <a:p>
            <a:r>
              <a:rPr lang="en-US" dirty="0">
                <a:solidFill>
                  <a:schemeClr val="tx1"/>
                </a:solidFill>
              </a:rPr>
              <a:t>CHALLENGES</a:t>
            </a:r>
          </a:p>
        </p:txBody>
      </p:sp>
      <p:sp>
        <p:nvSpPr>
          <p:cNvPr id="3" name="Content Placeholder 2">
            <a:extLst>
              <a:ext uri="{FF2B5EF4-FFF2-40B4-BE49-F238E27FC236}">
                <a16:creationId xmlns:a16="http://schemas.microsoft.com/office/drawing/2014/main" id="{A773BCAA-FE1C-1CB7-B9B3-7B92F84566BD}"/>
              </a:ext>
            </a:extLst>
          </p:cNvPr>
          <p:cNvSpPr>
            <a:spLocks noGrp="1"/>
          </p:cNvSpPr>
          <p:nvPr>
            <p:ph idx="1"/>
          </p:nvPr>
        </p:nvSpPr>
        <p:spPr/>
        <p:txBody>
          <a:bodyPr/>
          <a:lstStyle/>
          <a:p>
            <a:r>
              <a:rPr lang="en-US" dirty="0"/>
              <a:t>Some of the challenges I faced, and there were numerous, was finding a zip code in my area that would provide enough data to represent in Excel to create the charts with. </a:t>
            </a:r>
          </a:p>
          <a:p>
            <a:r>
              <a:rPr lang="en-US" dirty="0"/>
              <a:t>The process of learning Spyder and how the functions work.</a:t>
            </a:r>
          </a:p>
          <a:p>
            <a:r>
              <a:rPr lang="en-US" dirty="0"/>
              <a:t>Applying the commands in Excel such as =CORREL in the actual spreadsheet. I think it took me a short minute and a Google search to figure out how that worked. I never even knew that the Excel spreadsheet could be given input in the command form.</a:t>
            </a:r>
          </a:p>
        </p:txBody>
      </p:sp>
    </p:spTree>
    <p:extLst>
      <p:ext uri="{BB962C8B-B14F-4D97-AF65-F5344CB8AC3E}">
        <p14:creationId xmlns:p14="http://schemas.microsoft.com/office/powerpoint/2010/main" val="23557631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186860-464F-B7FC-7FFD-CA05FF90DF57}"/>
              </a:ext>
            </a:extLst>
          </p:cNvPr>
          <p:cNvSpPr>
            <a:spLocks noGrp="1"/>
          </p:cNvSpPr>
          <p:nvPr>
            <p:ph type="title"/>
          </p:nvPr>
        </p:nvSpPr>
        <p:spPr/>
        <p:txBody>
          <a:bodyPr/>
          <a:lstStyle/>
          <a:p>
            <a:r>
              <a:rPr lang="en-US" dirty="0">
                <a:solidFill>
                  <a:schemeClr val="tx1"/>
                </a:solidFill>
              </a:rPr>
              <a:t>CAREER SKILLS GAINED</a:t>
            </a:r>
          </a:p>
        </p:txBody>
      </p:sp>
      <p:sp>
        <p:nvSpPr>
          <p:cNvPr id="3" name="Content Placeholder 2">
            <a:extLst>
              <a:ext uri="{FF2B5EF4-FFF2-40B4-BE49-F238E27FC236}">
                <a16:creationId xmlns:a16="http://schemas.microsoft.com/office/drawing/2014/main" id="{FCB506DC-2EA3-DBED-AF7A-A021BB8B3083}"/>
              </a:ext>
            </a:extLst>
          </p:cNvPr>
          <p:cNvSpPr>
            <a:spLocks noGrp="1"/>
          </p:cNvSpPr>
          <p:nvPr>
            <p:ph idx="1"/>
          </p:nvPr>
        </p:nvSpPr>
        <p:spPr/>
        <p:txBody>
          <a:bodyPr/>
          <a:lstStyle/>
          <a:p>
            <a:r>
              <a:rPr lang="en-US" dirty="0"/>
              <a:t>Several career skills were obtained throughout this project. </a:t>
            </a:r>
          </a:p>
          <a:p>
            <a:r>
              <a:rPr lang="en-US" dirty="0"/>
              <a:t>Communication and organization with creating Flowcharts to represent the plan and direction of the chart.</a:t>
            </a:r>
          </a:p>
          <a:p>
            <a:r>
              <a:rPr lang="en-US" dirty="0"/>
              <a:t>Programming using Python, and being able to import library packages.</a:t>
            </a:r>
          </a:p>
          <a:p>
            <a:r>
              <a:rPr lang="en-US" dirty="0"/>
              <a:t>Database development.</a:t>
            </a:r>
          </a:p>
          <a:p>
            <a:r>
              <a:rPr lang="en-US" dirty="0"/>
              <a:t>Data Cleansing.</a:t>
            </a:r>
          </a:p>
          <a:p>
            <a:r>
              <a:rPr lang="en-US" dirty="0"/>
              <a:t>Analytics of different charts to help make an educated prediction.</a:t>
            </a:r>
          </a:p>
        </p:txBody>
      </p:sp>
    </p:spTree>
    <p:extLst>
      <p:ext uri="{BB962C8B-B14F-4D97-AF65-F5344CB8AC3E}">
        <p14:creationId xmlns:p14="http://schemas.microsoft.com/office/powerpoint/2010/main" val="4368758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AA81-B5FD-B327-447F-610B17ADE4BF}"/>
              </a:ext>
            </a:extLst>
          </p:cNvPr>
          <p:cNvSpPr>
            <a:spLocks noGrp="1"/>
          </p:cNvSpPr>
          <p:nvPr>
            <p:ph type="title"/>
          </p:nvPr>
        </p:nvSpPr>
        <p:spPr/>
        <p:txBody>
          <a:bodyPr/>
          <a:lstStyle/>
          <a:p>
            <a:r>
              <a:rPr lang="en-US" dirty="0">
                <a:solidFill>
                  <a:schemeClr val="tx1"/>
                </a:solidFill>
              </a:rPr>
              <a:t>Conclusion</a:t>
            </a:r>
          </a:p>
        </p:txBody>
      </p:sp>
      <p:sp>
        <p:nvSpPr>
          <p:cNvPr id="3" name="Content Placeholder 2">
            <a:extLst>
              <a:ext uri="{FF2B5EF4-FFF2-40B4-BE49-F238E27FC236}">
                <a16:creationId xmlns:a16="http://schemas.microsoft.com/office/drawing/2014/main" id="{44CE4D88-63BB-3753-B85E-A64F212F094C}"/>
              </a:ext>
            </a:extLst>
          </p:cNvPr>
          <p:cNvSpPr>
            <a:spLocks noGrp="1"/>
          </p:cNvSpPr>
          <p:nvPr>
            <p:ph idx="1"/>
          </p:nvPr>
        </p:nvSpPr>
        <p:spPr/>
        <p:txBody>
          <a:bodyPr/>
          <a:lstStyle/>
          <a:p>
            <a:r>
              <a:rPr lang="en-US" dirty="0"/>
              <a:t> Building this project helped give me hands-on experience with all the topics taught throughout the course. </a:t>
            </a:r>
          </a:p>
          <a:p>
            <a:r>
              <a:rPr lang="en-US" dirty="0"/>
              <a:t>This project covered the Fundamental topics of programming with data by using the data collected from the cloud service to perform data analytic operations. </a:t>
            </a:r>
          </a:p>
        </p:txBody>
      </p:sp>
    </p:spTree>
    <p:extLst>
      <p:ext uri="{BB962C8B-B14F-4D97-AF65-F5344CB8AC3E}">
        <p14:creationId xmlns:p14="http://schemas.microsoft.com/office/powerpoint/2010/main" val="224045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C59C10-931B-356D-801F-9E1C30096174}"/>
              </a:ext>
            </a:extLst>
          </p:cNvPr>
          <p:cNvSpPr>
            <a:spLocks noGrp="1"/>
          </p:cNvSpPr>
          <p:nvPr>
            <p:ph type="title"/>
          </p:nvPr>
        </p:nvSpPr>
        <p:spPr/>
        <p:txBody>
          <a:bodyPr/>
          <a:lstStyle/>
          <a:p>
            <a:r>
              <a:rPr lang="en-US" dirty="0">
                <a:solidFill>
                  <a:schemeClr val="tx1"/>
                </a:solidFill>
              </a:rPr>
              <a:t>SOFTWARE INVENTORY</a:t>
            </a:r>
          </a:p>
        </p:txBody>
      </p:sp>
      <p:sp>
        <p:nvSpPr>
          <p:cNvPr id="3" name="Content Placeholder 2">
            <a:extLst>
              <a:ext uri="{FF2B5EF4-FFF2-40B4-BE49-F238E27FC236}">
                <a16:creationId xmlns:a16="http://schemas.microsoft.com/office/drawing/2014/main" id="{2822EE73-8A37-5BB9-E93E-0FE5F2CCBE8A}"/>
              </a:ext>
            </a:extLst>
          </p:cNvPr>
          <p:cNvSpPr>
            <a:spLocks noGrp="1"/>
          </p:cNvSpPr>
          <p:nvPr>
            <p:ph idx="1"/>
          </p:nvPr>
        </p:nvSpPr>
        <p:spPr/>
        <p:txBody>
          <a:bodyPr/>
          <a:lstStyle/>
          <a:p>
            <a:r>
              <a:rPr lang="en-US" dirty="0"/>
              <a:t>The first step of this project is going to start with developing a system using software such as Anaconda(Spyder) that runs the Python programming language to download weather data from a cloud source by importing </a:t>
            </a:r>
            <a:r>
              <a:rPr lang="en-US" dirty="0" err="1"/>
              <a:t>SQLlite</a:t>
            </a:r>
            <a:r>
              <a:rPr lang="en-US" dirty="0"/>
              <a:t>, store it in a database within Python and then extract the desired subsets for cleansing and processing. </a:t>
            </a:r>
          </a:p>
        </p:txBody>
      </p:sp>
    </p:spTree>
    <p:extLst>
      <p:ext uri="{BB962C8B-B14F-4D97-AF65-F5344CB8AC3E}">
        <p14:creationId xmlns:p14="http://schemas.microsoft.com/office/powerpoint/2010/main" val="3602814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5D544C-CEEA-980D-0AE9-02702EAC2F92}"/>
              </a:ext>
            </a:extLst>
          </p:cNvPr>
          <p:cNvSpPr>
            <a:spLocks noGrp="1"/>
          </p:cNvSpPr>
          <p:nvPr>
            <p:ph type="title"/>
          </p:nvPr>
        </p:nvSpPr>
        <p:spPr/>
        <p:txBody>
          <a:bodyPr/>
          <a:lstStyle/>
          <a:p>
            <a:r>
              <a:rPr lang="en-US" dirty="0">
                <a:solidFill>
                  <a:schemeClr val="tx1"/>
                </a:solidFill>
              </a:rPr>
              <a:t>SOFTWARE</a:t>
            </a:r>
          </a:p>
        </p:txBody>
      </p:sp>
      <p:pic>
        <p:nvPicPr>
          <p:cNvPr id="5" name="Picture 4">
            <a:extLst>
              <a:ext uri="{FF2B5EF4-FFF2-40B4-BE49-F238E27FC236}">
                <a16:creationId xmlns:a16="http://schemas.microsoft.com/office/drawing/2014/main" id="{570F71D4-66FE-4265-5EF4-5575688E1F5B}"/>
              </a:ext>
            </a:extLst>
          </p:cNvPr>
          <p:cNvPicPr>
            <a:picLocks noChangeAspect="1"/>
          </p:cNvPicPr>
          <p:nvPr/>
        </p:nvPicPr>
        <p:blipFill>
          <a:blip r:embed="rId2"/>
          <a:stretch>
            <a:fillRect/>
          </a:stretch>
        </p:blipFill>
        <p:spPr>
          <a:xfrm>
            <a:off x="299027" y="2463281"/>
            <a:ext cx="6058381" cy="1993641"/>
          </a:xfrm>
          <a:prstGeom prst="rect">
            <a:avLst/>
          </a:prstGeom>
        </p:spPr>
      </p:pic>
      <p:pic>
        <p:nvPicPr>
          <p:cNvPr id="7" name="Picture 6">
            <a:extLst>
              <a:ext uri="{FF2B5EF4-FFF2-40B4-BE49-F238E27FC236}">
                <a16:creationId xmlns:a16="http://schemas.microsoft.com/office/drawing/2014/main" id="{21B63FEF-8496-C272-ECBC-2A51514CB5C3}"/>
              </a:ext>
            </a:extLst>
          </p:cNvPr>
          <p:cNvPicPr>
            <a:picLocks noChangeAspect="1"/>
          </p:cNvPicPr>
          <p:nvPr/>
        </p:nvPicPr>
        <p:blipFill>
          <a:blip r:embed="rId3"/>
          <a:stretch>
            <a:fillRect/>
          </a:stretch>
        </p:blipFill>
        <p:spPr>
          <a:xfrm>
            <a:off x="6746032" y="609600"/>
            <a:ext cx="5249578" cy="5701004"/>
          </a:xfrm>
          <a:prstGeom prst="rect">
            <a:avLst/>
          </a:prstGeom>
        </p:spPr>
      </p:pic>
    </p:spTree>
    <p:extLst>
      <p:ext uri="{BB962C8B-B14F-4D97-AF65-F5344CB8AC3E}">
        <p14:creationId xmlns:p14="http://schemas.microsoft.com/office/powerpoint/2010/main" val="24685046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2E5DC6-7408-7E27-8775-1CC2880B9EE8}"/>
              </a:ext>
            </a:extLst>
          </p:cNvPr>
          <p:cNvSpPr>
            <a:spLocks noGrp="1"/>
          </p:cNvSpPr>
          <p:nvPr>
            <p:ph type="title"/>
          </p:nvPr>
        </p:nvSpPr>
        <p:spPr/>
        <p:txBody>
          <a:bodyPr/>
          <a:lstStyle/>
          <a:p>
            <a:r>
              <a:rPr lang="en-US" dirty="0">
                <a:solidFill>
                  <a:schemeClr val="tx1"/>
                </a:solidFill>
              </a:rPr>
              <a:t>PLANNING AND DESIGN</a:t>
            </a:r>
          </a:p>
        </p:txBody>
      </p:sp>
      <p:sp>
        <p:nvSpPr>
          <p:cNvPr id="3" name="Content Placeholder 2">
            <a:extLst>
              <a:ext uri="{FF2B5EF4-FFF2-40B4-BE49-F238E27FC236}">
                <a16:creationId xmlns:a16="http://schemas.microsoft.com/office/drawing/2014/main" id="{12F076D9-0181-C7E7-3E2B-DA7DEFA4AE92}"/>
              </a:ext>
            </a:extLst>
          </p:cNvPr>
          <p:cNvSpPr>
            <a:spLocks noGrp="1"/>
          </p:cNvSpPr>
          <p:nvPr>
            <p:ph idx="1"/>
          </p:nvPr>
        </p:nvSpPr>
        <p:spPr/>
        <p:txBody>
          <a:bodyPr/>
          <a:lstStyle/>
          <a:p>
            <a:r>
              <a:rPr lang="en-US" dirty="0"/>
              <a:t>After the software was downloaded, a plan was created for the temperature data project.</a:t>
            </a:r>
          </a:p>
          <a:p>
            <a:r>
              <a:rPr lang="en-US" dirty="0"/>
              <a:t>The plan that was created is then represented in a flowchart.</a:t>
            </a:r>
          </a:p>
          <a:p>
            <a:r>
              <a:rPr lang="en-US" dirty="0"/>
              <a:t>The flowchart represents the steps to be taken in order from top to bottom following the directions of the arrows.</a:t>
            </a:r>
          </a:p>
          <a:p>
            <a:r>
              <a:rPr lang="en-US" dirty="0"/>
              <a:t>The planning and design steps are crucial to the execution of the program.</a:t>
            </a:r>
          </a:p>
          <a:p>
            <a:endParaRPr lang="en-US" dirty="0"/>
          </a:p>
        </p:txBody>
      </p:sp>
    </p:spTree>
    <p:extLst>
      <p:ext uri="{BB962C8B-B14F-4D97-AF65-F5344CB8AC3E}">
        <p14:creationId xmlns:p14="http://schemas.microsoft.com/office/powerpoint/2010/main" val="42101949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76A65C-0EB0-51A3-B40B-A41BCE3F4475}"/>
              </a:ext>
            </a:extLst>
          </p:cNvPr>
          <p:cNvSpPr>
            <a:spLocks noGrp="1"/>
          </p:cNvSpPr>
          <p:nvPr>
            <p:ph type="title"/>
          </p:nvPr>
        </p:nvSpPr>
        <p:spPr/>
        <p:txBody>
          <a:bodyPr/>
          <a:lstStyle/>
          <a:p>
            <a:r>
              <a:rPr lang="en-US" dirty="0">
                <a:solidFill>
                  <a:schemeClr val="tx1"/>
                </a:solidFill>
              </a:rPr>
              <a:t>WHAT ARE FLOWCHARTS?</a:t>
            </a:r>
          </a:p>
        </p:txBody>
      </p:sp>
      <p:sp>
        <p:nvSpPr>
          <p:cNvPr id="3" name="Content Placeholder 2">
            <a:extLst>
              <a:ext uri="{FF2B5EF4-FFF2-40B4-BE49-F238E27FC236}">
                <a16:creationId xmlns:a16="http://schemas.microsoft.com/office/drawing/2014/main" id="{6589747E-C604-D6E9-9478-FC262A56BA24}"/>
              </a:ext>
            </a:extLst>
          </p:cNvPr>
          <p:cNvSpPr>
            <a:spLocks noGrp="1"/>
          </p:cNvSpPr>
          <p:nvPr>
            <p:ph sz="half" idx="2"/>
          </p:nvPr>
        </p:nvSpPr>
        <p:spPr>
          <a:xfrm>
            <a:off x="517125" y="1776941"/>
            <a:ext cx="4185623" cy="3304117"/>
          </a:xfrm>
        </p:spPr>
        <p:txBody>
          <a:bodyPr>
            <a:normAutofit fontScale="77500" lnSpcReduction="20000"/>
          </a:bodyPr>
          <a:lstStyle/>
          <a:p>
            <a:r>
              <a:rPr lang="en-US" dirty="0"/>
              <a:t>Flow charts are used to graphically explain a system. Ovals, squares, diamonds, etc. are connected through arrows and represent the data flow to the current problem including inputs, outputs, and storage points.  </a:t>
            </a:r>
          </a:p>
          <a:p>
            <a:r>
              <a:rPr lang="en-US" dirty="0"/>
              <a:t>Flowcharts are used to represent programs, algorithms, or any ordered process. A flow chart should be created before starting a process to determine the logic flow before the project is executed.</a:t>
            </a:r>
          </a:p>
          <a:p>
            <a:r>
              <a:rPr lang="en-US" dirty="0"/>
              <a:t>Flowcharts and data flow diagrams are used to graphically describe a solution to the current problem.</a:t>
            </a:r>
          </a:p>
          <a:p>
            <a:r>
              <a:rPr lang="en-US" dirty="0"/>
              <a:t>The image to the right a list of some of the flowchart shapes.</a:t>
            </a:r>
          </a:p>
          <a:p>
            <a:pPr marL="0" indent="0">
              <a:buNone/>
            </a:pPr>
            <a:endParaRPr lang="en-US" dirty="0"/>
          </a:p>
        </p:txBody>
      </p:sp>
      <p:pic>
        <p:nvPicPr>
          <p:cNvPr id="1026" name="Picture 2" descr="Common Flowchart Symbols &amp; Meanings: Ultimate List | Pipefy">
            <a:extLst>
              <a:ext uri="{FF2B5EF4-FFF2-40B4-BE49-F238E27FC236}">
                <a16:creationId xmlns:a16="http://schemas.microsoft.com/office/drawing/2014/main" id="{75B32024-4C1A-57D4-F18B-D34F401AC3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95527" y="1776942"/>
            <a:ext cx="5479348" cy="30376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91995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8491061-90AD-76A3-3392-1619E7643D60}"/>
              </a:ext>
            </a:extLst>
          </p:cNvPr>
          <p:cNvSpPr>
            <a:spLocks noGrp="1"/>
          </p:cNvSpPr>
          <p:nvPr>
            <p:ph type="title"/>
          </p:nvPr>
        </p:nvSpPr>
        <p:spPr/>
        <p:txBody>
          <a:bodyPr/>
          <a:lstStyle/>
          <a:p>
            <a:r>
              <a:rPr lang="en-US" dirty="0">
                <a:solidFill>
                  <a:schemeClr val="tx1"/>
                </a:solidFill>
              </a:rPr>
              <a:t>FLOWCHART USED FOR THIS PROJECT</a:t>
            </a:r>
          </a:p>
        </p:txBody>
      </p:sp>
      <p:sp>
        <p:nvSpPr>
          <p:cNvPr id="8" name="Content Placeholder 7">
            <a:extLst>
              <a:ext uri="{FF2B5EF4-FFF2-40B4-BE49-F238E27FC236}">
                <a16:creationId xmlns:a16="http://schemas.microsoft.com/office/drawing/2014/main" id="{3045A4DC-880B-AF49-0407-F49E711D1503}"/>
              </a:ext>
            </a:extLst>
          </p:cNvPr>
          <p:cNvSpPr>
            <a:spLocks noGrp="1"/>
          </p:cNvSpPr>
          <p:nvPr>
            <p:ph idx="1"/>
          </p:nvPr>
        </p:nvSpPr>
        <p:spPr>
          <a:xfrm>
            <a:off x="664723" y="1930400"/>
            <a:ext cx="7606822" cy="3880773"/>
          </a:xfrm>
        </p:spPr>
        <p:txBody>
          <a:bodyPr/>
          <a:lstStyle/>
          <a:p>
            <a:r>
              <a:rPr lang="en-US" dirty="0"/>
              <a:t>Install Python</a:t>
            </a:r>
          </a:p>
          <a:p>
            <a:r>
              <a:rPr lang="en-US" dirty="0"/>
              <a:t>Download weather data to data base</a:t>
            </a:r>
          </a:p>
          <a:p>
            <a:r>
              <a:rPr lang="en-US" dirty="0"/>
              <a:t>Extract weather data from data base into a comma separated file in Python</a:t>
            </a:r>
          </a:p>
          <a:p>
            <a:r>
              <a:rPr lang="en-US" dirty="0"/>
              <a:t>Cleanse weather data</a:t>
            </a:r>
          </a:p>
          <a:p>
            <a:r>
              <a:rPr lang="en-US" dirty="0"/>
              <a:t>Use Excel to manipulate data</a:t>
            </a:r>
          </a:p>
          <a:p>
            <a:r>
              <a:rPr lang="en-US" dirty="0"/>
              <a:t>Use Python data analytics module to develop graphical modules</a:t>
            </a:r>
          </a:p>
        </p:txBody>
      </p:sp>
      <p:pic>
        <p:nvPicPr>
          <p:cNvPr id="9" name="Picture 4">
            <a:extLst>
              <a:ext uri="{FF2B5EF4-FFF2-40B4-BE49-F238E27FC236}">
                <a16:creationId xmlns:a16="http://schemas.microsoft.com/office/drawing/2014/main" id="{E0BB3004-12FE-04DF-AD63-DC1810FFA221}"/>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789436" y="293914"/>
            <a:ext cx="3287521" cy="62701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86224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FFC147-308D-A324-97E2-55AD3092374F}"/>
              </a:ext>
            </a:extLst>
          </p:cNvPr>
          <p:cNvSpPr>
            <a:spLocks noGrp="1"/>
          </p:cNvSpPr>
          <p:nvPr>
            <p:ph type="title"/>
          </p:nvPr>
        </p:nvSpPr>
        <p:spPr/>
        <p:txBody>
          <a:bodyPr/>
          <a:lstStyle/>
          <a:p>
            <a:r>
              <a:rPr lang="en-US" dirty="0">
                <a:solidFill>
                  <a:schemeClr val="tx1"/>
                </a:solidFill>
              </a:rPr>
              <a:t>ADDING THE LIBRARY</a:t>
            </a:r>
          </a:p>
        </p:txBody>
      </p:sp>
      <p:sp>
        <p:nvSpPr>
          <p:cNvPr id="3" name="Content Placeholder 2">
            <a:extLst>
              <a:ext uri="{FF2B5EF4-FFF2-40B4-BE49-F238E27FC236}">
                <a16:creationId xmlns:a16="http://schemas.microsoft.com/office/drawing/2014/main" id="{0D3A04DA-6E6E-51E7-8246-25AE13B3BB5A}"/>
              </a:ext>
            </a:extLst>
          </p:cNvPr>
          <p:cNvSpPr>
            <a:spLocks noGrp="1"/>
          </p:cNvSpPr>
          <p:nvPr>
            <p:ph idx="1"/>
          </p:nvPr>
        </p:nvSpPr>
        <p:spPr>
          <a:xfrm>
            <a:off x="677334" y="2160589"/>
            <a:ext cx="5270460" cy="3880773"/>
          </a:xfrm>
        </p:spPr>
        <p:txBody>
          <a:bodyPr/>
          <a:lstStyle/>
          <a:p>
            <a:r>
              <a:rPr lang="en-US" dirty="0"/>
              <a:t>I started with installing the library module required to download weather observations from the US government National Oceanic and Atmospheric Administration (NOAA) weather data service using a cloud-based Application Programming Interface (API).</a:t>
            </a:r>
          </a:p>
          <a:p>
            <a:r>
              <a:rPr lang="en-US" dirty="0"/>
              <a:t>The screenshot presented to the right shows this library has been satisfied. This library is installed from the Spyder command line as an administrator.</a:t>
            </a:r>
          </a:p>
        </p:txBody>
      </p:sp>
      <p:pic>
        <p:nvPicPr>
          <p:cNvPr id="5" name="Picture Placeholder 3" descr="Text&#10;&#10;Description automatically generated">
            <a:extLst>
              <a:ext uri="{FF2B5EF4-FFF2-40B4-BE49-F238E27FC236}">
                <a16:creationId xmlns:a16="http://schemas.microsoft.com/office/drawing/2014/main" id="{A67FAB09-B4BD-AA29-E781-E91CEBEE58E8}"/>
              </a:ext>
            </a:extLst>
          </p:cNvPr>
          <p:cNvPicPr>
            <a:picLocks noChangeAspect="1"/>
          </p:cNvPicPr>
          <p:nvPr/>
        </p:nvPicPr>
        <p:blipFill rotWithShape="1">
          <a:blip r:embed="rId2">
            <a:extLst>
              <a:ext uri="{28A0092B-C50C-407E-A947-70E740481C1C}">
                <a14:useLocalDpi xmlns:a14="http://schemas.microsoft.com/office/drawing/2010/main" val="0"/>
              </a:ext>
            </a:extLst>
          </a:blip>
          <a:srcRect r="1" b="43524"/>
          <a:stretch/>
        </p:blipFill>
        <p:spPr>
          <a:xfrm>
            <a:off x="6244208" y="2160589"/>
            <a:ext cx="5835477" cy="3880773"/>
          </a:xfrm>
          <a:prstGeom prst="rect">
            <a:avLst/>
          </a:prstGeom>
        </p:spPr>
      </p:pic>
    </p:spTree>
    <p:extLst>
      <p:ext uri="{BB962C8B-B14F-4D97-AF65-F5344CB8AC3E}">
        <p14:creationId xmlns:p14="http://schemas.microsoft.com/office/powerpoint/2010/main" val="32280747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F0ADA-C466-F5E5-46A6-199A7FC79B08}"/>
              </a:ext>
            </a:extLst>
          </p:cNvPr>
          <p:cNvSpPr>
            <a:spLocks noGrp="1"/>
          </p:cNvSpPr>
          <p:nvPr>
            <p:ph type="title"/>
          </p:nvPr>
        </p:nvSpPr>
        <p:spPr/>
        <p:txBody>
          <a:bodyPr/>
          <a:lstStyle/>
          <a:p>
            <a:r>
              <a:rPr lang="en-US" dirty="0">
                <a:solidFill>
                  <a:schemeClr val="tx1"/>
                </a:solidFill>
              </a:rPr>
              <a:t>GATHERING TEMPATURE AND HUMIDITY DATA</a:t>
            </a:r>
          </a:p>
        </p:txBody>
      </p:sp>
      <p:sp>
        <p:nvSpPr>
          <p:cNvPr id="3" name="Content Placeholder 2">
            <a:extLst>
              <a:ext uri="{FF2B5EF4-FFF2-40B4-BE49-F238E27FC236}">
                <a16:creationId xmlns:a16="http://schemas.microsoft.com/office/drawing/2014/main" id="{9303558F-5FEF-238F-8227-19BE2AD08C6E}"/>
              </a:ext>
            </a:extLst>
          </p:cNvPr>
          <p:cNvSpPr>
            <a:spLocks noGrp="1"/>
          </p:cNvSpPr>
          <p:nvPr>
            <p:ph idx="1"/>
          </p:nvPr>
        </p:nvSpPr>
        <p:spPr>
          <a:xfrm>
            <a:off x="677334" y="2160589"/>
            <a:ext cx="4780491" cy="2992436"/>
          </a:xfrm>
        </p:spPr>
        <p:txBody>
          <a:bodyPr>
            <a:normAutofit/>
          </a:bodyPr>
          <a:lstStyle/>
          <a:p>
            <a:r>
              <a:rPr lang="en-US" dirty="0"/>
              <a:t>After planning and design the code was developed to download a set of weather observations based on the specified zip code.</a:t>
            </a:r>
          </a:p>
          <a:p>
            <a:r>
              <a:rPr lang="en-US" dirty="0"/>
              <a:t>This data was stored in a comma-separated table in the local database. </a:t>
            </a:r>
          </a:p>
          <a:p>
            <a:r>
              <a:rPr lang="en-US" dirty="0"/>
              <a:t>The image to the right represents the comma separated database stored in a table.</a:t>
            </a:r>
          </a:p>
        </p:txBody>
      </p:sp>
      <p:pic>
        <p:nvPicPr>
          <p:cNvPr id="6" name="Picture 5">
            <a:extLst>
              <a:ext uri="{FF2B5EF4-FFF2-40B4-BE49-F238E27FC236}">
                <a16:creationId xmlns:a16="http://schemas.microsoft.com/office/drawing/2014/main" id="{B7F5A5CF-CFEB-0878-0EBB-9F50BDAB8AEE}"/>
              </a:ext>
            </a:extLst>
          </p:cNvPr>
          <p:cNvPicPr>
            <a:picLocks noChangeAspect="1"/>
          </p:cNvPicPr>
          <p:nvPr/>
        </p:nvPicPr>
        <p:blipFill>
          <a:blip r:embed="rId2"/>
          <a:stretch>
            <a:fillRect/>
          </a:stretch>
        </p:blipFill>
        <p:spPr>
          <a:xfrm>
            <a:off x="6734177" y="1689266"/>
            <a:ext cx="2324424" cy="3991532"/>
          </a:xfrm>
          <a:prstGeom prst="rect">
            <a:avLst/>
          </a:prstGeom>
        </p:spPr>
      </p:pic>
    </p:spTree>
    <p:extLst>
      <p:ext uri="{BB962C8B-B14F-4D97-AF65-F5344CB8AC3E}">
        <p14:creationId xmlns:p14="http://schemas.microsoft.com/office/powerpoint/2010/main" val="1943541243"/>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8C59B386-999D-4CB6-B907-9F3997C027CC}"/>
    </a:ext>
  </a:extLst>
</a:theme>
</file>

<file path=docProps/app.xml><?xml version="1.0" encoding="utf-8"?>
<Properties xmlns="http://schemas.openxmlformats.org/officeDocument/2006/extended-properties" xmlns:vt="http://schemas.openxmlformats.org/officeDocument/2006/docPropsVTypes">
  <Template>Facet</Template>
  <TotalTime>372</TotalTime>
  <Words>2014</Words>
  <Application>Microsoft Office PowerPoint</Application>
  <PresentationFormat>Widescreen</PresentationFormat>
  <Paragraphs>129</Paragraphs>
  <Slides>28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Arial</vt:lpstr>
      <vt:lpstr>Times New Roman</vt:lpstr>
      <vt:lpstr>Trebuchet MS</vt:lpstr>
      <vt:lpstr>Trebuchet MS (Body)</vt:lpstr>
      <vt:lpstr>Wingdings 3</vt:lpstr>
      <vt:lpstr>Facet</vt:lpstr>
      <vt:lpstr>CEIS110 FINAL PROJECT</vt:lpstr>
      <vt:lpstr>INTRODUCTION</vt:lpstr>
      <vt:lpstr>SOFTWARE INVENTORY</vt:lpstr>
      <vt:lpstr>SOFTWARE</vt:lpstr>
      <vt:lpstr>PLANNING AND DESIGN</vt:lpstr>
      <vt:lpstr>WHAT ARE FLOWCHARTS?</vt:lpstr>
      <vt:lpstr>FLOWCHART USED FOR THIS PROJECT</vt:lpstr>
      <vt:lpstr>ADDING THE LIBRARY</vt:lpstr>
      <vt:lpstr>GATHERING TEMPATURE AND HUMIDITY DATA</vt:lpstr>
      <vt:lpstr>BUILD WeatherDb.py code (SCREENSHOT)</vt:lpstr>
      <vt:lpstr>Weather.db FILE (SCREENSHOT)</vt:lpstr>
      <vt:lpstr>QUERYING THE DATABASE</vt:lpstr>
      <vt:lpstr>QUERY TO RETRIEVE ALL COLUMNS AND ALL ROWS (SCREENSHOT)</vt:lpstr>
      <vt:lpstr>QUERY TO RETRIEVE THE LOWEST AND HIGHEST TEMPATURES (SCREENSHOT)</vt:lpstr>
      <vt:lpstr>QUERY TO RETRIEVE THE LOWEST AND HIGHEST HUMIDITY (SCREENSHOT)</vt:lpstr>
      <vt:lpstr>DATA CLEANSING</vt:lpstr>
      <vt:lpstr>EXTRACTING THE TEMPERATURE AND HUMIDITY USING PYTHON CODE</vt:lpstr>
      <vt:lpstr>DATA FORMATED IN A EXCEL SPREADSHEET</vt:lpstr>
      <vt:lpstr>DATA VISUALIZATION</vt:lpstr>
      <vt:lpstr>DATA ANALYTICS</vt:lpstr>
      <vt:lpstr>HISTOGRAM OF HUMIDITY</vt:lpstr>
      <vt:lpstr>PERIOD TWO BOX PLOT</vt:lpstr>
      <vt:lpstr>ANALYSIS</vt:lpstr>
      <vt:lpstr>CODE </vt:lpstr>
      <vt:lpstr>PREDICTION</vt:lpstr>
      <vt:lpstr>CHALLENGES</vt:lpstr>
      <vt:lpstr>CAREER SKILLS GAINED</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CEIS110 FINAL PROJECT</dc:title>
  <dc:creator>Amber Wilkins</dc:creator>
  <cp:lastModifiedBy>Amber Wilkins</cp:lastModifiedBy>
  <cp:revision>1</cp:revision>
  <dcterms:created xsi:type="dcterms:W3CDTF">2022-08-21T21:06:36Z</dcterms:created>
  <dcterms:modified xsi:type="dcterms:W3CDTF">2022-08-22T03:18:58Z</dcterms:modified>
</cp:coreProperties>
</file>