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1"/>
  </p:notesMasterIdLst>
  <p:sldIdLst>
    <p:sldId id="256" r:id="rId2"/>
    <p:sldId id="260" r:id="rId3"/>
    <p:sldId id="257" r:id="rId4"/>
    <p:sldId id="259" r:id="rId5"/>
    <p:sldId id="261" r:id="rId6"/>
    <p:sldId id="263" r:id="rId7"/>
    <p:sldId id="264" r:id="rId8"/>
    <p:sldId id="285" r:id="rId9"/>
    <p:sldId id="262" r:id="rId10"/>
    <p:sldId id="265" r:id="rId11"/>
    <p:sldId id="266" r:id="rId12"/>
    <p:sldId id="267" r:id="rId13"/>
    <p:sldId id="268" r:id="rId14"/>
    <p:sldId id="269" r:id="rId15"/>
    <p:sldId id="271"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96"/>
    <a:srgbClr val="007033"/>
    <a:srgbClr val="990099"/>
    <a:srgbClr val="CC0099"/>
    <a:srgbClr val="FE9202"/>
    <a:srgbClr val="6C1A00"/>
    <a:srgbClr val="00AACC"/>
    <a:srgbClr val="5EEC3C"/>
    <a:srgbClr val="1D3A00"/>
    <a:srgbClr val="E39A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3" d="100"/>
          <a:sy n="113" d="100"/>
        </p:scale>
        <p:origin x="360" y="84"/>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2/22/2023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670" y="1502815"/>
            <a:ext cx="6398640" cy="1374345"/>
          </a:xfrm>
          <a:noFill/>
          <a:effectLst>
            <a:outerShdw blurRad="50800" dist="38100" dir="2700000" algn="tl" rotWithShape="0">
              <a:prstClr val="black">
                <a:alpha val="40000"/>
              </a:prstClr>
            </a:outerShdw>
          </a:effectLst>
        </p:spPr>
        <p:txBody>
          <a:bodyPr>
            <a:normAutofit/>
          </a:bodyPr>
          <a:lstStyle>
            <a:lvl1pPr algn="l">
              <a:defRPr sz="3600">
                <a:solidFill>
                  <a:srgbClr val="003296"/>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601670" y="3029865"/>
            <a:ext cx="6398640" cy="610820"/>
          </a:xfrm>
        </p:spPr>
        <p:txBody>
          <a:bodyPr>
            <a:normAutofit/>
          </a:bodyPr>
          <a:lstStyle>
            <a:lvl1pPr marL="0" indent="0" algn="l">
              <a:buNone/>
              <a:defRPr sz="2800"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0730" y="433880"/>
            <a:ext cx="8246070" cy="1042857"/>
          </a:xfrm>
        </p:spPr>
        <p:txBody>
          <a:bodyPr>
            <a:normAutofit/>
          </a:bodyPr>
          <a:lstStyle>
            <a:lvl1pPr algn="l">
              <a:defRPr sz="3600" baseline="0">
                <a:solidFill>
                  <a:srgbClr val="003296"/>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502815"/>
            <a:ext cx="8246070" cy="3359508"/>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3687"/>
            <a:ext cx="6252670" cy="763525"/>
          </a:xfrm>
        </p:spPr>
        <p:txBody>
          <a:bodyPr>
            <a:normAutofit/>
          </a:bodyPr>
          <a:lstStyle>
            <a:lvl1pPr algn="l">
              <a:defRPr sz="3600">
                <a:solidFill>
                  <a:srgbClr val="003296"/>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57200" y="1267213"/>
            <a:ext cx="6252670" cy="3511061"/>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225" y="441020"/>
            <a:ext cx="8076896" cy="1068935"/>
          </a:xfrm>
        </p:spPr>
        <p:txBody>
          <a:bodyPr>
            <a:normAutofit/>
          </a:bodyPr>
          <a:lstStyle>
            <a:lvl1pPr algn="l">
              <a:defRPr sz="3600" baseline="0">
                <a:solidFill>
                  <a:srgbClr val="003296"/>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808224"/>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280621"/>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808224"/>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280621"/>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2/22/2023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2/22/2023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2/22/2023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2/22/2023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907" y="1044700"/>
            <a:ext cx="4123035" cy="1832460"/>
          </a:xfrm>
        </p:spPr>
        <p:txBody>
          <a:bodyPr>
            <a:normAutofit fontScale="90000"/>
          </a:bodyPr>
          <a:lstStyle/>
          <a:p>
            <a:r>
              <a:rPr lang="en-US" dirty="0"/>
              <a:t>Fundamentals of Infrastructure Security</a:t>
            </a:r>
            <a:br>
              <a:rPr lang="en-US" dirty="0"/>
            </a:br>
            <a:r>
              <a:rPr lang="en-US" dirty="0"/>
              <a:t>Final Project</a:t>
            </a:r>
          </a:p>
        </p:txBody>
      </p:sp>
      <p:sp>
        <p:nvSpPr>
          <p:cNvPr id="3" name="Subtitle 2"/>
          <p:cNvSpPr>
            <a:spLocks noGrp="1"/>
          </p:cNvSpPr>
          <p:nvPr>
            <p:ph type="subTitle" idx="1"/>
          </p:nvPr>
        </p:nvSpPr>
        <p:spPr>
          <a:xfrm>
            <a:off x="219907" y="2877160"/>
            <a:ext cx="2443280" cy="1527051"/>
          </a:xfrm>
        </p:spPr>
        <p:txBody>
          <a:bodyPr>
            <a:normAutofit lnSpcReduction="10000"/>
          </a:bodyPr>
          <a:lstStyle/>
          <a:p>
            <a:r>
              <a:rPr lang="en-US" dirty="0"/>
              <a:t>Amber Palmer</a:t>
            </a:r>
          </a:p>
          <a:p>
            <a:r>
              <a:rPr lang="en-US" dirty="0"/>
              <a:t>SEC290</a:t>
            </a:r>
          </a:p>
          <a:p>
            <a:r>
              <a:rPr lang="en-US" dirty="0"/>
              <a:t>Prof </a:t>
            </a:r>
            <a:r>
              <a:rPr lang="en-US" dirty="0" err="1"/>
              <a:t>L.Burnette</a:t>
            </a:r>
            <a:endParaRPr lang="en-US" dirty="0"/>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DDAAD1C-2B09-85F1-C18D-8DBC069CD725}"/>
              </a:ext>
            </a:extLst>
          </p:cNvPr>
          <p:cNvSpPr>
            <a:spLocks noGrp="1"/>
          </p:cNvSpPr>
          <p:nvPr>
            <p:ph idx="1"/>
          </p:nvPr>
        </p:nvSpPr>
        <p:spPr>
          <a:xfrm>
            <a:off x="457200" y="128470"/>
            <a:ext cx="6252670" cy="5015030"/>
          </a:xfrm>
        </p:spPr>
        <p:txBody>
          <a:bodyPr>
            <a:normAutofit fontScale="25000" lnSpcReduction="20000"/>
          </a:bodyPr>
          <a:lstStyle/>
          <a:p>
            <a:pPr marL="0" lvl="0" indent="0">
              <a:buNone/>
            </a:pPr>
            <a:r>
              <a:rPr lang="en-US" sz="5200" dirty="0">
                <a:solidFill>
                  <a:schemeClr val="accent6">
                    <a:lumMod val="75000"/>
                  </a:schemeClr>
                </a:solidFill>
              </a:rPr>
              <a:t>1. Look at capture no. 20 and 22. (You can use the “Go” link at the top of the Wireshark screen to quickly go to a specific capture) Both packets are ICMP traffic but there are subtle differences between them.  Compare the time-to-live and data field sizes in the two packets.  What differences do you see?</a:t>
            </a:r>
          </a:p>
          <a:p>
            <a:pPr marL="0" lvl="0" indent="0">
              <a:buNone/>
            </a:pPr>
            <a:endParaRPr lang="en-US" sz="5200" dirty="0"/>
          </a:p>
          <a:p>
            <a:pPr lvl="0"/>
            <a:r>
              <a:rPr lang="en-US" sz="5200" dirty="0">
                <a:solidFill>
                  <a:schemeClr val="tx1">
                    <a:lumMod val="95000"/>
                    <a:lumOff val="5000"/>
                  </a:schemeClr>
                </a:solidFill>
              </a:rPr>
              <a:t>The packet number 20 TTL is 64 and the data field size is 56 bytes.</a:t>
            </a:r>
          </a:p>
          <a:p>
            <a:pPr lvl="0"/>
            <a:r>
              <a:rPr lang="en-US" sz="5200" dirty="0">
                <a:solidFill>
                  <a:schemeClr val="tx1">
                    <a:lumMod val="95000"/>
                    <a:lumOff val="5000"/>
                  </a:schemeClr>
                </a:solidFill>
              </a:rPr>
              <a:t>The packet number 22 TTL is 128 and the data field size is 32 bytes.</a:t>
            </a:r>
          </a:p>
          <a:p>
            <a:pPr marL="0" lvl="0" indent="0">
              <a:buNone/>
            </a:pPr>
            <a:endParaRPr lang="en-US" sz="5200" dirty="0">
              <a:solidFill>
                <a:schemeClr val="tx1">
                  <a:lumMod val="95000"/>
                  <a:lumOff val="5000"/>
                </a:schemeClr>
              </a:solidFill>
            </a:endParaRPr>
          </a:p>
          <a:p>
            <a:pPr marL="0" lvl="0" indent="0">
              <a:buNone/>
            </a:pPr>
            <a:r>
              <a:rPr lang="en-US" sz="5200" dirty="0">
                <a:solidFill>
                  <a:schemeClr val="accent6">
                    <a:lumMod val="75000"/>
                  </a:schemeClr>
                </a:solidFill>
              </a:rPr>
              <a:t>2. Do a little Internet research to discover which operating systems use the specific values in their ping commands. What operating system generated the echo request in capture 20?</a:t>
            </a:r>
          </a:p>
          <a:p>
            <a:pPr marL="0" lvl="0" indent="0">
              <a:buNone/>
            </a:pPr>
            <a:endParaRPr lang="en-US" sz="5200" dirty="0"/>
          </a:p>
          <a:p>
            <a:pPr lvl="0"/>
            <a:r>
              <a:rPr lang="en-US" sz="5200" dirty="0">
                <a:solidFill>
                  <a:schemeClr val="tx1">
                    <a:lumMod val="95000"/>
                    <a:lumOff val="5000"/>
                  </a:schemeClr>
                </a:solidFill>
              </a:rPr>
              <a:t>Linux, macOS, and a few other OS use the TTL value of 64 for ICMP protocols. I am going with Linux, packet 22 is windows</a:t>
            </a:r>
          </a:p>
          <a:p>
            <a:pPr marL="0" lvl="0" indent="0">
              <a:buNone/>
            </a:pPr>
            <a:endParaRPr lang="en-US" sz="5200" dirty="0">
              <a:solidFill>
                <a:schemeClr val="tx1">
                  <a:lumMod val="95000"/>
                  <a:lumOff val="5000"/>
                </a:schemeClr>
              </a:solidFill>
            </a:endParaRPr>
          </a:p>
          <a:p>
            <a:pPr marL="0" lvl="0" indent="0">
              <a:buNone/>
            </a:pPr>
            <a:r>
              <a:rPr lang="en-US" sz="5200" dirty="0">
                <a:solidFill>
                  <a:schemeClr val="accent6">
                    <a:lumMod val="75000"/>
                  </a:schemeClr>
                </a:solidFill>
              </a:rPr>
              <a:t>3. Review packet no. 37 and beyond, what do you think is taking place here? </a:t>
            </a:r>
          </a:p>
          <a:p>
            <a:pPr marL="0" lvl="0" indent="0">
              <a:buNone/>
            </a:pPr>
            <a:endParaRPr lang="en-US" sz="5200" dirty="0">
              <a:solidFill>
                <a:schemeClr val="tx1">
                  <a:lumMod val="95000"/>
                  <a:lumOff val="5000"/>
                </a:schemeClr>
              </a:solidFill>
            </a:endParaRPr>
          </a:p>
          <a:p>
            <a:r>
              <a:rPr lang="en-US" sz="5200" dirty="0">
                <a:solidFill>
                  <a:schemeClr val="tx1">
                    <a:lumMod val="95000"/>
                    <a:lumOff val="5000"/>
                  </a:schemeClr>
                </a:solidFill>
              </a:rPr>
              <a:t>A DDoS attack is flooding the target.</a:t>
            </a:r>
          </a:p>
          <a:p>
            <a:pPr marL="0" lvl="0" indent="0">
              <a:buNone/>
            </a:pPr>
            <a:endParaRPr lang="en-US" sz="5200" dirty="0">
              <a:solidFill>
                <a:schemeClr val="tx1">
                  <a:lumMod val="95000"/>
                  <a:lumOff val="5000"/>
                </a:schemeClr>
              </a:solidFill>
            </a:endParaRPr>
          </a:p>
          <a:p>
            <a:pPr marL="0" lvl="0" indent="0">
              <a:buNone/>
            </a:pPr>
            <a:r>
              <a:rPr lang="en-US" sz="5200" dirty="0">
                <a:solidFill>
                  <a:schemeClr val="accent6">
                    <a:lumMod val="75000"/>
                  </a:schemeClr>
                </a:solidFill>
              </a:rPr>
              <a:t>4. Look at capture 22846. What is suspicious about the flag settings in this packet?</a:t>
            </a:r>
          </a:p>
          <a:p>
            <a:pPr marL="0" lvl="0" indent="0">
              <a:buNone/>
            </a:pPr>
            <a:endParaRPr lang="en-US" sz="5200" dirty="0"/>
          </a:p>
          <a:p>
            <a:pPr lvl="0"/>
            <a:r>
              <a:rPr lang="en-US" sz="5200" dirty="0">
                <a:solidFill>
                  <a:schemeClr val="tx1">
                    <a:lumMod val="95000"/>
                    <a:lumOff val="5000"/>
                  </a:schemeClr>
                </a:solidFill>
              </a:rPr>
              <a:t> The FIN flag is being sent in response to the RST, ACK flag</a:t>
            </a:r>
          </a:p>
          <a:p>
            <a:pPr marL="0" lvl="0" indent="0">
              <a:buNone/>
            </a:pPr>
            <a:endParaRPr lang="en-US" sz="5200" dirty="0">
              <a:solidFill>
                <a:schemeClr val="tx1">
                  <a:lumMod val="95000"/>
                  <a:lumOff val="5000"/>
                </a:schemeClr>
              </a:solidFill>
            </a:endParaRPr>
          </a:p>
          <a:p>
            <a:pPr marL="0" lvl="0" indent="0">
              <a:buNone/>
            </a:pPr>
            <a:r>
              <a:rPr lang="en-US" sz="5200" dirty="0">
                <a:solidFill>
                  <a:schemeClr val="accent6">
                    <a:lumMod val="75000"/>
                  </a:schemeClr>
                </a:solidFill>
              </a:rPr>
              <a:t>5. What is the IP address of the host being targeted? </a:t>
            </a:r>
          </a:p>
          <a:p>
            <a:pPr marL="0" lvl="0" indent="0">
              <a:buNone/>
            </a:pPr>
            <a:endParaRPr lang="en-US" sz="5200" dirty="0">
              <a:solidFill>
                <a:schemeClr val="accent6">
                  <a:lumMod val="75000"/>
                </a:schemeClr>
              </a:solidFill>
            </a:endParaRPr>
          </a:p>
          <a:p>
            <a:pPr lvl="0"/>
            <a:r>
              <a:rPr lang="en-US" sz="5200" dirty="0">
                <a:solidFill>
                  <a:schemeClr val="tx1">
                    <a:lumMod val="95000"/>
                    <a:lumOff val="5000"/>
                  </a:schemeClr>
                </a:solidFill>
              </a:rPr>
              <a:t> 192.168.25.1</a:t>
            </a:r>
          </a:p>
          <a:p>
            <a:pPr marL="0" indent="0">
              <a:buNone/>
            </a:pPr>
            <a:endParaRPr lang="en-US" dirty="0"/>
          </a:p>
        </p:txBody>
      </p:sp>
    </p:spTree>
    <p:extLst>
      <p:ext uri="{BB962C8B-B14F-4D97-AF65-F5344CB8AC3E}">
        <p14:creationId xmlns:p14="http://schemas.microsoft.com/office/powerpoint/2010/main" val="2089294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264E0-12A3-EEC4-8889-7BDDDA953192}"/>
              </a:ext>
            </a:extLst>
          </p:cNvPr>
          <p:cNvSpPr>
            <a:spLocks noGrp="1"/>
          </p:cNvSpPr>
          <p:nvPr>
            <p:ph type="title"/>
          </p:nvPr>
        </p:nvSpPr>
        <p:spPr>
          <a:xfrm>
            <a:off x="296260" y="739290"/>
            <a:ext cx="6269140" cy="1042857"/>
          </a:xfrm>
        </p:spPr>
        <p:txBody>
          <a:bodyPr>
            <a:noAutofit/>
          </a:bodyPr>
          <a:lstStyle/>
          <a:p>
            <a:r>
              <a:rPr lang="en-US" sz="2800" dirty="0"/>
              <a:t>Cloud Security, Infrastructure Security, and IAM Security</a:t>
            </a:r>
          </a:p>
        </p:txBody>
      </p:sp>
      <p:sp>
        <p:nvSpPr>
          <p:cNvPr id="3" name="Content Placeholder 2">
            <a:extLst>
              <a:ext uri="{FF2B5EF4-FFF2-40B4-BE49-F238E27FC236}">
                <a16:creationId xmlns:a16="http://schemas.microsoft.com/office/drawing/2014/main" id="{A388C9B7-08D9-94F9-D529-58A5B5D39560}"/>
              </a:ext>
            </a:extLst>
          </p:cNvPr>
          <p:cNvSpPr>
            <a:spLocks noGrp="1"/>
          </p:cNvSpPr>
          <p:nvPr>
            <p:ph idx="1"/>
          </p:nvPr>
        </p:nvSpPr>
        <p:spPr>
          <a:xfrm>
            <a:off x="296260" y="1808225"/>
            <a:ext cx="8246070" cy="3054100"/>
          </a:xfrm>
        </p:spPr>
        <p:txBody>
          <a:bodyPr>
            <a:normAutofit/>
          </a:bodyPr>
          <a:lstStyle/>
          <a:p>
            <a:pPr marL="0" indent="0">
              <a:lnSpc>
                <a:spcPct val="150000"/>
              </a:lnSpc>
              <a:buNone/>
            </a:pPr>
            <a:r>
              <a:rPr lang="en-US" sz="1800" dirty="0"/>
              <a:t>In this module, I explored manual Open SSL analysis by creating and testing an SSL/TLS file. I start by creating the public and private keys that will be used for the encryption of all secure traffic using different </a:t>
            </a:r>
            <a:r>
              <a:rPr lang="en-US" sz="1800" dirty="0" err="1"/>
              <a:t>openssl</a:t>
            </a:r>
            <a:r>
              <a:rPr lang="en-US" sz="1800" dirty="0"/>
              <a:t> commands. After the certificate and key are created, I will access the web page from the terminal while monitoring traffic with Wireshark. It is important when issuing commands to use the correct version so the authentication is the same or an error will occur. The next two slides show the GET request and the decrypted version of the SSL stream.</a:t>
            </a:r>
          </a:p>
        </p:txBody>
      </p:sp>
    </p:spTree>
    <p:extLst>
      <p:ext uri="{BB962C8B-B14F-4D97-AF65-F5344CB8AC3E}">
        <p14:creationId xmlns:p14="http://schemas.microsoft.com/office/powerpoint/2010/main" val="1383613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2BE63D-071A-9A46-FF7F-8C76792A4273}"/>
              </a:ext>
            </a:extLst>
          </p:cNvPr>
          <p:cNvSpPr>
            <a:spLocks noGrp="1"/>
          </p:cNvSpPr>
          <p:nvPr>
            <p:ph idx="1"/>
          </p:nvPr>
        </p:nvSpPr>
        <p:spPr>
          <a:xfrm>
            <a:off x="296260" y="1044700"/>
            <a:ext cx="7382905" cy="763525"/>
          </a:xfrm>
        </p:spPr>
        <p:txBody>
          <a:bodyPr>
            <a:normAutofit/>
          </a:bodyPr>
          <a:lstStyle/>
          <a:p>
            <a:pPr marL="0" indent="0">
              <a:buNone/>
            </a:pPr>
            <a:r>
              <a:rPr lang="en-US" sz="1800" dirty="0"/>
              <a:t>The HTTP filter in Wireshark narrows the results to help see the GET command.</a:t>
            </a:r>
          </a:p>
        </p:txBody>
      </p:sp>
      <p:pic>
        <p:nvPicPr>
          <p:cNvPr id="4" name="Picture 3">
            <a:extLst>
              <a:ext uri="{FF2B5EF4-FFF2-40B4-BE49-F238E27FC236}">
                <a16:creationId xmlns:a16="http://schemas.microsoft.com/office/drawing/2014/main" id="{5A269524-A42A-1A2F-8241-E6D14B542BF9}"/>
              </a:ext>
            </a:extLst>
          </p:cNvPr>
          <p:cNvPicPr>
            <a:picLocks noChangeAspect="1"/>
          </p:cNvPicPr>
          <p:nvPr/>
        </p:nvPicPr>
        <p:blipFill>
          <a:blip r:embed="rId2"/>
          <a:stretch>
            <a:fillRect/>
          </a:stretch>
        </p:blipFill>
        <p:spPr>
          <a:xfrm>
            <a:off x="296260" y="2113635"/>
            <a:ext cx="7382905" cy="981212"/>
          </a:xfrm>
          <a:prstGeom prst="rect">
            <a:avLst/>
          </a:prstGeom>
        </p:spPr>
      </p:pic>
    </p:spTree>
    <p:extLst>
      <p:ext uri="{BB962C8B-B14F-4D97-AF65-F5344CB8AC3E}">
        <p14:creationId xmlns:p14="http://schemas.microsoft.com/office/powerpoint/2010/main" val="1657363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2CA48C-20A9-0E27-B4F6-B2D23222E7CC}"/>
              </a:ext>
            </a:extLst>
          </p:cNvPr>
          <p:cNvSpPr>
            <a:spLocks noGrp="1"/>
          </p:cNvSpPr>
          <p:nvPr>
            <p:ph idx="1"/>
          </p:nvPr>
        </p:nvSpPr>
        <p:spPr>
          <a:xfrm>
            <a:off x="5793640" y="2577185"/>
            <a:ext cx="2587750" cy="763526"/>
          </a:xfrm>
        </p:spPr>
        <p:txBody>
          <a:bodyPr>
            <a:normAutofit/>
          </a:bodyPr>
          <a:lstStyle/>
          <a:p>
            <a:pPr marL="0" indent="0">
              <a:buNone/>
            </a:pPr>
            <a:r>
              <a:rPr lang="en-US" sz="1800" dirty="0"/>
              <a:t>The decrypted SSL stream from Wireshark</a:t>
            </a:r>
          </a:p>
        </p:txBody>
      </p:sp>
      <p:pic>
        <p:nvPicPr>
          <p:cNvPr id="4" name="Picture 3">
            <a:extLst>
              <a:ext uri="{FF2B5EF4-FFF2-40B4-BE49-F238E27FC236}">
                <a16:creationId xmlns:a16="http://schemas.microsoft.com/office/drawing/2014/main" id="{6B2FB7FC-4933-B4FA-3FFD-063AF8C65110}"/>
              </a:ext>
            </a:extLst>
          </p:cNvPr>
          <p:cNvPicPr>
            <a:picLocks noChangeAspect="1"/>
          </p:cNvPicPr>
          <p:nvPr/>
        </p:nvPicPr>
        <p:blipFill>
          <a:blip r:embed="rId2"/>
          <a:stretch>
            <a:fillRect/>
          </a:stretch>
        </p:blipFill>
        <p:spPr>
          <a:xfrm>
            <a:off x="143555" y="128470"/>
            <a:ext cx="5497380" cy="4886560"/>
          </a:xfrm>
          <a:prstGeom prst="rect">
            <a:avLst/>
          </a:prstGeom>
        </p:spPr>
      </p:pic>
    </p:spTree>
    <p:extLst>
      <p:ext uri="{BB962C8B-B14F-4D97-AF65-F5344CB8AC3E}">
        <p14:creationId xmlns:p14="http://schemas.microsoft.com/office/powerpoint/2010/main" val="2098889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F08726-B9BA-A292-BB32-F6544CAED7B6}"/>
              </a:ext>
            </a:extLst>
          </p:cNvPr>
          <p:cNvSpPr>
            <a:spLocks noGrp="1"/>
          </p:cNvSpPr>
          <p:nvPr>
            <p:ph type="title"/>
          </p:nvPr>
        </p:nvSpPr>
        <p:spPr>
          <a:xfrm>
            <a:off x="246070" y="739290"/>
            <a:ext cx="6566315" cy="1042857"/>
          </a:xfrm>
        </p:spPr>
        <p:txBody>
          <a:bodyPr>
            <a:normAutofit/>
          </a:bodyPr>
          <a:lstStyle/>
          <a:p>
            <a:r>
              <a:rPr lang="en-US" sz="2800" dirty="0"/>
              <a:t>Software Development Security, Security Monitoring, and Incident Response Program</a:t>
            </a:r>
          </a:p>
        </p:txBody>
      </p:sp>
      <p:sp>
        <p:nvSpPr>
          <p:cNvPr id="5" name="Content Placeholder 4">
            <a:extLst>
              <a:ext uri="{FF2B5EF4-FFF2-40B4-BE49-F238E27FC236}">
                <a16:creationId xmlns:a16="http://schemas.microsoft.com/office/drawing/2014/main" id="{2C84DA20-9EDF-E6A4-4D3C-F180E64EA3F4}"/>
              </a:ext>
            </a:extLst>
          </p:cNvPr>
          <p:cNvSpPr>
            <a:spLocks noGrp="1"/>
          </p:cNvSpPr>
          <p:nvPr>
            <p:ph idx="1"/>
          </p:nvPr>
        </p:nvSpPr>
        <p:spPr>
          <a:xfrm>
            <a:off x="246070" y="1982853"/>
            <a:ext cx="8246070" cy="2757002"/>
          </a:xfrm>
        </p:spPr>
        <p:txBody>
          <a:bodyPr>
            <a:normAutofit/>
          </a:bodyPr>
          <a:lstStyle/>
          <a:p>
            <a:pPr marL="0" indent="0">
              <a:lnSpc>
                <a:spcPct val="150000"/>
              </a:lnSpc>
              <a:buNone/>
            </a:pPr>
            <a:r>
              <a:rPr lang="en-US" sz="1800" dirty="0"/>
              <a:t>This module explores Snort, which is an open-source intrusion prevention system (IPS). The Snort IPS uses a series of rules to help define malicious network activity and then uses those rules to identify packets that match them and generate alerts for administrators. Snort has three primary uses such as a packet sniffer, a packet logger, and it can be used as a full-blown network intrusion prevention system. In the next couple of slides, I will demonstrate testing and creating Snort Rules.</a:t>
            </a:r>
          </a:p>
        </p:txBody>
      </p:sp>
    </p:spTree>
    <p:extLst>
      <p:ext uri="{BB962C8B-B14F-4D97-AF65-F5344CB8AC3E}">
        <p14:creationId xmlns:p14="http://schemas.microsoft.com/office/powerpoint/2010/main" val="2641229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5DE3052-737E-1B4F-1CBF-AB451D76055A}"/>
              </a:ext>
            </a:extLst>
          </p:cNvPr>
          <p:cNvPicPr>
            <a:picLocks noGrp="1" noChangeAspect="1"/>
          </p:cNvPicPr>
          <p:nvPr>
            <p:ph idx="1"/>
          </p:nvPr>
        </p:nvPicPr>
        <p:blipFill rotWithShape="1">
          <a:blip r:embed="rId2"/>
          <a:stretch/>
        </p:blipFill>
        <p:spPr>
          <a:xfrm>
            <a:off x="143555" y="433880"/>
            <a:ext cx="4123035" cy="4428445"/>
          </a:xfrm>
          <a:prstGeom prst="rect">
            <a:avLst/>
          </a:prstGeom>
        </p:spPr>
      </p:pic>
      <p:sp>
        <p:nvSpPr>
          <p:cNvPr id="5" name="TextBox 4">
            <a:extLst>
              <a:ext uri="{FF2B5EF4-FFF2-40B4-BE49-F238E27FC236}">
                <a16:creationId xmlns:a16="http://schemas.microsoft.com/office/drawing/2014/main" id="{970776F4-B291-6677-35EA-EA2DA0517C56}"/>
              </a:ext>
            </a:extLst>
          </p:cNvPr>
          <p:cNvSpPr txBox="1"/>
          <p:nvPr/>
        </p:nvSpPr>
        <p:spPr>
          <a:xfrm>
            <a:off x="4572000" y="2648102"/>
            <a:ext cx="2901395" cy="646331"/>
          </a:xfrm>
          <a:prstGeom prst="rect">
            <a:avLst/>
          </a:prstGeom>
          <a:noFill/>
        </p:spPr>
        <p:txBody>
          <a:bodyPr wrap="square" rtlCol="0">
            <a:spAutoFit/>
          </a:bodyPr>
          <a:lstStyle/>
          <a:p>
            <a:r>
              <a:rPr lang="en-US" dirty="0"/>
              <a:t>This is the transcript of the XMAS scan alert</a:t>
            </a:r>
          </a:p>
        </p:txBody>
      </p:sp>
    </p:spTree>
    <p:extLst>
      <p:ext uri="{BB962C8B-B14F-4D97-AF65-F5344CB8AC3E}">
        <p14:creationId xmlns:p14="http://schemas.microsoft.com/office/powerpoint/2010/main" val="688901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9F26805-DCEB-86FC-740C-DE8B6BE79EEF}"/>
              </a:ext>
            </a:extLst>
          </p:cNvPr>
          <p:cNvPicPr>
            <a:picLocks noGrp="1" noChangeAspect="1"/>
          </p:cNvPicPr>
          <p:nvPr>
            <p:ph idx="1"/>
          </p:nvPr>
        </p:nvPicPr>
        <p:blipFill>
          <a:blip r:embed="rId2"/>
          <a:stretch>
            <a:fillRect/>
          </a:stretch>
        </p:blipFill>
        <p:spPr>
          <a:xfrm>
            <a:off x="235468" y="281175"/>
            <a:ext cx="5780162" cy="4581150"/>
          </a:xfrm>
          <a:prstGeom prst="rect">
            <a:avLst/>
          </a:prstGeom>
        </p:spPr>
      </p:pic>
      <p:sp>
        <p:nvSpPr>
          <p:cNvPr id="5" name="TextBox 4">
            <a:extLst>
              <a:ext uri="{FF2B5EF4-FFF2-40B4-BE49-F238E27FC236}">
                <a16:creationId xmlns:a16="http://schemas.microsoft.com/office/drawing/2014/main" id="{7CD3F848-066A-D356-1536-5ED883F2F97F}"/>
              </a:ext>
            </a:extLst>
          </p:cNvPr>
          <p:cNvSpPr txBox="1"/>
          <p:nvPr/>
        </p:nvSpPr>
        <p:spPr>
          <a:xfrm>
            <a:off x="6251755" y="2571750"/>
            <a:ext cx="2290575" cy="646331"/>
          </a:xfrm>
          <a:prstGeom prst="rect">
            <a:avLst/>
          </a:prstGeom>
          <a:noFill/>
        </p:spPr>
        <p:txBody>
          <a:bodyPr wrap="square" rtlCol="0">
            <a:spAutoFit/>
          </a:bodyPr>
          <a:lstStyle/>
          <a:p>
            <a:r>
              <a:rPr lang="en-US" dirty="0"/>
              <a:t>TCP packets generated by the XMAS scan.</a:t>
            </a:r>
          </a:p>
        </p:txBody>
      </p:sp>
    </p:spTree>
    <p:extLst>
      <p:ext uri="{BB962C8B-B14F-4D97-AF65-F5344CB8AC3E}">
        <p14:creationId xmlns:p14="http://schemas.microsoft.com/office/powerpoint/2010/main" val="1065141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7CE5082-B5A7-5F0C-854F-044749D8F5F4}"/>
              </a:ext>
            </a:extLst>
          </p:cNvPr>
          <p:cNvPicPr>
            <a:picLocks noGrp="1" noChangeAspect="1"/>
          </p:cNvPicPr>
          <p:nvPr>
            <p:ph idx="1"/>
          </p:nvPr>
        </p:nvPicPr>
        <p:blipFill>
          <a:blip r:embed="rId2"/>
          <a:stretch>
            <a:fillRect/>
          </a:stretch>
        </p:blipFill>
        <p:spPr>
          <a:xfrm>
            <a:off x="143555" y="226938"/>
            <a:ext cx="6253163" cy="1742171"/>
          </a:xfrm>
          <a:prstGeom prst="rect">
            <a:avLst/>
          </a:prstGeom>
        </p:spPr>
      </p:pic>
      <p:pic>
        <p:nvPicPr>
          <p:cNvPr id="5" name="Picture 4">
            <a:extLst>
              <a:ext uri="{FF2B5EF4-FFF2-40B4-BE49-F238E27FC236}">
                <a16:creationId xmlns:a16="http://schemas.microsoft.com/office/drawing/2014/main" id="{A53F09EF-A8B7-3A4E-71CD-D2CF8AAC84E4}"/>
              </a:ext>
            </a:extLst>
          </p:cNvPr>
          <p:cNvPicPr>
            <a:picLocks noChangeAspect="1"/>
          </p:cNvPicPr>
          <p:nvPr/>
        </p:nvPicPr>
        <p:blipFill>
          <a:blip r:embed="rId3"/>
          <a:stretch>
            <a:fillRect/>
          </a:stretch>
        </p:blipFill>
        <p:spPr>
          <a:xfrm>
            <a:off x="143555" y="3149010"/>
            <a:ext cx="6253163" cy="1742171"/>
          </a:xfrm>
          <a:prstGeom prst="rect">
            <a:avLst/>
          </a:prstGeom>
        </p:spPr>
      </p:pic>
      <p:sp>
        <p:nvSpPr>
          <p:cNvPr id="6" name="TextBox 5">
            <a:extLst>
              <a:ext uri="{FF2B5EF4-FFF2-40B4-BE49-F238E27FC236}">
                <a16:creationId xmlns:a16="http://schemas.microsoft.com/office/drawing/2014/main" id="{B03A9A53-EBF6-9FBA-4943-11535E945DB4}"/>
              </a:ext>
            </a:extLst>
          </p:cNvPr>
          <p:cNvSpPr txBox="1"/>
          <p:nvPr/>
        </p:nvSpPr>
        <p:spPr>
          <a:xfrm>
            <a:off x="2350035" y="2303628"/>
            <a:ext cx="1840202" cy="369332"/>
          </a:xfrm>
          <a:prstGeom prst="rect">
            <a:avLst/>
          </a:prstGeom>
          <a:noFill/>
        </p:spPr>
        <p:txBody>
          <a:bodyPr wrap="square" rtlCol="0">
            <a:spAutoFit/>
          </a:bodyPr>
          <a:lstStyle/>
          <a:p>
            <a:r>
              <a:rPr lang="en-US" dirty="0"/>
              <a:t>Ping activity alert</a:t>
            </a:r>
          </a:p>
        </p:txBody>
      </p:sp>
    </p:spTree>
    <p:extLst>
      <p:ext uri="{BB962C8B-B14F-4D97-AF65-F5344CB8AC3E}">
        <p14:creationId xmlns:p14="http://schemas.microsoft.com/office/powerpoint/2010/main" val="1295114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13905F9-61C7-F994-EAF3-32794F095D6F}"/>
              </a:ext>
            </a:extLst>
          </p:cNvPr>
          <p:cNvPicPr>
            <a:picLocks noGrp="1" noChangeAspect="1"/>
          </p:cNvPicPr>
          <p:nvPr>
            <p:ph idx="1"/>
          </p:nvPr>
        </p:nvPicPr>
        <p:blipFill>
          <a:blip r:embed="rId2"/>
          <a:stretch>
            <a:fillRect/>
          </a:stretch>
        </p:blipFill>
        <p:spPr>
          <a:xfrm>
            <a:off x="143554" y="128470"/>
            <a:ext cx="5650085" cy="4886560"/>
          </a:xfrm>
          <a:prstGeom prst="rect">
            <a:avLst/>
          </a:prstGeom>
        </p:spPr>
      </p:pic>
      <p:sp>
        <p:nvSpPr>
          <p:cNvPr id="5" name="TextBox 4">
            <a:extLst>
              <a:ext uri="{FF2B5EF4-FFF2-40B4-BE49-F238E27FC236}">
                <a16:creationId xmlns:a16="http://schemas.microsoft.com/office/drawing/2014/main" id="{A4E8A3DE-5CB8-6772-D89C-943E405D73BB}"/>
              </a:ext>
            </a:extLst>
          </p:cNvPr>
          <p:cNvSpPr txBox="1"/>
          <p:nvPr/>
        </p:nvSpPr>
        <p:spPr>
          <a:xfrm>
            <a:off x="6099050" y="2571750"/>
            <a:ext cx="1985165" cy="923330"/>
          </a:xfrm>
          <a:prstGeom prst="rect">
            <a:avLst/>
          </a:prstGeom>
          <a:noFill/>
        </p:spPr>
        <p:txBody>
          <a:bodyPr wrap="square" rtlCol="0">
            <a:spAutoFit/>
          </a:bodyPr>
          <a:lstStyle/>
          <a:p>
            <a:r>
              <a:rPr lang="en-US" dirty="0"/>
              <a:t>ICMP packets generated by the ping activity</a:t>
            </a:r>
          </a:p>
        </p:txBody>
      </p:sp>
    </p:spTree>
    <p:extLst>
      <p:ext uri="{BB962C8B-B14F-4D97-AF65-F5344CB8AC3E}">
        <p14:creationId xmlns:p14="http://schemas.microsoft.com/office/powerpoint/2010/main" val="1868159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8D9999-2BA0-2DCB-C763-D403B8A7FAEA}"/>
              </a:ext>
            </a:extLst>
          </p:cNvPr>
          <p:cNvSpPr>
            <a:spLocks noGrp="1"/>
          </p:cNvSpPr>
          <p:nvPr>
            <p:ph type="title"/>
          </p:nvPr>
        </p:nvSpPr>
        <p:spPr>
          <a:xfrm>
            <a:off x="448965" y="586585"/>
            <a:ext cx="4742090" cy="1042857"/>
          </a:xfrm>
        </p:spPr>
        <p:txBody>
          <a:bodyPr>
            <a:normAutofit/>
          </a:bodyPr>
          <a:lstStyle/>
          <a:p>
            <a:r>
              <a:rPr lang="en-US" sz="2800" dirty="0"/>
              <a:t>Indicators of Compromise and Forensic Analysis</a:t>
            </a:r>
          </a:p>
        </p:txBody>
      </p:sp>
      <p:sp>
        <p:nvSpPr>
          <p:cNvPr id="5" name="Content Placeholder 4">
            <a:extLst>
              <a:ext uri="{FF2B5EF4-FFF2-40B4-BE49-F238E27FC236}">
                <a16:creationId xmlns:a16="http://schemas.microsoft.com/office/drawing/2014/main" id="{28651F9D-E24E-BF0D-149C-16D58AA93131}"/>
              </a:ext>
            </a:extLst>
          </p:cNvPr>
          <p:cNvSpPr>
            <a:spLocks noGrp="1"/>
          </p:cNvSpPr>
          <p:nvPr>
            <p:ph idx="1"/>
          </p:nvPr>
        </p:nvSpPr>
        <p:spPr>
          <a:xfrm>
            <a:off x="296260" y="1808225"/>
            <a:ext cx="8246070" cy="3100196"/>
          </a:xfrm>
        </p:spPr>
        <p:txBody>
          <a:bodyPr>
            <a:normAutofit/>
          </a:bodyPr>
          <a:lstStyle/>
          <a:p>
            <a:pPr marL="0" indent="0">
              <a:lnSpc>
                <a:spcPct val="150000"/>
              </a:lnSpc>
              <a:buNone/>
            </a:pPr>
            <a:r>
              <a:rPr lang="en-US" sz="1800" dirty="0"/>
              <a:t>This module reviews the process of memory analysis which is a vital form of cyber investigation that allows an investigator to identify unauthorized and anomalous activity on a target computer or server. This is usually achieved by running special software that captures the current state of the system’s memory as a snapshot file, also known as a memory dump. The basic built-in tool for this task is </a:t>
            </a:r>
            <a:r>
              <a:rPr lang="en-US" sz="1800" dirty="0" err="1"/>
              <a:t>ps</a:t>
            </a:r>
            <a:r>
              <a:rPr lang="en-US" sz="1800" dirty="0"/>
              <a:t> (Process Status) which is a command line utility that is used to display or view information related to the processes running in a Linux System. </a:t>
            </a:r>
          </a:p>
        </p:txBody>
      </p:sp>
    </p:spTree>
    <p:extLst>
      <p:ext uri="{BB962C8B-B14F-4D97-AF65-F5344CB8AC3E}">
        <p14:creationId xmlns:p14="http://schemas.microsoft.com/office/powerpoint/2010/main" val="1643298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152CB-4468-B731-D488-7934CD144065}"/>
              </a:ext>
            </a:extLst>
          </p:cNvPr>
          <p:cNvSpPr>
            <a:spLocks noGrp="1"/>
          </p:cNvSpPr>
          <p:nvPr>
            <p:ph type="title"/>
          </p:nvPr>
        </p:nvSpPr>
        <p:spPr>
          <a:xfrm>
            <a:off x="1365195" y="586585"/>
            <a:ext cx="2298810" cy="890152"/>
          </a:xfrm>
        </p:spPr>
        <p:txBody>
          <a:bodyPr/>
          <a:lstStyle/>
          <a:p>
            <a:r>
              <a:rPr lang="en-US" dirty="0"/>
              <a:t>CONTENTS</a:t>
            </a:r>
          </a:p>
        </p:txBody>
      </p:sp>
      <p:sp>
        <p:nvSpPr>
          <p:cNvPr id="3" name="Content Placeholder 2">
            <a:extLst>
              <a:ext uri="{FF2B5EF4-FFF2-40B4-BE49-F238E27FC236}">
                <a16:creationId xmlns:a16="http://schemas.microsoft.com/office/drawing/2014/main" id="{67DE0662-95FB-A00D-B93D-8091AEA7B306}"/>
              </a:ext>
            </a:extLst>
          </p:cNvPr>
          <p:cNvSpPr>
            <a:spLocks noGrp="1"/>
          </p:cNvSpPr>
          <p:nvPr>
            <p:ph idx="1"/>
          </p:nvPr>
        </p:nvSpPr>
        <p:spPr>
          <a:xfrm>
            <a:off x="448965" y="1797371"/>
            <a:ext cx="8246070" cy="3054100"/>
          </a:xfrm>
        </p:spPr>
        <p:txBody>
          <a:bodyPr>
            <a:normAutofit/>
          </a:bodyPr>
          <a:lstStyle/>
          <a:p>
            <a:r>
              <a:rPr lang="en-US" sz="2300" dirty="0"/>
              <a:t>Threat Intelligence and Reconnaissance </a:t>
            </a:r>
          </a:p>
          <a:p>
            <a:r>
              <a:rPr lang="en-US" sz="2300" dirty="0"/>
              <a:t>Vulnerability Management Program and Vulnerability Scans</a:t>
            </a:r>
          </a:p>
          <a:p>
            <a:r>
              <a:rPr lang="en-US" sz="2300" dirty="0"/>
              <a:t>Cloud Security, Infrastructure Security, and IAM Security</a:t>
            </a:r>
          </a:p>
          <a:p>
            <a:r>
              <a:rPr lang="en-US" sz="2300" dirty="0"/>
              <a:t>Software Development Security, Security Monitoring, and Incident Response Program</a:t>
            </a:r>
          </a:p>
          <a:p>
            <a:r>
              <a:rPr lang="en-US" sz="2300" dirty="0"/>
              <a:t>Indicators of Compromise and Forensic Analysis</a:t>
            </a:r>
          </a:p>
          <a:p>
            <a:r>
              <a:rPr lang="en-US" sz="2300" dirty="0"/>
              <a:t>Risk Management, Policy, and Compliance</a:t>
            </a:r>
          </a:p>
          <a:p>
            <a:pPr marL="0" indent="0">
              <a:buNone/>
            </a:pPr>
            <a:endParaRPr lang="en-US" sz="2300" dirty="0"/>
          </a:p>
        </p:txBody>
      </p:sp>
    </p:spTree>
    <p:extLst>
      <p:ext uri="{BB962C8B-B14F-4D97-AF65-F5344CB8AC3E}">
        <p14:creationId xmlns:p14="http://schemas.microsoft.com/office/powerpoint/2010/main" val="4168648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C3154B3-7EFE-62CF-3EA4-8338AE5DBC6C}"/>
              </a:ext>
            </a:extLst>
          </p:cNvPr>
          <p:cNvPicPr>
            <a:picLocks noGrp="1" noChangeAspect="1"/>
          </p:cNvPicPr>
          <p:nvPr>
            <p:ph idx="1"/>
          </p:nvPr>
        </p:nvPicPr>
        <p:blipFill>
          <a:blip r:embed="rId2"/>
          <a:stretch>
            <a:fillRect/>
          </a:stretch>
        </p:blipFill>
        <p:spPr>
          <a:xfrm>
            <a:off x="143555" y="1367865"/>
            <a:ext cx="5286860" cy="3054100"/>
          </a:xfrm>
          <a:prstGeom prst="rect">
            <a:avLst/>
          </a:prstGeom>
        </p:spPr>
      </p:pic>
      <p:sp>
        <p:nvSpPr>
          <p:cNvPr id="7" name="TextBox 6">
            <a:extLst>
              <a:ext uri="{FF2B5EF4-FFF2-40B4-BE49-F238E27FC236}">
                <a16:creationId xmlns:a16="http://schemas.microsoft.com/office/drawing/2014/main" id="{A9EBBD8D-A9C3-E60A-A5D9-6CBAF4A7A3C3}"/>
              </a:ext>
            </a:extLst>
          </p:cNvPr>
          <p:cNvSpPr txBox="1"/>
          <p:nvPr/>
        </p:nvSpPr>
        <p:spPr>
          <a:xfrm>
            <a:off x="5640935" y="2113635"/>
            <a:ext cx="2901395" cy="1200329"/>
          </a:xfrm>
          <a:prstGeom prst="rect">
            <a:avLst/>
          </a:prstGeom>
          <a:noFill/>
        </p:spPr>
        <p:txBody>
          <a:bodyPr wrap="square" rtlCol="0">
            <a:spAutoFit/>
          </a:bodyPr>
          <a:lstStyle/>
          <a:p>
            <a:r>
              <a:rPr lang="en-US" dirty="0"/>
              <a:t>This image shows port 55000 open for both IPv4 and IPv6.</a:t>
            </a:r>
          </a:p>
          <a:p>
            <a:r>
              <a:rPr lang="en-US" dirty="0"/>
              <a:t>Linux Processes were described in the intro.</a:t>
            </a:r>
          </a:p>
        </p:txBody>
      </p:sp>
    </p:spTree>
    <p:extLst>
      <p:ext uri="{BB962C8B-B14F-4D97-AF65-F5344CB8AC3E}">
        <p14:creationId xmlns:p14="http://schemas.microsoft.com/office/powerpoint/2010/main" val="494312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A149A3E-7EFB-9903-3800-6ECF56D201C9}"/>
              </a:ext>
            </a:extLst>
          </p:cNvPr>
          <p:cNvPicPr>
            <a:picLocks noGrp="1" noChangeAspect="1"/>
          </p:cNvPicPr>
          <p:nvPr>
            <p:ph idx="1"/>
          </p:nvPr>
        </p:nvPicPr>
        <p:blipFill>
          <a:blip r:embed="rId2"/>
          <a:stretch>
            <a:fillRect/>
          </a:stretch>
        </p:blipFill>
        <p:spPr>
          <a:xfrm>
            <a:off x="143555" y="433880"/>
            <a:ext cx="5315342" cy="4275740"/>
          </a:xfrm>
          <a:prstGeom prst="rect">
            <a:avLst/>
          </a:prstGeom>
        </p:spPr>
      </p:pic>
      <p:sp>
        <p:nvSpPr>
          <p:cNvPr id="6" name="TextBox 5">
            <a:extLst>
              <a:ext uri="{FF2B5EF4-FFF2-40B4-BE49-F238E27FC236}">
                <a16:creationId xmlns:a16="http://schemas.microsoft.com/office/drawing/2014/main" id="{E1D1C81F-8E92-DB76-876B-143E6BDFA8B6}"/>
              </a:ext>
            </a:extLst>
          </p:cNvPr>
          <p:cNvSpPr txBox="1"/>
          <p:nvPr/>
        </p:nvSpPr>
        <p:spPr>
          <a:xfrm>
            <a:off x="5640935" y="1694587"/>
            <a:ext cx="2748690" cy="1754326"/>
          </a:xfrm>
          <a:prstGeom prst="rect">
            <a:avLst/>
          </a:prstGeom>
          <a:noFill/>
        </p:spPr>
        <p:txBody>
          <a:bodyPr wrap="square" rtlCol="0">
            <a:spAutoFit/>
          </a:bodyPr>
          <a:lstStyle/>
          <a:p>
            <a:r>
              <a:rPr lang="en-US" dirty="0"/>
              <a:t>Process Hacker is a powerful tool that provides info about different processes. Here is </a:t>
            </a:r>
          </a:p>
          <a:p>
            <a:r>
              <a:rPr lang="en-US" dirty="0"/>
              <a:t> properties of a chosen process.</a:t>
            </a:r>
          </a:p>
        </p:txBody>
      </p:sp>
    </p:spTree>
    <p:extLst>
      <p:ext uri="{BB962C8B-B14F-4D97-AF65-F5344CB8AC3E}">
        <p14:creationId xmlns:p14="http://schemas.microsoft.com/office/powerpoint/2010/main" val="2331656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ED490DB-FA59-40AF-39AB-E282AB014E4C}"/>
              </a:ext>
            </a:extLst>
          </p:cNvPr>
          <p:cNvPicPr>
            <a:picLocks noGrp="1" noChangeAspect="1"/>
          </p:cNvPicPr>
          <p:nvPr>
            <p:ph idx="1"/>
          </p:nvPr>
        </p:nvPicPr>
        <p:blipFill>
          <a:blip r:embed="rId2"/>
          <a:stretch>
            <a:fillRect/>
          </a:stretch>
        </p:blipFill>
        <p:spPr>
          <a:xfrm>
            <a:off x="448965" y="2419045"/>
            <a:ext cx="6413610" cy="763525"/>
          </a:xfrm>
          <a:prstGeom prst="rect">
            <a:avLst/>
          </a:prstGeom>
        </p:spPr>
      </p:pic>
      <p:sp>
        <p:nvSpPr>
          <p:cNvPr id="5" name="TextBox 4">
            <a:extLst>
              <a:ext uri="{FF2B5EF4-FFF2-40B4-BE49-F238E27FC236}">
                <a16:creationId xmlns:a16="http://schemas.microsoft.com/office/drawing/2014/main" id="{0F78B5D0-9269-5A3F-648E-2B33179AFA8B}"/>
              </a:ext>
            </a:extLst>
          </p:cNvPr>
          <p:cNvSpPr txBox="1"/>
          <p:nvPr/>
        </p:nvSpPr>
        <p:spPr>
          <a:xfrm>
            <a:off x="448965" y="586585"/>
            <a:ext cx="6413610" cy="1200329"/>
          </a:xfrm>
          <a:prstGeom prst="rect">
            <a:avLst/>
          </a:prstGeom>
          <a:noFill/>
        </p:spPr>
        <p:txBody>
          <a:bodyPr wrap="square" rtlCol="0">
            <a:spAutoFit/>
          </a:bodyPr>
          <a:lstStyle/>
          <a:p>
            <a:r>
              <a:rPr lang="en-US" dirty="0"/>
              <a:t>Process Monitor is a troubleshooting and data collection tool used by many systems administrators as well as Microsoft’s support organization. This image shows </a:t>
            </a:r>
            <a:r>
              <a:rPr lang="en-US" dirty="0" err="1"/>
              <a:t>ifFaceName</a:t>
            </a:r>
            <a:r>
              <a:rPr lang="en-US" dirty="0"/>
              <a:t> in the Path column and Data: Roman in the detail column.</a:t>
            </a:r>
          </a:p>
        </p:txBody>
      </p:sp>
    </p:spTree>
    <p:extLst>
      <p:ext uri="{BB962C8B-B14F-4D97-AF65-F5344CB8AC3E}">
        <p14:creationId xmlns:p14="http://schemas.microsoft.com/office/powerpoint/2010/main" val="1995558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BB224C-03B1-3F74-2759-DF82D09E8BF6}"/>
              </a:ext>
            </a:extLst>
          </p:cNvPr>
          <p:cNvSpPr>
            <a:spLocks noGrp="1"/>
          </p:cNvSpPr>
          <p:nvPr>
            <p:ph type="title"/>
          </p:nvPr>
        </p:nvSpPr>
        <p:spPr>
          <a:xfrm>
            <a:off x="754375" y="739290"/>
            <a:ext cx="5352910" cy="584742"/>
          </a:xfrm>
        </p:spPr>
        <p:txBody>
          <a:bodyPr>
            <a:normAutofit fontScale="90000"/>
          </a:bodyPr>
          <a:lstStyle/>
          <a:p>
            <a:r>
              <a:rPr lang="en-US" sz="2800" dirty="0"/>
              <a:t>Risk Management, Policy, and Compliance</a:t>
            </a:r>
          </a:p>
        </p:txBody>
      </p:sp>
      <p:sp>
        <p:nvSpPr>
          <p:cNvPr id="5" name="Content Placeholder 4">
            <a:extLst>
              <a:ext uri="{FF2B5EF4-FFF2-40B4-BE49-F238E27FC236}">
                <a16:creationId xmlns:a16="http://schemas.microsoft.com/office/drawing/2014/main" id="{A94DC3B2-13C7-0407-B71F-26C4F2578AF8}"/>
              </a:ext>
            </a:extLst>
          </p:cNvPr>
          <p:cNvSpPr>
            <a:spLocks noGrp="1"/>
          </p:cNvSpPr>
          <p:nvPr>
            <p:ph idx="1"/>
          </p:nvPr>
        </p:nvSpPr>
        <p:spPr>
          <a:xfrm>
            <a:off x="296260" y="1350110"/>
            <a:ext cx="8246070" cy="3664918"/>
          </a:xfrm>
        </p:spPr>
        <p:txBody>
          <a:bodyPr>
            <a:normAutofit fontScale="92500" lnSpcReduction="10000"/>
          </a:bodyPr>
          <a:lstStyle/>
          <a:p>
            <a:pPr marL="0" indent="0">
              <a:lnSpc>
                <a:spcPct val="160000"/>
              </a:lnSpc>
              <a:buNone/>
            </a:pPr>
            <a:r>
              <a:rPr lang="en-US" sz="1800" dirty="0"/>
              <a:t>In this module, I configure the iptables for the network utilizing different methods such as configuring the rules for accessing the virtual machine that is in the Demilitarized Zone (DMZ). A black hole route is a network route that goes nowhere to force an attacker down a specific path. A bogon is a packet that contains an IP address that isn’t in the range allowed for public internet use and there is no reason such a packet should appear from an internet host and if it does it is likely forged. A stateful firewall is a firewall that checks the states of incoming packets and decides to allow them through the firewall based on their state. NAT is a firewall feature that changes the IP address of incoming or outgoing packets so that multiple internal systems can be mapped to the same public IP address. </a:t>
            </a:r>
          </a:p>
        </p:txBody>
      </p:sp>
    </p:spTree>
    <p:extLst>
      <p:ext uri="{BB962C8B-B14F-4D97-AF65-F5344CB8AC3E}">
        <p14:creationId xmlns:p14="http://schemas.microsoft.com/office/powerpoint/2010/main" val="752904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0388167-E895-6D08-45DC-790D28D7DA6B}"/>
              </a:ext>
            </a:extLst>
          </p:cNvPr>
          <p:cNvPicPr>
            <a:picLocks noGrp="1" noChangeAspect="1"/>
          </p:cNvPicPr>
          <p:nvPr>
            <p:ph idx="1"/>
          </p:nvPr>
        </p:nvPicPr>
        <p:blipFill>
          <a:blip r:embed="rId2"/>
          <a:stretch>
            <a:fillRect/>
          </a:stretch>
        </p:blipFill>
        <p:spPr>
          <a:xfrm>
            <a:off x="601670" y="2037219"/>
            <a:ext cx="6253163" cy="1069062"/>
          </a:xfrm>
          <a:prstGeom prst="rect">
            <a:avLst/>
          </a:prstGeom>
        </p:spPr>
      </p:pic>
      <p:sp>
        <p:nvSpPr>
          <p:cNvPr id="7" name="TextBox 6">
            <a:extLst>
              <a:ext uri="{FF2B5EF4-FFF2-40B4-BE49-F238E27FC236}">
                <a16:creationId xmlns:a16="http://schemas.microsoft.com/office/drawing/2014/main" id="{F3FC7E1E-9AE4-E8F2-289F-5F9D6BC9D054}"/>
              </a:ext>
            </a:extLst>
          </p:cNvPr>
          <p:cNvSpPr txBox="1"/>
          <p:nvPr/>
        </p:nvSpPr>
        <p:spPr>
          <a:xfrm>
            <a:off x="1590381" y="1350110"/>
            <a:ext cx="4275740" cy="369332"/>
          </a:xfrm>
          <a:prstGeom prst="rect">
            <a:avLst/>
          </a:prstGeom>
          <a:noFill/>
        </p:spPr>
        <p:txBody>
          <a:bodyPr wrap="square" rtlCol="0">
            <a:spAutoFit/>
          </a:bodyPr>
          <a:lstStyle/>
          <a:p>
            <a:r>
              <a:rPr lang="en-US" dirty="0"/>
              <a:t>The Output of the DMZ Route Table output</a:t>
            </a:r>
          </a:p>
        </p:txBody>
      </p:sp>
    </p:spTree>
    <p:extLst>
      <p:ext uri="{BB962C8B-B14F-4D97-AF65-F5344CB8AC3E}">
        <p14:creationId xmlns:p14="http://schemas.microsoft.com/office/powerpoint/2010/main" val="1896963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83531CA-4F0D-660A-D41A-111624BF0EB3}"/>
              </a:ext>
            </a:extLst>
          </p:cNvPr>
          <p:cNvPicPr>
            <a:picLocks noGrp="1" noChangeAspect="1"/>
          </p:cNvPicPr>
          <p:nvPr>
            <p:ph idx="1"/>
          </p:nvPr>
        </p:nvPicPr>
        <p:blipFill>
          <a:blip r:embed="rId2"/>
          <a:stretch>
            <a:fillRect/>
          </a:stretch>
        </p:blipFill>
        <p:spPr>
          <a:xfrm>
            <a:off x="601670" y="1960930"/>
            <a:ext cx="6201640" cy="1857634"/>
          </a:xfrm>
          <a:prstGeom prst="rect">
            <a:avLst/>
          </a:prstGeom>
        </p:spPr>
      </p:pic>
      <p:sp>
        <p:nvSpPr>
          <p:cNvPr id="5" name="TextBox 4">
            <a:extLst>
              <a:ext uri="{FF2B5EF4-FFF2-40B4-BE49-F238E27FC236}">
                <a16:creationId xmlns:a16="http://schemas.microsoft.com/office/drawing/2014/main" id="{523B038F-D203-E76C-4CB0-B2599113B13B}"/>
              </a:ext>
            </a:extLst>
          </p:cNvPr>
          <p:cNvSpPr txBox="1"/>
          <p:nvPr/>
        </p:nvSpPr>
        <p:spPr>
          <a:xfrm>
            <a:off x="1640972" y="891995"/>
            <a:ext cx="4123035" cy="646331"/>
          </a:xfrm>
          <a:prstGeom prst="rect">
            <a:avLst/>
          </a:prstGeom>
          <a:noFill/>
        </p:spPr>
        <p:txBody>
          <a:bodyPr wrap="square" rtlCol="0">
            <a:spAutoFit/>
          </a:bodyPr>
          <a:lstStyle/>
          <a:p>
            <a:r>
              <a:rPr lang="en-US" dirty="0"/>
              <a:t>Here is a successful ping from the Ubuntu Web VM and the DMZ VM.</a:t>
            </a:r>
          </a:p>
        </p:txBody>
      </p:sp>
    </p:spTree>
    <p:extLst>
      <p:ext uri="{BB962C8B-B14F-4D97-AF65-F5344CB8AC3E}">
        <p14:creationId xmlns:p14="http://schemas.microsoft.com/office/powerpoint/2010/main" val="188234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3091EC8-10EB-0B99-4758-472B73F4DB83}"/>
              </a:ext>
            </a:extLst>
          </p:cNvPr>
          <p:cNvPicPr>
            <a:picLocks noGrp="1" noChangeAspect="1"/>
          </p:cNvPicPr>
          <p:nvPr>
            <p:ph idx="1"/>
          </p:nvPr>
        </p:nvPicPr>
        <p:blipFill>
          <a:blip r:embed="rId2"/>
          <a:stretch>
            <a:fillRect/>
          </a:stretch>
        </p:blipFill>
        <p:spPr>
          <a:xfrm>
            <a:off x="601670" y="1502815"/>
            <a:ext cx="6253163" cy="2929022"/>
          </a:xfrm>
          <a:prstGeom prst="rect">
            <a:avLst/>
          </a:prstGeom>
        </p:spPr>
      </p:pic>
      <p:sp>
        <p:nvSpPr>
          <p:cNvPr id="6" name="TextBox 5">
            <a:extLst>
              <a:ext uri="{FF2B5EF4-FFF2-40B4-BE49-F238E27FC236}">
                <a16:creationId xmlns:a16="http://schemas.microsoft.com/office/drawing/2014/main" id="{9191F8CF-E3A9-15BB-CD8B-933E845EABED}"/>
              </a:ext>
            </a:extLst>
          </p:cNvPr>
          <p:cNvSpPr txBox="1"/>
          <p:nvPr/>
        </p:nvSpPr>
        <p:spPr>
          <a:xfrm>
            <a:off x="1590381" y="652859"/>
            <a:ext cx="4275740" cy="646331"/>
          </a:xfrm>
          <a:prstGeom prst="rect">
            <a:avLst/>
          </a:prstGeom>
          <a:noFill/>
        </p:spPr>
        <p:txBody>
          <a:bodyPr wrap="square" rtlCol="0">
            <a:spAutoFit/>
          </a:bodyPr>
          <a:lstStyle/>
          <a:p>
            <a:r>
              <a:rPr lang="en-US" dirty="0"/>
              <a:t>Here are two time-based access rules in the FORWARD chain.</a:t>
            </a:r>
          </a:p>
        </p:txBody>
      </p:sp>
    </p:spTree>
    <p:extLst>
      <p:ext uri="{BB962C8B-B14F-4D97-AF65-F5344CB8AC3E}">
        <p14:creationId xmlns:p14="http://schemas.microsoft.com/office/powerpoint/2010/main" val="3836848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04675-80AC-6F0F-7D26-0139F27EC96C}"/>
              </a:ext>
            </a:extLst>
          </p:cNvPr>
          <p:cNvSpPr>
            <a:spLocks noGrp="1"/>
          </p:cNvSpPr>
          <p:nvPr>
            <p:ph type="title"/>
          </p:nvPr>
        </p:nvSpPr>
        <p:spPr>
          <a:xfrm>
            <a:off x="1823310" y="459958"/>
            <a:ext cx="1840695" cy="1042857"/>
          </a:xfrm>
        </p:spPr>
        <p:txBody>
          <a:bodyPr>
            <a:normAutofit/>
          </a:bodyPr>
          <a:lstStyle/>
          <a:p>
            <a:r>
              <a:rPr lang="en-US" sz="2800" dirty="0"/>
              <a:t>Challenges</a:t>
            </a:r>
          </a:p>
        </p:txBody>
      </p:sp>
      <p:sp>
        <p:nvSpPr>
          <p:cNvPr id="3" name="Content Placeholder 2">
            <a:extLst>
              <a:ext uri="{FF2B5EF4-FFF2-40B4-BE49-F238E27FC236}">
                <a16:creationId xmlns:a16="http://schemas.microsoft.com/office/drawing/2014/main" id="{6EF343B0-FC2A-5BA8-C0B4-5D3BBB215455}"/>
              </a:ext>
            </a:extLst>
          </p:cNvPr>
          <p:cNvSpPr>
            <a:spLocks noGrp="1"/>
          </p:cNvSpPr>
          <p:nvPr>
            <p:ph idx="1"/>
          </p:nvPr>
        </p:nvSpPr>
        <p:spPr>
          <a:xfrm>
            <a:off x="448965" y="1655520"/>
            <a:ext cx="8246070" cy="3359508"/>
          </a:xfrm>
        </p:spPr>
        <p:txBody>
          <a:bodyPr>
            <a:normAutofit/>
          </a:bodyPr>
          <a:lstStyle/>
          <a:p>
            <a:pPr marL="0" indent="0">
              <a:lnSpc>
                <a:spcPct val="150000"/>
              </a:lnSpc>
              <a:buNone/>
            </a:pPr>
            <a:r>
              <a:rPr lang="en-US" sz="1800" dirty="0"/>
              <a:t>I experienced numerous challenges throughout this project such as missing certain single-letter commands in the string of commands. Some of them sure can get long. Another issue I had was not giving the commands enough time before executing the ping commands. Regardless of the challenges I may have faced, I always managed to go back and read the instructions with a little care or Googled something I wasn’t sure I really understood to see if I could find an explanation in different wording. Cybersecurity is not just about what you know but about finding the answers to the things you don’t.</a:t>
            </a:r>
          </a:p>
        </p:txBody>
      </p:sp>
    </p:spTree>
    <p:extLst>
      <p:ext uri="{BB962C8B-B14F-4D97-AF65-F5344CB8AC3E}">
        <p14:creationId xmlns:p14="http://schemas.microsoft.com/office/powerpoint/2010/main" val="1374680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91181-D69A-76F4-DC60-3E5F7511680C}"/>
              </a:ext>
            </a:extLst>
          </p:cNvPr>
          <p:cNvSpPr>
            <a:spLocks noGrp="1"/>
          </p:cNvSpPr>
          <p:nvPr>
            <p:ph type="title"/>
          </p:nvPr>
        </p:nvSpPr>
        <p:spPr>
          <a:xfrm>
            <a:off x="1823310" y="739290"/>
            <a:ext cx="1993400" cy="1042857"/>
          </a:xfrm>
        </p:spPr>
        <p:txBody>
          <a:bodyPr>
            <a:normAutofit/>
          </a:bodyPr>
          <a:lstStyle/>
          <a:p>
            <a:r>
              <a:rPr lang="en-US" sz="2800" dirty="0"/>
              <a:t>Career Skills</a:t>
            </a:r>
          </a:p>
        </p:txBody>
      </p:sp>
      <p:sp>
        <p:nvSpPr>
          <p:cNvPr id="3" name="Content Placeholder 2">
            <a:extLst>
              <a:ext uri="{FF2B5EF4-FFF2-40B4-BE49-F238E27FC236}">
                <a16:creationId xmlns:a16="http://schemas.microsoft.com/office/drawing/2014/main" id="{C077BCE6-9467-7AEB-C84C-19D0072F21B4}"/>
              </a:ext>
            </a:extLst>
          </p:cNvPr>
          <p:cNvSpPr>
            <a:spLocks noGrp="1"/>
          </p:cNvSpPr>
          <p:nvPr>
            <p:ph idx="1"/>
          </p:nvPr>
        </p:nvSpPr>
        <p:spPr>
          <a:xfrm>
            <a:off x="373124" y="2498409"/>
            <a:ext cx="8246070" cy="2290575"/>
          </a:xfrm>
        </p:spPr>
        <p:txBody>
          <a:bodyPr>
            <a:normAutofit/>
          </a:bodyPr>
          <a:lstStyle/>
          <a:p>
            <a:pPr marL="0" indent="0">
              <a:lnSpc>
                <a:spcPct val="150000"/>
              </a:lnSpc>
              <a:buNone/>
            </a:pPr>
            <a:r>
              <a:rPr lang="en-US" sz="1800" dirty="0"/>
              <a:t>This course has taught me many different skills such as vulnerability scanning, data analysis, Wireshark scanning, how to set iptables, and so much more. This course has taught me many different security tools and concepts I will need to be successful in Cybersecurity. I also have a better understanding of how to think like a hacker and what to look for when being attacked inside an organization. </a:t>
            </a:r>
          </a:p>
        </p:txBody>
      </p:sp>
    </p:spTree>
    <p:extLst>
      <p:ext uri="{BB962C8B-B14F-4D97-AF65-F5344CB8AC3E}">
        <p14:creationId xmlns:p14="http://schemas.microsoft.com/office/powerpoint/2010/main" val="1187977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F1CC6-0FF4-F5D9-1266-0CF7A25DB902}"/>
              </a:ext>
            </a:extLst>
          </p:cNvPr>
          <p:cNvSpPr>
            <a:spLocks noGrp="1"/>
          </p:cNvSpPr>
          <p:nvPr>
            <p:ph type="title"/>
          </p:nvPr>
        </p:nvSpPr>
        <p:spPr>
          <a:xfrm>
            <a:off x="1823310" y="891995"/>
            <a:ext cx="1840695" cy="1042857"/>
          </a:xfrm>
        </p:spPr>
        <p:txBody>
          <a:bodyPr>
            <a:normAutofit/>
          </a:bodyPr>
          <a:lstStyle/>
          <a:p>
            <a:r>
              <a:rPr lang="en-US" sz="2800" dirty="0"/>
              <a:t>Conclusion</a:t>
            </a:r>
          </a:p>
        </p:txBody>
      </p:sp>
      <p:sp>
        <p:nvSpPr>
          <p:cNvPr id="3" name="Content Placeholder 2">
            <a:extLst>
              <a:ext uri="{FF2B5EF4-FFF2-40B4-BE49-F238E27FC236}">
                <a16:creationId xmlns:a16="http://schemas.microsoft.com/office/drawing/2014/main" id="{8CD7E652-8F3B-D41D-319D-91C88EBAF59B}"/>
              </a:ext>
            </a:extLst>
          </p:cNvPr>
          <p:cNvSpPr>
            <a:spLocks noGrp="1"/>
          </p:cNvSpPr>
          <p:nvPr>
            <p:ph idx="1"/>
          </p:nvPr>
        </p:nvSpPr>
        <p:spPr>
          <a:xfrm>
            <a:off x="440730" y="2113635"/>
            <a:ext cx="8246070" cy="2595985"/>
          </a:xfrm>
        </p:spPr>
        <p:txBody>
          <a:bodyPr>
            <a:normAutofit/>
          </a:bodyPr>
          <a:lstStyle/>
          <a:p>
            <a:pPr marL="0" indent="0">
              <a:lnSpc>
                <a:spcPct val="150000"/>
              </a:lnSpc>
              <a:buNone/>
            </a:pPr>
            <a:r>
              <a:rPr lang="en-US" sz="1800" dirty="0"/>
              <a:t>This project covers the Fundamentals of Infrastructure Security. It includes activities such as configuring firewall rules, deploying Snort sensors for network intrusion detection, exploring SSL encryption, analyzing traffic to detect attacks, exploiting Microsoft vulnerabilities, and conducting live memory analysis. It lays the foundation for my understanding of cybersecurity and prepared me for a career in the cybersecurity field. </a:t>
            </a:r>
          </a:p>
        </p:txBody>
      </p:sp>
    </p:spTree>
    <p:extLst>
      <p:ext uri="{BB962C8B-B14F-4D97-AF65-F5344CB8AC3E}">
        <p14:creationId xmlns:p14="http://schemas.microsoft.com/office/powerpoint/2010/main" val="3602798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490" y="283257"/>
            <a:ext cx="2604220" cy="1042857"/>
          </a:xfrm>
        </p:spPr>
        <p:txBody>
          <a:bodyPr>
            <a:normAutofit/>
          </a:bodyPr>
          <a:lstStyle/>
          <a:p>
            <a:r>
              <a:rPr lang="en-US" dirty="0"/>
              <a:t>Introduction</a:t>
            </a:r>
          </a:p>
        </p:txBody>
      </p:sp>
      <p:sp>
        <p:nvSpPr>
          <p:cNvPr id="3" name="Content Placeholder 2"/>
          <p:cNvSpPr>
            <a:spLocks noGrp="1"/>
          </p:cNvSpPr>
          <p:nvPr>
            <p:ph idx="1"/>
          </p:nvPr>
        </p:nvSpPr>
        <p:spPr/>
        <p:txBody>
          <a:bodyPr/>
          <a:lstStyle/>
          <a:p>
            <a:pPr marL="0" indent="0">
              <a:buNone/>
            </a:pPr>
            <a:endParaRPr lang="en-US" dirty="0"/>
          </a:p>
          <a:p>
            <a:endParaRPr lang="en-US" dirty="0"/>
          </a:p>
        </p:txBody>
      </p:sp>
      <p:sp>
        <p:nvSpPr>
          <p:cNvPr id="5" name="TextBox 4">
            <a:extLst>
              <a:ext uri="{FF2B5EF4-FFF2-40B4-BE49-F238E27FC236}">
                <a16:creationId xmlns:a16="http://schemas.microsoft.com/office/drawing/2014/main" id="{4FBB28C4-5EE2-26BF-FCBE-3144D27381B9}"/>
              </a:ext>
            </a:extLst>
          </p:cNvPr>
          <p:cNvSpPr txBox="1"/>
          <p:nvPr/>
        </p:nvSpPr>
        <p:spPr>
          <a:xfrm>
            <a:off x="601670" y="1486884"/>
            <a:ext cx="7635250" cy="3373359"/>
          </a:xfrm>
          <a:prstGeom prst="rect">
            <a:avLst/>
          </a:prstGeom>
          <a:noFill/>
        </p:spPr>
        <p:txBody>
          <a:bodyPr wrap="square" rtlCol="0">
            <a:spAutoFit/>
          </a:bodyPr>
          <a:lstStyle/>
          <a:p>
            <a:pPr>
              <a:lnSpc>
                <a:spcPct val="150000"/>
              </a:lnSpc>
            </a:pPr>
            <a:r>
              <a:rPr lang="en-US" dirty="0"/>
              <a:t>In this final project, I am pulling together all previously created projects to demonstrate the skills I have learned throughout the course. Through the Fundamentals of Infrastructure Security course, I have developed the foundation of understanding which better prepares me for a career in Cybersecurity. New technologies and applications are being developed on a regular basis, creating an abundance of new job opportunities. This understanding is demonstrated through different labs represented in weekly projects. </a:t>
            </a:r>
          </a:p>
        </p:txBody>
      </p:sp>
    </p:spTree>
    <p:extLst>
      <p:ext uri="{BB962C8B-B14F-4D97-AF65-F5344CB8AC3E}">
        <p14:creationId xmlns:p14="http://schemas.microsoft.com/office/powerpoint/2010/main" val="4103309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6260" y="365226"/>
            <a:ext cx="6252670" cy="680627"/>
          </a:xfrm>
        </p:spPr>
        <p:txBody>
          <a:bodyPr>
            <a:normAutofit/>
          </a:bodyPr>
          <a:lstStyle/>
          <a:p>
            <a:r>
              <a:rPr lang="en-US" sz="2800" dirty="0"/>
              <a:t>Threat Intelligence and Reconnaissance</a:t>
            </a:r>
          </a:p>
        </p:txBody>
      </p:sp>
      <p:sp>
        <p:nvSpPr>
          <p:cNvPr id="5" name="Content Placeholder 4"/>
          <p:cNvSpPr>
            <a:spLocks noGrp="1"/>
          </p:cNvSpPr>
          <p:nvPr>
            <p:ph idx="1"/>
          </p:nvPr>
        </p:nvSpPr>
        <p:spPr/>
        <p:txBody>
          <a:bodyPr>
            <a:normAutofit/>
          </a:bodyPr>
          <a:lstStyle/>
          <a:p>
            <a:pPr marL="0" indent="0">
              <a:lnSpc>
                <a:spcPct val="150000"/>
              </a:lnSpc>
              <a:buNone/>
            </a:pPr>
            <a:r>
              <a:rPr lang="en-US" sz="1800" dirty="0"/>
              <a:t>In this module, I will demonstrate the manual process of discovering vulnerabilities using </a:t>
            </a:r>
            <a:r>
              <a:rPr lang="en-US" sz="1800" dirty="0" err="1"/>
              <a:t>nbtscan</a:t>
            </a:r>
            <a:r>
              <a:rPr lang="en-US" sz="1800" dirty="0"/>
              <a:t> to enumerate a machine. When trying to discover vulnerabilities you should use several different techniques. Next, I will use the Nmap scripting engine tool to locate the MS08-067 vulnerability in the Windows 7 machine. Finally, I will use the exploit command in Metasploit to gather details about the target host. </a:t>
            </a:r>
          </a:p>
        </p:txBody>
      </p:sp>
    </p:spTree>
    <p:extLst>
      <p:ext uri="{BB962C8B-B14F-4D97-AF65-F5344CB8AC3E}">
        <p14:creationId xmlns:p14="http://schemas.microsoft.com/office/powerpoint/2010/main" val="1101633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A6EB68-D4AD-F392-2413-F28787404163}"/>
              </a:ext>
            </a:extLst>
          </p:cNvPr>
          <p:cNvSpPr>
            <a:spLocks noGrp="1"/>
          </p:cNvSpPr>
          <p:nvPr>
            <p:ph idx="1"/>
          </p:nvPr>
        </p:nvSpPr>
        <p:spPr>
          <a:xfrm>
            <a:off x="5345508" y="1808225"/>
            <a:ext cx="3198570" cy="2594831"/>
          </a:xfrm>
        </p:spPr>
        <p:txBody>
          <a:bodyPr>
            <a:normAutofit/>
          </a:bodyPr>
          <a:lstStyle/>
          <a:p>
            <a:pPr marL="0" indent="0">
              <a:buNone/>
            </a:pPr>
            <a:r>
              <a:rPr lang="en-US" sz="1800" dirty="0"/>
              <a:t>Manual Vulnerability Discovery using </a:t>
            </a:r>
            <a:r>
              <a:rPr lang="en-US" sz="1800" dirty="0" err="1"/>
              <a:t>nbtscan</a:t>
            </a:r>
            <a:r>
              <a:rPr lang="en-US" sz="1800" dirty="0"/>
              <a:t> to enumerate the machines. The two machines that I will target are the Easy running Windows Server 2003 and the CEH running Windows 7.</a:t>
            </a:r>
          </a:p>
        </p:txBody>
      </p:sp>
      <p:pic>
        <p:nvPicPr>
          <p:cNvPr id="4" name="Picture 3">
            <a:extLst>
              <a:ext uri="{FF2B5EF4-FFF2-40B4-BE49-F238E27FC236}">
                <a16:creationId xmlns:a16="http://schemas.microsoft.com/office/drawing/2014/main" id="{9749CF15-D991-00AB-5052-C6E1E85A222B}"/>
              </a:ext>
            </a:extLst>
          </p:cNvPr>
          <p:cNvPicPr>
            <a:picLocks noChangeAspect="1"/>
          </p:cNvPicPr>
          <p:nvPr/>
        </p:nvPicPr>
        <p:blipFill>
          <a:blip r:embed="rId2"/>
          <a:stretch>
            <a:fillRect/>
          </a:stretch>
        </p:blipFill>
        <p:spPr>
          <a:xfrm>
            <a:off x="143555" y="999905"/>
            <a:ext cx="5172797" cy="3143689"/>
          </a:xfrm>
          <a:prstGeom prst="rect">
            <a:avLst/>
          </a:prstGeom>
        </p:spPr>
      </p:pic>
    </p:spTree>
    <p:extLst>
      <p:ext uri="{BB962C8B-B14F-4D97-AF65-F5344CB8AC3E}">
        <p14:creationId xmlns:p14="http://schemas.microsoft.com/office/powerpoint/2010/main" val="2219394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3A9AD14-908A-E904-007B-0F4109B0B15A}"/>
              </a:ext>
            </a:extLst>
          </p:cNvPr>
          <p:cNvPicPr>
            <a:picLocks noGrp="1" noChangeAspect="1"/>
          </p:cNvPicPr>
          <p:nvPr>
            <p:ph idx="1"/>
          </p:nvPr>
        </p:nvPicPr>
        <p:blipFill>
          <a:blip r:embed="rId2"/>
          <a:stretch>
            <a:fillRect/>
          </a:stretch>
        </p:blipFill>
        <p:spPr>
          <a:xfrm>
            <a:off x="144191" y="281175"/>
            <a:ext cx="4885923" cy="4581149"/>
          </a:xfrm>
        </p:spPr>
      </p:pic>
      <p:sp>
        <p:nvSpPr>
          <p:cNvPr id="5" name="TextBox 4">
            <a:extLst>
              <a:ext uri="{FF2B5EF4-FFF2-40B4-BE49-F238E27FC236}">
                <a16:creationId xmlns:a16="http://schemas.microsoft.com/office/drawing/2014/main" id="{D3532A98-EE63-6734-DD4D-27B50C49F3C7}"/>
              </a:ext>
            </a:extLst>
          </p:cNvPr>
          <p:cNvSpPr txBox="1"/>
          <p:nvPr/>
        </p:nvSpPr>
        <p:spPr>
          <a:xfrm>
            <a:off x="5335525" y="1694586"/>
            <a:ext cx="2595985" cy="1754326"/>
          </a:xfrm>
          <a:prstGeom prst="rect">
            <a:avLst/>
          </a:prstGeom>
          <a:noFill/>
        </p:spPr>
        <p:txBody>
          <a:bodyPr wrap="square" rtlCol="0">
            <a:spAutoFit/>
          </a:bodyPr>
          <a:lstStyle/>
          <a:p>
            <a:r>
              <a:rPr lang="en-US" dirty="0"/>
              <a:t>Using the Nmap –script command, I have shown that the Microsoft machine is vulnerable to the MS08-067 vulnerability.</a:t>
            </a:r>
          </a:p>
        </p:txBody>
      </p:sp>
    </p:spTree>
    <p:extLst>
      <p:ext uri="{BB962C8B-B14F-4D97-AF65-F5344CB8AC3E}">
        <p14:creationId xmlns:p14="http://schemas.microsoft.com/office/powerpoint/2010/main" val="1116924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FB10FBA-0D43-8F45-F035-1FF72DBBDA27}"/>
              </a:ext>
            </a:extLst>
          </p:cNvPr>
          <p:cNvPicPr>
            <a:picLocks noGrp="1" noChangeAspect="1"/>
          </p:cNvPicPr>
          <p:nvPr>
            <p:ph idx="1"/>
          </p:nvPr>
        </p:nvPicPr>
        <p:blipFill>
          <a:blip r:embed="rId2"/>
          <a:stretch>
            <a:fillRect/>
          </a:stretch>
        </p:blipFill>
        <p:spPr>
          <a:xfrm>
            <a:off x="143555" y="281175"/>
            <a:ext cx="5344676" cy="4581150"/>
          </a:xfrm>
        </p:spPr>
      </p:pic>
      <p:sp>
        <p:nvSpPr>
          <p:cNvPr id="6" name="TextBox 5">
            <a:extLst>
              <a:ext uri="{FF2B5EF4-FFF2-40B4-BE49-F238E27FC236}">
                <a16:creationId xmlns:a16="http://schemas.microsoft.com/office/drawing/2014/main" id="{08A13483-3B06-7296-4BC7-8D93F957642E}"/>
              </a:ext>
            </a:extLst>
          </p:cNvPr>
          <p:cNvSpPr txBox="1"/>
          <p:nvPr/>
        </p:nvSpPr>
        <p:spPr>
          <a:xfrm>
            <a:off x="5640935" y="1833086"/>
            <a:ext cx="2595985" cy="1477328"/>
          </a:xfrm>
          <a:prstGeom prst="rect">
            <a:avLst/>
          </a:prstGeom>
          <a:noFill/>
        </p:spPr>
        <p:txBody>
          <a:bodyPr wrap="square" rtlCol="0">
            <a:spAutoFit/>
          </a:bodyPr>
          <a:lstStyle/>
          <a:p>
            <a:r>
              <a:rPr lang="en-US" dirty="0"/>
              <a:t>Using the same Nmap command to show the second target is also vulnerable to the MS17-010 vulnerability.</a:t>
            </a:r>
          </a:p>
        </p:txBody>
      </p:sp>
    </p:spTree>
    <p:extLst>
      <p:ext uri="{BB962C8B-B14F-4D97-AF65-F5344CB8AC3E}">
        <p14:creationId xmlns:p14="http://schemas.microsoft.com/office/powerpoint/2010/main" val="2223017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EBBFEC4-E54A-69C7-92F6-10A732E1A94A}"/>
              </a:ext>
            </a:extLst>
          </p:cNvPr>
          <p:cNvPicPr>
            <a:picLocks noGrp="1" noChangeAspect="1"/>
          </p:cNvPicPr>
          <p:nvPr>
            <p:ph idx="1"/>
          </p:nvPr>
        </p:nvPicPr>
        <p:blipFill>
          <a:blip r:embed="rId2"/>
          <a:stretch>
            <a:fillRect/>
          </a:stretch>
        </p:blipFill>
        <p:spPr>
          <a:xfrm>
            <a:off x="143556" y="128470"/>
            <a:ext cx="5191970" cy="4886559"/>
          </a:xfrm>
        </p:spPr>
      </p:pic>
      <p:sp>
        <p:nvSpPr>
          <p:cNvPr id="6" name="TextBox 5">
            <a:extLst>
              <a:ext uri="{FF2B5EF4-FFF2-40B4-BE49-F238E27FC236}">
                <a16:creationId xmlns:a16="http://schemas.microsoft.com/office/drawing/2014/main" id="{9352C8EB-435A-1FC1-8B08-BE0D2D351FBE}"/>
              </a:ext>
            </a:extLst>
          </p:cNvPr>
          <p:cNvSpPr txBox="1"/>
          <p:nvPr/>
        </p:nvSpPr>
        <p:spPr>
          <a:xfrm>
            <a:off x="5488230" y="1655520"/>
            <a:ext cx="2595985" cy="2308324"/>
          </a:xfrm>
          <a:prstGeom prst="rect">
            <a:avLst/>
          </a:prstGeom>
          <a:noFill/>
        </p:spPr>
        <p:txBody>
          <a:bodyPr wrap="square" rtlCol="0">
            <a:spAutoFit/>
          </a:bodyPr>
          <a:lstStyle/>
          <a:p>
            <a:r>
              <a:rPr lang="en-US" dirty="0"/>
              <a:t>Using the exploit command in the </a:t>
            </a:r>
            <a:r>
              <a:rPr lang="en-US" dirty="0" err="1"/>
              <a:t>msfconsole</a:t>
            </a:r>
            <a:r>
              <a:rPr lang="en-US" dirty="0"/>
              <a:t> I was able to gain access to the Windows Machine. Notice the Windows command prompt at the bottom.</a:t>
            </a:r>
          </a:p>
        </p:txBody>
      </p:sp>
    </p:spTree>
    <p:extLst>
      <p:ext uri="{BB962C8B-B14F-4D97-AF65-F5344CB8AC3E}">
        <p14:creationId xmlns:p14="http://schemas.microsoft.com/office/powerpoint/2010/main" val="3104365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53A550-7A35-DB75-9160-3B21791A0ADB}"/>
              </a:ext>
            </a:extLst>
          </p:cNvPr>
          <p:cNvSpPr>
            <a:spLocks noGrp="1"/>
          </p:cNvSpPr>
          <p:nvPr>
            <p:ph type="title"/>
          </p:nvPr>
        </p:nvSpPr>
        <p:spPr>
          <a:xfrm>
            <a:off x="405718" y="891995"/>
            <a:ext cx="5235218" cy="1042857"/>
          </a:xfrm>
        </p:spPr>
        <p:txBody>
          <a:bodyPr>
            <a:normAutofit/>
          </a:bodyPr>
          <a:lstStyle/>
          <a:p>
            <a:r>
              <a:rPr lang="en-US" sz="2800" dirty="0"/>
              <a:t>Intrusion Analysis using Wireshark</a:t>
            </a:r>
          </a:p>
        </p:txBody>
      </p:sp>
      <p:sp>
        <p:nvSpPr>
          <p:cNvPr id="5" name="Content Placeholder 4">
            <a:extLst>
              <a:ext uri="{FF2B5EF4-FFF2-40B4-BE49-F238E27FC236}">
                <a16:creationId xmlns:a16="http://schemas.microsoft.com/office/drawing/2014/main" id="{DC464FC2-829E-0C46-485E-939FD5697706}"/>
              </a:ext>
            </a:extLst>
          </p:cNvPr>
          <p:cNvSpPr>
            <a:spLocks noGrp="1"/>
          </p:cNvSpPr>
          <p:nvPr>
            <p:ph idx="1"/>
          </p:nvPr>
        </p:nvSpPr>
        <p:spPr>
          <a:xfrm>
            <a:off x="448965" y="2266340"/>
            <a:ext cx="8246070" cy="1985165"/>
          </a:xfrm>
        </p:spPr>
        <p:txBody>
          <a:bodyPr>
            <a:normAutofit/>
          </a:bodyPr>
          <a:lstStyle/>
          <a:p>
            <a:pPr marL="0" indent="0">
              <a:lnSpc>
                <a:spcPct val="150000"/>
              </a:lnSpc>
              <a:buNone/>
            </a:pPr>
            <a:r>
              <a:rPr lang="en-US" sz="1800" dirty="0"/>
              <a:t>In this module, I will conduct fundamental protocol analysis activities including basic protocol analysis, using display filters to extract data, common attacks, and basic attack analysis. The following slide will answer questions pertaining to the lab on Basic Attack Analysis to demonstrate my understanding of the task that was completed. </a:t>
            </a:r>
          </a:p>
        </p:txBody>
      </p:sp>
    </p:spTree>
    <p:extLst>
      <p:ext uri="{BB962C8B-B14F-4D97-AF65-F5344CB8AC3E}">
        <p14:creationId xmlns:p14="http://schemas.microsoft.com/office/powerpoint/2010/main" val="2979186476"/>
      </p:ext>
    </p:extLst>
  </p:cSld>
  <p:clrMapOvr>
    <a:masterClrMapping/>
  </p:clrMapOvr>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1501</Words>
  <Application>Microsoft Office PowerPoint</Application>
  <PresentationFormat>On-screen Show (16:9)</PresentationFormat>
  <Paragraphs>69</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Fundamentals of Infrastructure Security Final Project</vt:lpstr>
      <vt:lpstr>CONTENTS</vt:lpstr>
      <vt:lpstr>Introduction</vt:lpstr>
      <vt:lpstr>Threat Intelligence and Reconnaissance</vt:lpstr>
      <vt:lpstr>PowerPoint Presentation</vt:lpstr>
      <vt:lpstr>PowerPoint Presentation</vt:lpstr>
      <vt:lpstr>PowerPoint Presentation</vt:lpstr>
      <vt:lpstr>PowerPoint Presentation</vt:lpstr>
      <vt:lpstr>Intrusion Analysis using Wireshark</vt:lpstr>
      <vt:lpstr>PowerPoint Presentation</vt:lpstr>
      <vt:lpstr>Cloud Security, Infrastructure Security, and IAM Security</vt:lpstr>
      <vt:lpstr>PowerPoint Presentation</vt:lpstr>
      <vt:lpstr>PowerPoint Presentation</vt:lpstr>
      <vt:lpstr>Software Development Security, Security Monitoring, and Incident Response Program</vt:lpstr>
      <vt:lpstr>PowerPoint Presentation</vt:lpstr>
      <vt:lpstr>PowerPoint Presentation</vt:lpstr>
      <vt:lpstr>PowerPoint Presentation</vt:lpstr>
      <vt:lpstr>PowerPoint Presentation</vt:lpstr>
      <vt:lpstr>Indicators of Compromise and Forensic Analysis</vt:lpstr>
      <vt:lpstr>PowerPoint Presentation</vt:lpstr>
      <vt:lpstr>PowerPoint Presentation</vt:lpstr>
      <vt:lpstr>PowerPoint Presentation</vt:lpstr>
      <vt:lpstr>Risk Management, Policy, and Compliance</vt:lpstr>
      <vt:lpstr>PowerPoint Presentation</vt:lpstr>
      <vt:lpstr>PowerPoint Presentation</vt:lpstr>
      <vt:lpstr>PowerPoint Presentation</vt:lpstr>
      <vt:lpstr>Challenges</vt:lpstr>
      <vt:lpstr>Career Skills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2017-08-01T15:40:51Z</dcterms:created>
  <dcterms:modified xsi:type="dcterms:W3CDTF">2023-02-22T23:08:15Z</dcterms:modified>
</cp:coreProperties>
</file>