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sldIdLst>
    <p:sldId id="256" r:id="rId5"/>
    <p:sldId id="302" r:id="rId6"/>
    <p:sldId id="303" r:id="rId7"/>
    <p:sldId id="280" r:id="rId8"/>
    <p:sldId id="304" r:id="rId9"/>
    <p:sldId id="305" r:id="rId10"/>
    <p:sldId id="306" r:id="rId11"/>
    <p:sldId id="307" r:id="rId12"/>
    <p:sldId id="309" r:id="rId13"/>
    <p:sldId id="310" r:id="rId14"/>
    <p:sldId id="311" r:id="rId15"/>
    <p:sldId id="312" r:id="rId16"/>
    <p:sldId id="316" r:id="rId17"/>
    <p:sldId id="317" r:id="rId18"/>
    <p:sldId id="318" r:id="rId19"/>
    <p:sldId id="319" r:id="rId20"/>
    <p:sldId id="320" r:id="rId21"/>
    <p:sldId id="322" r:id="rId22"/>
    <p:sldId id="323" r:id="rId23"/>
    <p:sldId id="324" r:id="rId24"/>
    <p:sldId id="321" r:id="rId25"/>
    <p:sldId id="328" r:id="rId26"/>
    <p:sldId id="325" r:id="rId27"/>
    <p:sldId id="326" r:id="rId28"/>
    <p:sldId id="327" r:id="rId29"/>
    <p:sldId id="315" r:id="rId30"/>
    <p:sldId id="313" r:id="rId31"/>
    <p:sldId id="300" r:id="rId32"/>
    <p:sldId id="314"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296" userDrawn="1">
          <p15:clr>
            <a:srgbClr val="A4A3A4"/>
          </p15:clr>
        </p15:guide>
        <p15:guide id="2" pos="384" userDrawn="1">
          <p15:clr>
            <a:srgbClr val="A4A3A4"/>
          </p15:clr>
        </p15:guide>
        <p15:guide id="3" orient="horz" pos="528" userDrawn="1">
          <p15:clr>
            <a:srgbClr val="A4A3A4"/>
          </p15:clr>
        </p15:guide>
        <p15:guide id="4" orient="horz" pos="3552" userDrawn="1">
          <p15:clr>
            <a:srgbClr val="A4A3A4"/>
          </p15:clr>
        </p15:guide>
        <p15:guide id="5" orient="horz" pos="768" userDrawn="1">
          <p15:clr>
            <a:srgbClr val="A4A3A4"/>
          </p15:clr>
        </p15:guide>
        <p15:guide id="7" pos="4032" userDrawn="1">
          <p15:clr>
            <a:srgbClr val="A4A3A4"/>
          </p15:clr>
        </p15:guide>
        <p15:guide id="9" pos="3648" userDrawn="1">
          <p15:clr>
            <a:srgbClr val="A4A3A4"/>
          </p15:clr>
        </p15:guide>
        <p15:guide id="10" orient="horz" pos="1536" userDrawn="1">
          <p15:clr>
            <a:srgbClr val="A4A3A4"/>
          </p15:clr>
        </p15:guide>
        <p15:guide id="11" orient="horz" pos="18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5701"/>
  </p:normalViewPr>
  <p:slideViewPr>
    <p:cSldViewPr>
      <p:cViewPr varScale="1">
        <p:scale>
          <a:sx n="81" d="100"/>
          <a:sy n="81" d="100"/>
        </p:scale>
        <p:origin x="966" y="78"/>
      </p:cViewPr>
      <p:guideLst>
        <p:guide pos="7296"/>
        <p:guide pos="384"/>
        <p:guide orient="horz" pos="528"/>
        <p:guide orient="horz" pos="3552"/>
        <p:guide orient="horz" pos="768"/>
        <p:guide pos="4032"/>
        <p:guide pos="3648"/>
        <p:guide orient="horz" pos="1536"/>
        <p:guide orient="horz" pos="187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88E34-8C8C-8747-BADB-40E1ACC00129}" type="datetimeFigureOut">
              <a:rPr lang="en-US" smtClean="0"/>
              <a:t>12/11/2022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E5FCA-B2DD-C941-A2C1-638939433487}" type="slidenum">
              <a:rPr lang="en-US" smtClean="0"/>
              <a:t>‹#›</a:t>
            </a:fld>
            <a:endParaRPr lang="en-US" dirty="0"/>
          </a:p>
        </p:txBody>
      </p:sp>
    </p:spTree>
    <p:extLst>
      <p:ext uri="{BB962C8B-B14F-4D97-AF65-F5344CB8AC3E}">
        <p14:creationId xmlns:p14="http://schemas.microsoft.com/office/powerpoint/2010/main" val="352489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1E5FCA-B2DD-C941-A2C1-638939433487}" type="slidenum">
              <a:rPr lang="en-US" smtClean="0"/>
              <a:t>1</a:t>
            </a:fld>
            <a:endParaRPr lang="en-US" dirty="0"/>
          </a:p>
        </p:txBody>
      </p:sp>
    </p:spTree>
    <p:extLst>
      <p:ext uri="{BB962C8B-B14F-4D97-AF65-F5344CB8AC3E}">
        <p14:creationId xmlns:p14="http://schemas.microsoft.com/office/powerpoint/2010/main" val="2882009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809"/>
          <a:stretch/>
        </p:blipFill>
        <p:spPr>
          <a:xfrm>
            <a:off x="0" y="0"/>
            <a:ext cx="5467552"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userDrawn="1"/>
        </p:nvPicPr>
        <p:blipFill>
          <a:blip r:embed="rId3"/>
          <a:stretch>
            <a:fillRect/>
          </a:stretch>
        </p:blipFill>
        <p:spPr>
          <a:xfrm>
            <a:off x="7241236" y="1234440"/>
            <a:ext cx="4950764"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3127248"/>
            <a:ext cx="2029968"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84378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843784" y="3127248"/>
            <a:ext cx="2029968"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5084064"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5084064"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7315200"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7315200" y="3127248"/>
            <a:ext cx="2029968"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9546336" y="2438400"/>
            <a:ext cx="2029968"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9546336" y="3127248"/>
            <a:ext cx="2029968"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userDrawn="1"/>
        </p:nvPicPr>
        <p:blipFill>
          <a:blip r:embed="rId2"/>
          <a:stretch>
            <a:fillRect/>
          </a:stretch>
        </p:blipFill>
        <p:spPr>
          <a:xfrm>
            <a:off x="8762234" y="0"/>
            <a:ext cx="3429766"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5907" y="3072704"/>
            <a:ext cx="1783080" cy="512064"/>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1146218" y="2432434"/>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2196136" y="4517644"/>
            <a:ext cx="1783080" cy="512064"/>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3383307"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4418179" y="3067943"/>
            <a:ext cx="1783080" cy="512064"/>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5589586" y="2432435"/>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6640222" y="4517644"/>
            <a:ext cx="1783080" cy="512064"/>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7827392" y="3882136"/>
            <a:ext cx="1644986"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8862264" y="3072704"/>
            <a:ext cx="1783080" cy="512064"/>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10035230" y="2437196"/>
            <a:ext cx="1796654" cy="1783080"/>
          </a:xfrm>
        </p:spPr>
        <p:txBody>
          <a:bodyPr lIns="91440" tIns="0" rIns="0" bIns="0" anchor="ctr"/>
          <a:lstStyle>
            <a:lvl1pPr marL="0" indent="0">
              <a:lnSpc>
                <a:spcPct val="100000"/>
              </a:lnSpc>
              <a:spcBef>
                <a:spcPts val="0"/>
              </a:spcBef>
              <a:buNone/>
              <a:defRPr sz="1600" spc="100" baseline="0"/>
            </a:lvl1pPr>
          </a:lstStyle>
          <a:p>
            <a:pPr lvl="0"/>
            <a:r>
              <a:rPr lang="en-US"/>
              <a:t>Click to 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userDrawn="1"/>
        </p:nvPicPr>
        <p:blipFill>
          <a:blip r:embed="rId2"/>
          <a:stretch>
            <a:fillRect/>
          </a:stretch>
        </p:blipFill>
        <p:spPr>
          <a:xfrm>
            <a:off x="0" y="3931920"/>
            <a:ext cx="5470497"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userDrawn="1"/>
        </p:nvPicPr>
        <p:blipFill>
          <a:blip r:embed="rId3"/>
          <a:stretch>
            <a:fillRect/>
          </a:stretch>
        </p:blipFill>
        <p:spPr>
          <a:xfrm>
            <a:off x="7208215" y="0"/>
            <a:ext cx="4983785"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5157787"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5157787"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400800" y="2438400"/>
            <a:ext cx="5183188"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400800" y="2871216"/>
            <a:ext cx="5183188"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userDrawn="1"/>
        </p:nvPicPr>
        <p:blipFill>
          <a:blip r:embed="rId2"/>
          <a:stretch>
            <a:fillRect/>
          </a:stretch>
        </p:blipFill>
        <p:spPr>
          <a:xfrm>
            <a:off x="6453650" y="4014216"/>
            <a:ext cx="5738350"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userDrawn="1"/>
        </p:nvPicPr>
        <p:blipFill>
          <a:blip r:embed="rId3"/>
          <a:stretch>
            <a:fillRect/>
          </a:stretch>
        </p:blipFill>
        <p:spPr>
          <a:xfrm>
            <a:off x="0" y="0"/>
            <a:ext cx="5458968"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1264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07408"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07408"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8183880" y="2438400"/>
            <a:ext cx="3419856"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8183880" y="2871216"/>
            <a:ext cx="3419856"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userDrawn="1"/>
        </p:nvPicPr>
        <p:blipFill>
          <a:blip r:embed="rId2"/>
          <a:stretch>
            <a:fillRect/>
          </a:stretch>
        </p:blipFill>
        <p:spPr>
          <a:xfrm>
            <a:off x="0" y="3758530"/>
            <a:ext cx="4700016"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userDrawn="1"/>
        </p:nvPicPr>
        <p:blipFill>
          <a:blip r:embed="rId3"/>
          <a:stretch>
            <a:fillRect/>
          </a:stretch>
        </p:blipFill>
        <p:spPr>
          <a:xfrm>
            <a:off x="0" y="0"/>
            <a:ext cx="5148072"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348386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atin typeface="+mj-lt"/>
              </a:defRPr>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userDrawn="1"/>
        </p:nvPicPr>
        <p:blipFill>
          <a:blip r:embed="rId2"/>
          <a:stretch>
            <a:fillRect/>
          </a:stretch>
        </p:blipFill>
        <p:spPr>
          <a:xfrm>
            <a:off x="0" y="857290"/>
            <a:ext cx="5797296"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userDrawn="1"/>
        </p:nvPicPr>
        <p:blipFill>
          <a:blip r:embed="rId3"/>
          <a:stretch>
            <a:fillRect/>
          </a:stretch>
        </p:blipFill>
        <p:spPr>
          <a:xfrm>
            <a:off x="8763000" y="0"/>
            <a:ext cx="342900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userDrawn="1"/>
        </p:nvPicPr>
        <p:blipFill>
          <a:blip r:embed="rId2"/>
          <a:stretch>
            <a:fillRect/>
          </a:stretch>
        </p:blipFill>
        <p:spPr>
          <a:xfrm>
            <a:off x="5370576" y="3428234"/>
            <a:ext cx="6821424"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userDrawn="1"/>
        </p:nvPicPr>
        <p:blipFill>
          <a:blip r:embed="rId3"/>
          <a:stretch>
            <a:fillRect/>
          </a:stretch>
        </p:blipFill>
        <p:spPr>
          <a:xfrm>
            <a:off x="0" y="0"/>
            <a:ext cx="4654518"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userDrawn="1"/>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1078992" y="1956816"/>
            <a:ext cx="10040112"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1078992" y="4901184"/>
            <a:ext cx="10040112"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userDrawn="1"/>
        </p:nvPicPr>
        <p:blipFill>
          <a:blip r:embed="rId2"/>
          <a:stretch>
            <a:fillRect/>
          </a:stretch>
        </p:blipFill>
        <p:spPr>
          <a:xfrm>
            <a:off x="0" y="3655535"/>
            <a:ext cx="4727448"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userDrawn="1"/>
        </p:nvPicPr>
        <p:blipFill>
          <a:blip r:embed="rId3"/>
          <a:stretch>
            <a:fillRect/>
          </a:stretch>
        </p:blipFill>
        <p:spPr>
          <a:xfrm>
            <a:off x="6548245" y="0"/>
            <a:ext cx="5643755"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612648" y="1216152"/>
            <a:ext cx="5184648" cy="4416552"/>
          </a:xfrm>
        </p:spPr>
        <p:txBody>
          <a:bodyPr lIns="0" rIns="0"/>
          <a:lstStyle>
            <a:lvl1pPr algn="r">
              <a:defRPr sz="4800" cap="all" spc="400" baseline="0"/>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6400800" y="1216025"/>
            <a:ext cx="5184648"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userDrawn="1"/>
        </p:nvPicPr>
        <p:blipFill>
          <a:blip r:embed="rId2"/>
          <a:stretch>
            <a:fillRect/>
          </a:stretch>
        </p:blipFill>
        <p:spPr>
          <a:xfrm>
            <a:off x="7031909" y="0"/>
            <a:ext cx="5160091"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userDrawn="1"/>
        </p:nvPicPr>
        <p:blipFill>
          <a:blip r:embed="rId3"/>
          <a:stretch>
            <a:fillRect/>
          </a:stretch>
        </p:blipFill>
        <p:spPr>
          <a:xfrm>
            <a:off x="0" y="3127248"/>
            <a:ext cx="416220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12647" y="2441448"/>
            <a:ext cx="109728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userDrawn="1"/>
        </p:nvPicPr>
        <p:blipFill>
          <a:blip r:embed="rId2"/>
          <a:stretch>
            <a:fillRect/>
          </a:stretch>
        </p:blipFill>
        <p:spPr>
          <a:xfrm>
            <a:off x="0" y="0"/>
            <a:ext cx="4196903"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userDrawn="1"/>
        </p:nvPicPr>
        <p:blipFill>
          <a:blip r:embed="rId3"/>
          <a:stretch>
            <a:fillRect/>
          </a:stretch>
        </p:blipFill>
        <p:spPr>
          <a:xfrm>
            <a:off x="6202680" y="4079057"/>
            <a:ext cx="598932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3063240" y="2651760"/>
            <a:ext cx="6309360" cy="1580714"/>
          </a:xfrm>
        </p:spPr>
        <p:txBody>
          <a:bodyPr lIns="91440" rIns="91440" anchor="t"/>
          <a:lstStyle>
            <a:lvl1pPr algn="l">
              <a:lnSpc>
                <a:spcPct val="100000"/>
              </a:lnSpc>
              <a:defRPr sz="2800" cap="none" spc="200" baseline="0"/>
            </a:lvl1pPr>
          </a:lstStyle>
          <a:p>
            <a:r>
              <a:rPr lang="en-US"/>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3063240" y="4232475"/>
            <a:ext cx="5775960" cy="333945"/>
          </a:xfrm>
        </p:spPr>
        <p:txBody>
          <a:bodyPr/>
          <a:lstStyle>
            <a:lvl1pPr marL="0" indent="0">
              <a:buNone/>
              <a:defRPr sz="1800" spc="200" baseline="0"/>
            </a:lvl1pPr>
          </a:lstStyle>
          <a:p>
            <a:pPr lvl="0"/>
            <a:r>
              <a:rPr lang="en-US"/>
              <a:t>Click to 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9737922" y="3591339"/>
            <a:ext cx="1171575"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1209261" y="1982216"/>
            <a:ext cx="1171575"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userDrawn="1"/>
        </p:nvPicPr>
        <p:blipFill>
          <a:blip r:embed="rId2"/>
          <a:stretch>
            <a:fillRect/>
          </a:stretch>
        </p:blipFill>
        <p:spPr>
          <a:xfrm>
            <a:off x="0" y="1764792"/>
            <a:ext cx="5359935"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userDrawn="1"/>
        </p:nvPicPr>
        <p:blipFill>
          <a:blip r:embed="rId3"/>
          <a:stretch>
            <a:fillRect/>
          </a:stretch>
        </p:blipFill>
        <p:spPr>
          <a:xfrm>
            <a:off x="9262085" y="0"/>
            <a:ext cx="2929915"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960120"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858956"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858956"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730752"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629588"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629588"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6464808"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6363644"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6363644"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198864" y="2450592"/>
            <a:ext cx="2057400" cy="2057400"/>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9097700" y="4611550"/>
            <a:ext cx="22860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9097700" y="4865225"/>
            <a:ext cx="22860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userDrawn="1"/>
        </p:nvPicPr>
        <p:blipFill>
          <a:blip r:embed="rId2"/>
          <a:stretch>
            <a:fillRect/>
          </a:stretch>
        </p:blipFill>
        <p:spPr>
          <a:xfrm>
            <a:off x="0" y="1766265"/>
            <a:ext cx="5358384"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612648" y="868679"/>
            <a:ext cx="10972800" cy="1572768"/>
          </a:xfrm>
        </p:spPr>
        <p:txBody>
          <a:bodyPr lIns="91440" tIns="182880" rIns="91440" bIns="0"/>
          <a:lstStyle>
            <a:lvl1pPr algn="ctr">
              <a:lnSpc>
                <a:spcPct val="90000"/>
              </a:lnSpc>
              <a:defRPr sz="4800" spc="400" baseline="0"/>
            </a:lvl1pPr>
          </a:lstStyle>
          <a:p>
            <a:r>
              <a:rPr lang="en-US"/>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45720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45720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45720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45720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993392"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993392"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218688"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218688"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3218688"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3218688"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4745736"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4745736"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5966787"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5966787"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5966787"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5966787"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7498080"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7498080"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8732520" y="2670048"/>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8732520" y="3094300"/>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8732520" y="4479943"/>
            <a:ext cx="1399032"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8732520" y="4904195"/>
            <a:ext cx="1399032"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10250424" y="2450592"/>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10250424" y="4260487"/>
            <a:ext cx="1161288" cy="1161288"/>
          </a:xfrm>
        </p:spPr>
        <p:txBody>
          <a:bodyPr>
            <a:normAutofit/>
          </a:bodyPr>
          <a:lstStyle>
            <a:lvl1pPr marL="0" indent="0">
              <a:buNone/>
              <a:defRPr sz="1400">
                <a:solidFill>
                  <a:schemeClr val="tx1"/>
                </a:solidFill>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11575"/>
            <a:ext cx="4114800" cy="856526"/>
          </a:xfrm>
          <a:prstGeom prst="rect">
            <a:avLst/>
          </a:prstGeom>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4038600" y="6006546"/>
            <a:ext cx="4114800" cy="851453"/>
          </a:xfrm>
          <a:prstGeom prst="rect">
            <a:avLst/>
          </a:prstGeom>
        </p:spPr>
        <p:txBody>
          <a:bodyPr/>
          <a:lstStyle/>
          <a:p>
            <a:fld id="{294A09A9-5501-47C1-A89A-A340965A2BE2}" type="slidenum">
              <a:rPr lang="en-US" smtClean="0"/>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userDrawn="1"/>
        </p:nvCxnSpPr>
        <p:spPr>
          <a:xfrm>
            <a:off x="5251048" y="868101"/>
            <a:ext cx="168990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userDrawn="1"/>
        </p:nvCxnSpPr>
        <p:spPr>
          <a:xfrm>
            <a:off x="5251048" y="5995687"/>
            <a:ext cx="16899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1660127"/>
            <a:ext cx="114300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3104752"/>
            <a:ext cx="11430000" cy="209228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11575"/>
            <a:ext cx="41148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4038600" y="6006546"/>
            <a:ext cx="41148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r>
              <a:rPr lang="en-US" dirty="0"/>
              <a:t>&lt;##&gt;</a:t>
            </a: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1" r:id="rId4"/>
    <p:sldLayoutId id="2147483662" r:id="rId5"/>
    <p:sldLayoutId id="2147483665" r:id="rId6"/>
    <p:sldLayoutId id="2147483669" r:id="rId7"/>
    <p:sldLayoutId id="2147483658" r:id="rId8"/>
    <p:sldLayoutId id="2147483666" r:id="rId9"/>
    <p:sldLayoutId id="2147483668" r:id="rId10"/>
    <p:sldLayoutId id="2147483670" r:id="rId11"/>
    <p:sldLayoutId id="2147483653" r:id="rId12"/>
    <p:sldLayoutId id="2147483667" r:id="rId13"/>
    <p:sldLayoutId id="2147483661" r:id="rId14"/>
    <p:sldLayoutId id="2147483660" r:id="rId15"/>
    <p:sldLayoutId id="2147483655" r:id="rId16"/>
    <p:sldLayoutId id="2147483659"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nationalcybersecuritysociety.org/wp-content/uploads/2019/05/BYOD-Policy-Template-FINAL.doc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838200" y="381000"/>
            <a:ext cx="6617208" cy="2387600"/>
          </a:xfrm>
        </p:spPr>
        <p:txBody>
          <a:bodyPr/>
          <a:lstStyle/>
          <a:p>
            <a:r>
              <a:rPr lang="en-US" dirty="0"/>
              <a:t>Final Project</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914400" y="3793744"/>
            <a:ext cx="6376416" cy="1609344"/>
          </a:xfrm>
        </p:spPr>
        <p:txBody>
          <a:bodyPr/>
          <a:lstStyle/>
          <a:p>
            <a:r>
              <a:rPr lang="en-US" dirty="0"/>
              <a:t>SEC285</a:t>
            </a:r>
          </a:p>
          <a:p>
            <a:r>
              <a:rPr lang="en-US" dirty="0"/>
              <a:t>Amber Palmer​</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A258E-2383-26D9-AA5B-9DDFB74656DE}"/>
              </a:ext>
            </a:extLst>
          </p:cNvPr>
          <p:cNvSpPr>
            <a:spLocks noGrp="1"/>
          </p:cNvSpPr>
          <p:nvPr>
            <p:ph type="ctrTitle"/>
          </p:nvPr>
        </p:nvSpPr>
        <p:spPr>
          <a:xfrm>
            <a:off x="271272" y="181356"/>
            <a:ext cx="11649456" cy="990600"/>
          </a:xfrm>
        </p:spPr>
        <p:txBody>
          <a:bodyPr/>
          <a:lstStyle/>
          <a:p>
            <a:r>
              <a:rPr lang="en-US" sz="4800" dirty="0"/>
              <a:t>Stateful firewall submission</a:t>
            </a:r>
          </a:p>
        </p:txBody>
      </p:sp>
      <p:sp>
        <p:nvSpPr>
          <p:cNvPr id="7" name="Subtitle 6">
            <a:extLst>
              <a:ext uri="{FF2B5EF4-FFF2-40B4-BE49-F238E27FC236}">
                <a16:creationId xmlns:a16="http://schemas.microsoft.com/office/drawing/2014/main" id="{703DD638-9119-84C8-20DC-AB9E7CDE6C07}"/>
              </a:ext>
            </a:extLst>
          </p:cNvPr>
          <p:cNvSpPr>
            <a:spLocks noGrp="1"/>
          </p:cNvSpPr>
          <p:nvPr>
            <p:ph type="subTitle" idx="1"/>
          </p:nvPr>
        </p:nvSpPr>
        <p:spPr>
          <a:xfrm>
            <a:off x="1075944" y="1166018"/>
            <a:ext cx="10040112" cy="5029200"/>
          </a:xfrm>
        </p:spPr>
        <p:txBody>
          <a:bodyPr/>
          <a:lstStyle/>
          <a:p>
            <a:pPr>
              <a:lnSpc>
                <a:spcPct val="150000"/>
              </a:lnSpc>
            </a:pPr>
            <a:r>
              <a:rPr lang="en-US" sz="2000" b="0" dirty="0"/>
              <a:t>Firewalls are used to protect enterprise computing resources from attacks by allowing access from approved hosts only. In this section, I will demonstrate how to harden a Linux server by deploying a stateful firewall with iptables. Most enterprises use applications that fall into two categories, Transmission Control Protocols (TCP) and User Datagram Protocol (UDP) with UDP being a connectionless protocol and TCP being connection-oriented. A three-way handshake is required between two endpoints in order for the session to be established. Default settings of these connections leave ports open that can be attacked by cybercriminals, leaving corporations vulnerable. Implementing the IP table rules only allows web (http/https), email (SMTP), name resolution (DNS), and SSH services to be open.</a:t>
            </a:r>
          </a:p>
        </p:txBody>
      </p:sp>
      <p:sp>
        <p:nvSpPr>
          <p:cNvPr id="5" name="Slide Number Placeholder 4">
            <a:extLst>
              <a:ext uri="{FF2B5EF4-FFF2-40B4-BE49-F238E27FC236}">
                <a16:creationId xmlns:a16="http://schemas.microsoft.com/office/drawing/2014/main" id="{7441FA06-D013-CDAC-95B6-B10B28E5FD4B}"/>
              </a:ext>
            </a:extLst>
          </p:cNvPr>
          <p:cNvSpPr>
            <a:spLocks noGrp="1"/>
          </p:cNvSpPr>
          <p:nvPr>
            <p:ph type="sldNum" sz="quarter" idx="4294967295"/>
          </p:nvPr>
        </p:nvSpPr>
        <p:spPr>
          <a:xfrm>
            <a:off x="0" y="6007100"/>
            <a:ext cx="4114800" cy="850900"/>
          </a:xfrm>
        </p:spPr>
        <p:txBody>
          <a:bodyPr/>
          <a:lstStyle/>
          <a:p>
            <a:fld id="{294A09A9-5501-47C1-A89A-A340965A2BE2}" type="slidenum">
              <a:rPr lang="en-US" smtClean="0"/>
              <a:t>10</a:t>
            </a:fld>
            <a:endParaRPr lang="en-US" dirty="0"/>
          </a:p>
        </p:txBody>
      </p:sp>
    </p:spTree>
    <p:extLst>
      <p:ext uri="{BB962C8B-B14F-4D97-AF65-F5344CB8AC3E}">
        <p14:creationId xmlns:p14="http://schemas.microsoft.com/office/powerpoint/2010/main" val="300384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5C8C12A-4A5A-BD74-114E-A80ADE3C7A00}"/>
              </a:ext>
            </a:extLst>
          </p:cNvPr>
          <p:cNvSpPr>
            <a:spLocks noGrp="1"/>
          </p:cNvSpPr>
          <p:nvPr>
            <p:ph sz="half" idx="2"/>
          </p:nvPr>
        </p:nvSpPr>
        <p:spPr>
          <a:xfrm>
            <a:off x="723900" y="1760415"/>
            <a:ext cx="10744200" cy="861774"/>
          </a:xfrm>
        </p:spPr>
        <p:txBody>
          <a:bodyPr/>
          <a:lstStyle/>
          <a:p>
            <a:pPr marL="0" indent="0">
              <a:buNone/>
            </a:pPr>
            <a:r>
              <a:rPr lang="en-US" dirty="0"/>
              <a:t>The first scan showed many ports that were open. After running the above command no ports reflected opened because the above firewall rule dropped all incoming connections to the Linux Server.</a:t>
            </a:r>
          </a:p>
        </p:txBody>
      </p:sp>
      <p:sp>
        <p:nvSpPr>
          <p:cNvPr id="4" name="Footer Placeholder 3">
            <a:extLst>
              <a:ext uri="{FF2B5EF4-FFF2-40B4-BE49-F238E27FC236}">
                <a16:creationId xmlns:a16="http://schemas.microsoft.com/office/drawing/2014/main" id="{F4D7266B-8AD7-5A78-9343-5932837CA7D8}"/>
              </a:ext>
            </a:extLst>
          </p:cNvPr>
          <p:cNvSpPr>
            <a:spLocks noGrp="1"/>
          </p:cNvSpPr>
          <p:nvPr>
            <p:ph type="ftr" sz="quarter" idx="11"/>
          </p:nvPr>
        </p:nvSpPr>
        <p:spPr/>
        <p:txBody>
          <a:bodyPr/>
          <a:lstStyle/>
          <a:p>
            <a:r>
              <a:rPr lang="en-US" sz="1500" dirty="0"/>
              <a:t>Question</a:t>
            </a:r>
          </a:p>
        </p:txBody>
      </p:sp>
      <p:sp>
        <p:nvSpPr>
          <p:cNvPr id="5" name="Slide Number Placeholder 4">
            <a:extLst>
              <a:ext uri="{FF2B5EF4-FFF2-40B4-BE49-F238E27FC236}">
                <a16:creationId xmlns:a16="http://schemas.microsoft.com/office/drawing/2014/main" id="{0540A57C-9F13-BFFA-4AA9-6E918AE15E1F}"/>
              </a:ext>
            </a:extLst>
          </p:cNvPr>
          <p:cNvSpPr>
            <a:spLocks noGrp="1"/>
          </p:cNvSpPr>
          <p:nvPr>
            <p:ph type="sldNum" sz="quarter" idx="12"/>
          </p:nvPr>
        </p:nvSpPr>
        <p:spPr/>
        <p:txBody>
          <a:bodyPr/>
          <a:lstStyle/>
          <a:p>
            <a:fld id="{294A09A9-5501-47C1-A89A-A340965A2BE2}" type="slidenum">
              <a:rPr lang="en-US" smtClean="0"/>
              <a:t>11</a:t>
            </a:fld>
            <a:endParaRPr lang="en-US" dirty="0"/>
          </a:p>
        </p:txBody>
      </p:sp>
      <p:sp>
        <p:nvSpPr>
          <p:cNvPr id="12" name="TextBox 11">
            <a:extLst>
              <a:ext uri="{FF2B5EF4-FFF2-40B4-BE49-F238E27FC236}">
                <a16:creationId xmlns:a16="http://schemas.microsoft.com/office/drawing/2014/main" id="{A0EE079D-AC7B-7B27-39B4-4C5ABF6C732E}"/>
              </a:ext>
            </a:extLst>
          </p:cNvPr>
          <p:cNvSpPr txBox="1"/>
          <p:nvPr/>
        </p:nvSpPr>
        <p:spPr>
          <a:xfrm>
            <a:off x="1695450" y="916805"/>
            <a:ext cx="8801100" cy="861774"/>
          </a:xfrm>
          <a:prstGeom prst="rect">
            <a:avLst/>
          </a:prstGeom>
          <a:noFill/>
        </p:spPr>
        <p:txBody>
          <a:bodyPr wrap="square" rtlCol="0">
            <a:spAutoFit/>
          </a:bodyPr>
          <a:lstStyle/>
          <a:p>
            <a:r>
              <a:rPr lang="en-US" sz="2500" b="1" dirty="0"/>
              <a:t>What effect does the </a:t>
            </a:r>
            <a:r>
              <a:rPr lang="en-US" sz="2500" b="1" dirty="0" err="1"/>
              <a:t>sudo</a:t>
            </a:r>
            <a:r>
              <a:rPr lang="en-US" sz="2500" b="1" dirty="0"/>
              <a:t> iptables --policy INPUT DROP command have on the access to computing resources?</a:t>
            </a:r>
          </a:p>
        </p:txBody>
      </p:sp>
      <p:pic>
        <p:nvPicPr>
          <p:cNvPr id="14" name="Picture 13">
            <a:extLst>
              <a:ext uri="{FF2B5EF4-FFF2-40B4-BE49-F238E27FC236}">
                <a16:creationId xmlns:a16="http://schemas.microsoft.com/office/drawing/2014/main" id="{54CADEFE-751C-DA89-A5E7-E34E455E89D0}"/>
              </a:ext>
            </a:extLst>
          </p:cNvPr>
          <p:cNvPicPr>
            <a:picLocks noChangeAspect="1"/>
          </p:cNvPicPr>
          <p:nvPr/>
        </p:nvPicPr>
        <p:blipFill>
          <a:blip r:embed="rId2"/>
          <a:stretch>
            <a:fillRect/>
          </a:stretch>
        </p:blipFill>
        <p:spPr>
          <a:xfrm>
            <a:off x="152400" y="2746108"/>
            <a:ext cx="4495800" cy="4100317"/>
          </a:xfrm>
          <a:prstGeom prst="rect">
            <a:avLst/>
          </a:prstGeom>
        </p:spPr>
      </p:pic>
      <p:pic>
        <p:nvPicPr>
          <p:cNvPr id="16" name="Picture 15">
            <a:extLst>
              <a:ext uri="{FF2B5EF4-FFF2-40B4-BE49-F238E27FC236}">
                <a16:creationId xmlns:a16="http://schemas.microsoft.com/office/drawing/2014/main" id="{A6E3FC40-E7C8-EC08-40D6-1E2528CA3509}"/>
              </a:ext>
            </a:extLst>
          </p:cNvPr>
          <p:cNvPicPr>
            <a:picLocks noChangeAspect="1"/>
          </p:cNvPicPr>
          <p:nvPr/>
        </p:nvPicPr>
        <p:blipFill>
          <a:blip r:embed="rId3"/>
          <a:stretch>
            <a:fillRect/>
          </a:stretch>
        </p:blipFill>
        <p:spPr>
          <a:xfrm>
            <a:off x="5334000" y="3540600"/>
            <a:ext cx="6449304" cy="1793400"/>
          </a:xfrm>
          <a:prstGeom prst="rect">
            <a:avLst/>
          </a:prstGeom>
        </p:spPr>
      </p:pic>
      <p:sp>
        <p:nvSpPr>
          <p:cNvPr id="17" name="TextBox 16">
            <a:extLst>
              <a:ext uri="{FF2B5EF4-FFF2-40B4-BE49-F238E27FC236}">
                <a16:creationId xmlns:a16="http://schemas.microsoft.com/office/drawing/2014/main" id="{9A72D936-DA49-6B40-76A4-2D3E9F65EF6E}"/>
              </a:ext>
            </a:extLst>
          </p:cNvPr>
          <p:cNvSpPr txBox="1"/>
          <p:nvPr/>
        </p:nvSpPr>
        <p:spPr>
          <a:xfrm>
            <a:off x="1905000" y="2395802"/>
            <a:ext cx="990600" cy="323165"/>
          </a:xfrm>
          <a:prstGeom prst="rect">
            <a:avLst/>
          </a:prstGeom>
          <a:noFill/>
        </p:spPr>
        <p:txBody>
          <a:bodyPr wrap="square" rtlCol="0">
            <a:spAutoFit/>
          </a:bodyPr>
          <a:lstStyle/>
          <a:p>
            <a:r>
              <a:rPr lang="en-US" sz="1500" b="1" dirty="0"/>
              <a:t>(Before)</a:t>
            </a:r>
          </a:p>
        </p:txBody>
      </p:sp>
      <p:sp>
        <p:nvSpPr>
          <p:cNvPr id="18" name="TextBox 17">
            <a:extLst>
              <a:ext uri="{FF2B5EF4-FFF2-40B4-BE49-F238E27FC236}">
                <a16:creationId xmlns:a16="http://schemas.microsoft.com/office/drawing/2014/main" id="{D2EB45F9-5D91-1EDD-DFBA-9D955256E3ED}"/>
              </a:ext>
            </a:extLst>
          </p:cNvPr>
          <p:cNvSpPr txBox="1"/>
          <p:nvPr/>
        </p:nvSpPr>
        <p:spPr>
          <a:xfrm>
            <a:off x="8113578" y="3155817"/>
            <a:ext cx="890148" cy="323165"/>
          </a:xfrm>
          <a:prstGeom prst="rect">
            <a:avLst/>
          </a:prstGeom>
          <a:noFill/>
        </p:spPr>
        <p:txBody>
          <a:bodyPr wrap="square" rtlCol="0">
            <a:spAutoFit/>
          </a:bodyPr>
          <a:lstStyle/>
          <a:p>
            <a:r>
              <a:rPr lang="en-US" sz="1500" b="1" dirty="0"/>
              <a:t>(After)</a:t>
            </a:r>
          </a:p>
        </p:txBody>
      </p:sp>
    </p:spTree>
    <p:extLst>
      <p:ext uri="{BB962C8B-B14F-4D97-AF65-F5344CB8AC3E}">
        <p14:creationId xmlns:p14="http://schemas.microsoft.com/office/powerpoint/2010/main" val="291084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543B-CC3D-CC13-80B5-D7901A1DCF98}"/>
              </a:ext>
            </a:extLst>
          </p:cNvPr>
          <p:cNvSpPr>
            <a:spLocks noGrp="1"/>
          </p:cNvSpPr>
          <p:nvPr>
            <p:ph type="title"/>
          </p:nvPr>
        </p:nvSpPr>
        <p:spPr>
          <a:xfrm>
            <a:off x="3983181" y="228600"/>
            <a:ext cx="4194048" cy="688848"/>
          </a:xfrm>
        </p:spPr>
        <p:txBody>
          <a:bodyPr/>
          <a:lstStyle/>
          <a:p>
            <a:r>
              <a:rPr lang="en-US" dirty="0"/>
              <a:t>Nmap scan</a:t>
            </a:r>
          </a:p>
        </p:txBody>
      </p:sp>
      <p:sp>
        <p:nvSpPr>
          <p:cNvPr id="5" name="Slide Number Placeholder 4">
            <a:extLst>
              <a:ext uri="{FF2B5EF4-FFF2-40B4-BE49-F238E27FC236}">
                <a16:creationId xmlns:a16="http://schemas.microsoft.com/office/drawing/2014/main" id="{FF4C4835-D7E9-93DC-FE59-5F81DEB525AA}"/>
              </a:ext>
            </a:extLst>
          </p:cNvPr>
          <p:cNvSpPr>
            <a:spLocks noGrp="1"/>
          </p:cNvSpPr>
          <p:nvPr>
            <p:ph type="sldNum" sz="quarter" idx="12"/>
          </p:nvPr>
        </p:nvSpPr>
        <p:spPr/>
        <p:txBody>
          <a:bodyPr/>
          <a:lstStyle/>
          <a:p>
            <a:fld id="{294A09A9-5501-47C1-A89A-A340965A2BE2}" type="slidenum">
              <a:rPr lang="en-US" smtClean="0"/>
              <a:t>12</a:t>
            </a:fld>
            <a:endParaRPr lang="en-US" dirty="0"/>
          </a:p>
        </p:txBody>
      </p:sp>
      <p:sp>
        <p:nvSpPr>
          <p:cNvPr id="6" name="TextBox 5">
            <a:extLst>
              <a:ext uri="{FF2B5EF4-FFF2-40B4-BE49-F238E27FC236}">
                <a16:creationId xmlns:a16="http://schemas.microsoft.com/office/drawing/2014/main" id="{0088B744-2A36-D086-6754-43F276F12CCA}"/>
              </a:ext>
            </a:extLst>
          </p:cNvPr>
          <p:cNvSpPr txBox="1"/>
          <p:nvPr/>
        </p:nvSpPr>
        <p:spPr>
          <a:xfrm>
            <a:off x="3998975" y="1295400"/>
            <a:ext cx="4194049" cy="646331"/>
          </a:xfrm>
          <a:prstGeom prst="rect">
            <a:avLst/>
          </a:prstGeom>
          <a:noFill/>
        </p:spPr>
        <p:txBody>
          <a:bodyPr wrap="square" rtlCol="0">
            <a:spAutoFit/>
          </a:bodyPr>
          <a:lstStyle/>
          <a:p>
            <a:r>
              <a:rPr lang="en-US" dirty="0"/>
              <a:t>This screenshot shows the Nmap scan after all </a:t>
            </a:r>
            <a:r>
              <a:rPr lang="en-US" dirty="0" err="1"/>
              <a:t>iptable</a:t>
            </a:r>
            <a:r>
              <a:rPr lang="en-US" dirty="0"/>
              <a:t> rules were implemented</a:t>
            </a:r>
          </a:p>
        </p:txBody>
      </p:sp>
      <p:pic>
        <p:nvPicPr>
          <p:cNvPr id="7" name="Picture 6">
            <a:extLst>
              <a:ext uri="{FF2B5EF4-FFF2-40B4-BE49-F238E27FC236}">
                <a16:creationId xmlns:a16="http://schemas.microsoft.com/office/drawing/2014/main" id="{EA91F109-129C-089A-8F6F-E9040FF6E6FA}"/>
              </a:ext>
            </a:extLst>
          </p:cNvPr>
          <p:cNvPicPr>
            <a:picLocks noChangeAspect="1"/>
          </p:cNvPicPr>
          <p:nvPr/>
        </p:nvPicPr>
        <p:blipFill>
          <a:blip r:embed="rId2"/>
          <a:stretch>
            <a:fillRect/>
          </a:stretch>
        </p:blipFill>
        <p:spPr>
          <a:xfrm>
            <a:off x="2651205" y="2438400"/>
            <a:ext cx="6858000" cy="3429000"/>
          </a:xfrm>
          <a:prstGeom prst="rect">
            <a:avLst/>
          </a:prstGeom>
        </p:spPr>
      </p:pic>
    </p:spTree>
    <p:extLst>
      <p:ext uri="{BB962C8B-B14F-4D97-AF65-F5344CB8AC3E}">
        <p14:creationId xmlns:p14="http://schemas.microsoft.com/office/powerpoint/2010/main" val="427240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103142-B8CA-2FE4-4687-EB1746F29AE4}"/>
              </a:ext>
            </a:extLst>
          </p:cNvPr>
          <p:cNvSpPr>
            <a:spLocks noGrp="1"/>
          </p:cNvSpPr>
          <p:nvPr>
            <p:ph type="ctrTitle"/>
          </p:nvPr>
        </p:nvSpPr>
        <p:spPr>
          <a:xfrm>
            <a:off x="1872996" y="245364"/>
            <a:ext cx="8446008" cy="862584"/>
          </a:xfrm>
        </p:spPr>
        <p:txBody>
          <a:bodyPr/>
          <a:lstStyle/>
          <a:p>
            <a:r>
              <a:rPr lang="en-US" sz="4800" dirty="0"/>
              <a:t>BYOD security policy</a:t>
            </a:r>
          </a:p>
        </p:txBody>
      </p:sp>
      <p:sp>
        <p:nvSpPr>
          <p:cNvPr id="9" name="Subtitle 8">
            <a:extLst>
              <a:ext uri="{FF2B5EF4-FFF2-40B4-BE49-F238E27FC236}">
                <a16:creationId xmlns:a16="http://schemas.microsoft.com/office/drawing/2014/main" id="{CB36DC82-6EF3-A41C-BD44-73552C610B1C}"/>
              </a:ext>
            </a:extLst>
          </p:cNvPr>
          <p:cNvSpPr>
            <a:spLocks noGrp="1"/>
          </p:cNvSpPr>
          <p:nvPr>
            <p:ph type="subTitle" idx="1"/>
          </p:nvPr>
        </p:nvSpPr>
        <p:spPr>
          <a:xfrm>
            <a:off x="1075944" y="1828800"/>
            <a:ext cx="10040112" cy="3971544"/>
          </a:xfrm>
        </p:spPr>
        <p:txBody>
          <a:bodyPr/>
          <a:lstStyle/>
          <a:p>
            <a:pPr>
              <a:lnSpc>
                <a:spcPct val="150000"/>
              </a:lnSpc>
            </a:pPr>
            <a:r>
              <a:rPr lang="en-US" b="0" dirty="0"/>
              <a:t>A security policy is a high-level set of documents that establishes standards of an organization’s expectations regarding the proper usage of their computing resources by specifying what behaviors are acceptable and which behaviors are not acceptable while utilizing organizational computing resources. It is important for security practitioners to be familiar with designing effective security policies to protect the organization’s resources, networks, and devices.</a:t>
            </a:r>
          </a:p>
        </p:txBody>
      </p:sp>
      <p:sp>
        <p:nvSpPr>
          <p:cNvPr id="5" name="Slide Number Placeholder 4">
            <a:extLst>
              <a:ext uri="{FF2B5EF4-FFF2-40B4-BE49-F238E27FC236}">
                <a16:creationId xmlns:a16="http://schemas.microsoft.com/office/drawing/2014/main" id="{B9BE90AA-3A72-6226-C7C0-900AA25562C9}"/>
              </a:ext>
            </a:extLst>
          </p:cNvPr>
          <p:cNvSpPr>
            <a:spLocks noGrp="1"/>
          </p:cNvSpPr>
          <p:nvPr>
            <p:ph type="sldNum" sz="quarter" idx="4294967295"/>
          </p:nvPr>
        </p:nvSpPr>
        <p:spPr>
          <a:xfrm>
            <a:off x="0" y="6007100"/>
            <a:ext cx="4114800" cy="850900"/>
          </a:xfrm>
        </p:spPr>
        <p:txBody>
          <a:bodyPr/>
          <a:lstStyle/>
          <a:p>
            <a:fld id="{294A09A9-5501-47C1-A89A-A340965A2BE2}" type="slidenum">
              <a:rPr lang="en-US" smtClean="0"/>
              <a:t>13</a:t>
            </a:fld>
            <a:endParaRPr lang="en-US" dirty="0"/>
          </a:p>
        </p:txBody>
      </p:sp>
    </p:spTree>
    <p:extLst>
      <p:ext uri="{BB962C8B-B14F-4D97-AF65-F5344CB8AC3E}">
        <p14:creationId xmlns:p14="http://schemas.microsoft.com/office/powerpoint/2010/main" val="185218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C87703-7ABC-BB79-DAB0-653F5FDA78C6}"/>
              </a:ext>
            </a:extLst>
          </p:cNvPr>
          <p:cNvSpPr txBox="1"/>
          <p:nvPr/>
        </p:nvSpPr>
        <p:spPr>
          <a:xfrm>
            <a:off x="3924300" y="228600"/>
            <a:ext cx="4343400" cy="1015663"/>
          </a:xfrm>
          <a:prstGeom prst="rect">
            <a:avLst/>
          </a:prstGeom>
          <a:noFill/>
        </p:spPr>
        <p:txBody>
          <a:bodyPr wrap="square" rtlCol="0">
            <a:spAutoFit/>
          </a:bodyPr>
          <a:lstStyle/>
          <a:p>
            <a:pPr algn="ctr"/>
            <a:r>
              <a:rPr lang="en-US" sz="3000" b="1" dirty="0"/>
              <a:t>BYOD Security Policy</a:t>
            </a:r>
          </a:p>
          <a:p>
            <a:pPr algn="ctr"/>
            <a:r>
              <a:rPr lang="en-US" sz="3000" b="1" dirty="0"/>
              <a:t>ABC Corporation</a:t>
            </a:r>
          </a:p>
        </p:txBody>
      </p:sp>
      <p:sp>
        <p:nvSpPr>
          <p:cNvPr id="6" name="TextBox 5">
            <a:extLst>
              <a:ext uri="{FF2B5EF4-FFF2-40B4-BE49-F238E27FC236}">
                <a16:creationId xmlns:a16="http://schemas.microsoft.com/office/drawing/2014/main" id="{AEBA7707-61C5-E42E-770D-A0E9E29A788D}"/>
              </a:ext>
            </a:extLst>
          </p:cNvPr>
          <p:cNvSpPr txBox="1"/>
          <p:nvPr/>
        </p:nvSpPr>
        <p:spPr>
          <a:xfrm>
            <a:off x="152400" y="1578096"/>
            <a:ext cx="2057400" cy="446276"/>
          </a:xfrm>
          <a:prstGeom prst="rect">
            <a:avLst/>
          </a:prstGeom>
          <a:noFill/>
        </p:spPr>
        <p:txBody>
          <a:bodyPr wrap="square" rtlCol="0">
            <a:spAutoFit/>
          </a:bodyPr>
          <a:lstStyle/>
          <a:p>
            <a:pPr marL="342900" indent="-342900">
              <a:buFont typeface="Wingdings" panose="05000000000000000000" pitchFamily="2" charset="2"/>
              <a:buChar char="v"/>
            </a:pPr>
            <a:r>
              <a:rPr lang="en-US" sz="2300" b="1" dirty="0"/>
              <a:t>Overview</a:t>
            </a:r>
          </a:p>
        </p:txBody>
      </p:sp>
      <p:sp>
        <p:nvSpPr>
          <p:cNvPr id="7" name="TextBox 6">
            <a:extLst>
              <a:ext uri="{FF2B5EF4-FFF2-40B4-BE49-F238E27FC236}">
                <a16:creationId xmlns:a16="http://schemas.microsoft.com/office/drawing/2014/main" id="{1C40C892-E1D6-0752-0F55-B230FF79C32A}"/>
              </a:ext>
            </a:extLst>
          </p:cNvPr>
          <p:cNvSpPr txBox="1"/>
          <p:nvPr/>
        </p:nvSpPr>
        <p:spPr>
          <a:xfrm>
            <a:off x="266700" y="2054060"/>
            <a:ext cx="11658600" cy="2062103"/>
          </a:xfrm>
          <a:prstGeom prst="rect">
            <a:avLst/>
          </a:prstGeom>
          <a:noFill/>
        </p:spPr>
        <p:txBody>
          <a:bodyPr wrap="square" rtlCol="0">
            <a:spAutoFit/>
          </a:bodyPr>
          <a:lstStyle/>
          <a:p>
            <a:r>
              <a:rPr lang="en-US" sz="1600" dirty="0">
                <a:latin typeface="Times New Roman" panose="02020603050405020304" pitchFamily="18" charset="0"/>
                <a:ea typeface="Calibri" panose="020F0502020204030204" pitchFamily="34" charset="0"/>
              </a:rPr>
              <a:t>BYOD is a current industry trend that allows employees the ability to use their own laptops, tablets, and smartphones to connect to the internal network of ABC corporation. Starting in 2010 Android started picking up and the release of the first iPad helped pave the way for corporations to implement BYODs but without much support. In 2011, BYOD programs and official support were implemented in the workplace and at a much faster pace.  Due to the COVID pandemic, 85% of organizations implemented BYOD policies.  Companies that are implementing BYOD make an annual savings of $350 per year, per employee. Before COVID, Intel reported in 2014 that 70% of their 80,000 employees were using their own devices for company work. This new revolution does not come without risks, such as a lack of antivirus or firewall software, stolen or lost devices, and employees leaving the company with company data on their personal devices.  The MDM tool utilized is </a:t>
            </a:r>
            <a:r>
              <a:rPr lang="en-US" sz="1600" dirty="0" err="1">
                <a:latin typeface="Times New Roman" panose="02020603050405020304" pitchFamily="18" charset="0"/>
                <a:ea typeface="Calibri" panose="020F0502020204030204" pitchFamily="34" charset="0"/>
              </a:rPr>
              <a:t>Miradore</a:t>
            </a:r>
            <a:r>
              <a:rPr lang="en-US" sz="1600" dirty="0">
                <a:latin typeface="Times New Roman" panose="02020603050405020304" pitchFamily="18" charset="0"/>
                <a:ea typeface="Calibri" panose="020F0502020204030204" pitchFamily="34" charset="0"/>
              </a:rPr>
              <a:t>.</a:t>
            </a:r>
            <a:endParaRPr lang="en-US" sz="1600" dirty="0"/>
          </a:p>
        </p:txBody>
      </p:sp>
      <p:sp>
        <p:nvSpPr>
          <p:cNvPr id="8" name="TextBox 7">
            <a:extLst>
              <a:ext uri="{FF2B5EF4-FFF2-40B4-BE49-F238E27FC236}">
                <a16:creationId xmlns:a16="http://schemas.microsoft.com/office/drawing/2014/main" id="{7213406C-1E72-9323-C56B-296574DCF692}"/>
              </a:ext>
            </a:extLst>
          </p:cNvPr>
          <p:cNvSpPr txBox="1"/>
          <p:nvPr/>
        </p:nvSpPr>
        <p:spPr>
          <a:xfrm>
            <a:off x="152400" y="4173560"/>
            <a:ext cx="1714500" cy="446276"/>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t>Purpose</a:t>
            </a:r>
          </a:p>
        </p:txBody>
      </p:sp>
      <p:sp>
        <p:nvSpPr>
          <p:cNvPr id="9" name="TextBox 8">
            <a:extLst>
              <a:ext uri="{FF2B5EF4-FFF2-40B4-BE49-F238E27FC236}">
                <a16:creationId xmlns:a16="http://schemas.microsoft.com/office/drawing/2014/main" id="{143A6F91-EC46-A8A9-005B-4E1107338046}"/>
              </a:ext>
            </a:extLst>
          </p:cNvPr>
          <p:cNvSpPr txBox="1"/>
          <p:nvPr/>
        </p:nvSpPr>
        <p:spPr>
          <a:xfrm>
            <a:off x="266700" y="4619836"/>
            <a:ext cx="11201400" cy="2308324"/>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Threats are often beyond our control, but vulnerabilities can be managed to help reduce risk. Inventory of all devices connected to ABC corporation will help in conducting vulnerability assessments and removing any unknown devices identified on the network. Working with software developers and hardware manufacturers will help the company in being vigilant in identifying and patching software and hardware vulnerabilities. Employees must be trained in identifying what hyperlinks and phishing emails might lead to malware being introduced to the network. BYOD must be enrolled in the Mobile Device Management platform to allow the company to track and have a level of management over the connected devices. Malware protection establishes and maintains malware defenses to detect and respond to known attack codes.</a:t>
            </a:r>
            <a:endParaRPr lang="en-US" dirty="0"/>
          </a:p>
        </p:txBody>
      </p:sp>
    </p:spTree>
    <p:extLst>
      <p:ext uri="{BB962C8B-B14F-4D97-AF65-F5344CB8AC3E}">
        <p14:creationId xmlns:p14="http://schemas.microsoft.com/office/powerpoint/2010/main" val="339295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1314DF-3A44-8DE9-EF09-AD96CD6B4EB8}"/>
              </a:ext>
            </a:extLst>
          </p:cNvPr>
          <p:cNvSpPr txBox="1"/>
          <p:nvPr/>
        </p:nvSpPr>
        <p:spPr>
          <a:xfrm>
            <a:off x="304800" y="152400"/>
            <a:ext cx="1371600" cy="446276"/>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t>Scope</a:t>
            </a:r>
          </a:p>
        </p:txBody>
      </p:sp>
      <p:sp>
        <p:nvSpPr>
          <p:cNvPr id="5" name="TextBox 4">
            <a:extLst>
              <a:ext uri="{FF2B5EF4-FFF2-40B4-BE49-F238E27FC236}">
                <a16:creationId xmlns:a16="http://schemas.microsoft.com/office/drawing/2014/main" id="{284A6C8B-C68A-6781-54F3-5C3D73BF460B}"/>
              </a:ext>
            </a:extLst>
          </p:cNvPr>
          <p:cNvSpPr txBox="1"/>
          <p:nvPr/>
        </p:nvSpPr>
        <p:spPr>
          <a:xfrm>
            <a:off x="381000" y="627336"/>
            <a:ext cx="11582400" cy="313932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All individuals within the ABC corporation must comply with all BYOD policies and be approved by the security team prior to use or connection to the network. </a:t>
            </a:r>
            <a:r>
              <a:rPr lang="en-US" sz="1800" dirty="0">
                <a:latin typeface="Times New Roman" panose="02020603050405020304" pitchFamily="18" charset="0"/>
                <a:ea typeface="Calibri" panose="020F0502020204030204" pitchFamily="34" charset="0"/>
              </a:rPr>
              <a:t>iOS devices, Android devices, and Windows devices are allowed once they are verified by the security team. Once the investigation on said devices has been completed, a formal letter of approval will be given and a BYOD Security Policy must be signed for each device joining the network that will be used to access the company’s data. The Mobile Application Management tool will deploy in-house developed software, third-party software applications, and volume-licensed applications from Apple’s App Store and Google Play. A Mobile Identity (MI) tool is used to ensure that only trusted devices and users have access to the network infrastructure. The EMM suite also provides access controls for company files, data loss protection, file sharing rules, cut/paste restrictions, digital rights management, and containment. All devices must be presented to IT for proper job provisioning and configuration of standard apps, such as browsers, office productivity software, and security tools before they can access the network.</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6AC1F76C-7012-93DC-1A5F-598CA29DC204}"/>
              </a:ext>
            </a:extLst>
          </p:cNvPr>
          <p:cNvSpPr txBox="1"/>
          <p:nvPr/>
        </p:nvSpPr>
        <p:spPr>
          <a:xfrm>
            <a:off x="304800" y="3572179"/>
            <a:ext cx="1371600" cy="446276"/>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t>Policy</a:t>
            </a:r>
          </a:p>
        </p:txBody>
      </p:sp>
      <p:sp>
        <p:nvSpPr>
          <p:cNvPr id="7" name="TextBox 6">
            <a:extLst>
              <a:ext uri="{FF2B5EF4-FFF2-40B4-BE49-F238E27FC236}">
                <a16:creationId xmlns:a16="http://schemas.microsoft.com/office/drawing/2014/main" id="{D40875E6-AED3-6827-47F9-E5FC62271090}"/>
              </a:ext>
            </a:extLst>
          </p:cNvPr>
          <p:cNvSpPr txBox="1"/>
          <p:nvPr/>
        </p:nvSpPr>
        <p:spPr>
          <a:xfrm>
            <a:off x="381000" y="3974896"/>
            <a:ext cx="11125200" cy="286232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ALL BYOD DEVICES ARE SUBJECT TO SECURITY ASSESSMENTS PRIOR TO ACCEPTANCE TO ABCs CORPORATION’S NETWORK</a:t>
            </a:r>
            <a:r>
              <a:rPr lang="en-US" sz="1800" dirty="0">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No iOS or Android device may be jailbroken or rooted.  Any BYOD device such as mobile devices, laptops, and tablets must be updated to the newest version and any patches available installed, screen locks must be applied, network configurations must ask to join a network and not be set to automatically connect to available networks, employees and leadership may only download pre-approved apps from the devices app store, encryption of the device must be </a:t>
            </a:r>
            <a:r>
              <a:rPr lang="en-US" sz="1800" dirty="0">
                <a:latin typeface="Times New Roman" panose="02020603050405020304" pitchFamily="18" charset="0"/>
                <a:ea typeface="Calibri" panose="020F0502020204030204" pitchFamily="34" charset="0"/>
              </a:rPr>
              <a:t>utilized</a:t>
            </a:r>
            <a:r>
              <a:rPr lang="en-US" sz="1800" dirty="0">
                <a:effectLst/>
                <a:latin typeface="Times New Roman" panose="02020603050405020304" pitchFamily="18" charset="0"/>
                <a:ea typeface="Calibri" panose="020F0502020204030204" pitchFamily="34" charset="0"/>
              </a:rPr>
              <a:t>, use of up-to-date antivirus software were applicable, and may not have passwords remembered by any web pages or apps installed on the device. Additionally, Android devices must have KNOX implemented on the devices along with a hybrid model of Mobile Device Management (MDM). IT staff will use the MDM tool to enforce and confirm compliance with the acceptable use policy (AUP). Passwords must be 20 characters long and include one number, one upper-case letter, and one symbol.</a:t>
            </a:r>
            <a:endParaRPr lang="en-US" dirty="0"/>
          </a:p>
        </p:txBody>
      </p:sp>
    </p:spTree>
    <p:extLst>
      <p:ext uri="{BB962C8B-B14F-4D97-AF65-F5344CB8AC3E}">
        <p14:creationId xmlns:p14="http://schemas.microsoft.com/office/powerpoint/2010/main" val="237724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0FD07D-953D-FA06-5D03-DD82B86B5BB8}"/>
              </a:ext>
            </a:extLst>
          </p:cNvPr>
          <p:cNvSpPr txBox="1"/>
          <p:nvPr/>
        </p:nvSpPr>
        <p:spPr>
          <a:xfrm>
            <a:off x="304800" y="228600"/>
            <a:ext cx="3124200" cy="446276"/>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t>Policy Compliance</a:t>
            </a:r>
          </a:p>
        </p:txBody>
      </p:sp>
      <p:sp>
        <p:nvSpPr>
          <p:cNvPr id="5" name="TextBox 4">
            <a:extLst>
              <a:ext uri="{FF2B5EF4-FFF2-40B4-BE49-F238E27FC236}">
                <a16:creationId xmlns:a16="http://schemas.microsoft.com/office/drawing/2014/main" id="{F0709DE7-9E12-3D93-4C45-C40516E7A8BF}"/>
              </a:ext>
            </a:extLst>
          </p:cNvPr>
          <p:cNvSpPr txBox="1"/>
          <p:nvPr/>
        </p:nvSpPr>
        <p:spPr>
          <a:xfrm>
            <a:off x="381000" y="708054"/>
            <a:ext cx="10820400" cy="923330"/>
          </a:xfrm>
          <a:prstGeom prst="rect">
            <a:avLst/>
          </a:prstGeom>
          <a:noFill/>
        </p:spPr>
        <p:txBody>
          <a:bodyPr wrap="square" rtlCol="0">
            <a:spAutoFit/>
          </a:bodyPr>
          <a:lstStyle/>
          <a:p>
            <a:r>
              <a:rPr lang="en-US" sz="1800" dirty="0">
                <a:latin typeface="Times New Roman" panose="02020603050405020304" pitchFamily="18" charset="0"/>
              </a:rPr>
              <a:t>Any employees and leadership found to have violated this policy may be subject to disciplinary actions up to and including termination of employment. The company reserves the right to disconnect devices or disable services without notification</a:t>
            </a:r>
            <a:endParaRPr lang="en-US" dirty="0"/>
          </a:p>
        </p:txBody>
      </p:sp>
      <p:sp>
        <p:nvSpPr>
          <p:cNvPr id="6" name="TextBox 5">
            <a:extLst>
              <a:ext uri="{FF2B5EF4-FFF2-40B4-BE49-F238E27FC236}">
                <a16:creationId xmlns:a16="http://schemas.microsoft.com/office/drawing/2014/main" id="{51D2610C-147C-867C-2692-841EA153F320}"/>
              </a:ext>
            </a:extLst>
          </p:cNvPr>
          <p:cNvSpPr txBox="1"/>
          <p:nvPr/>
        </p:nvSpPr>
        <p:spPr>
          <a:xfrm>
            <a:off x="311727" y="1905000"/>
            <a:ext cx="6705600" cy="446276"/>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t>Related Standards, Policies, and Processes</a:t>
            </a:r>
          </a:p>
        </p:txBody>
      </p:sp>
      <p:sp>
        <p:nvSpPr>
          <p:cNvPr id="7" name="TextBox 6">
            <a:extLst>
              <a:ext uri="{FF2B5EF4-FFF2-40B4-BE49-F238E27FC236}">
                <a16:creationId xmlns:a16="http://schemas.microsoft.com/office/drawing/2014/main" id="{24182BAA-3E99-076E-8048-EFAF067FE5A0}"/>
              </a:ext>
            </a:extLst>
          </p:cNvPr>
          <p:cNvSpPr txBox="1"/>
          <p:nvPr/>
        </p:nvSpPr>
        <p:spPr>
          <a:xfrm>
            <a:off x="381000" y="2624892"/>
            <a:ext cx="10972800" cy="3693319"/>
          </a:xfrm>
          <a:prstGeom prst="rect">
            <a:avLst/>
          </a:prstGeom>
          <a:noFill/>
        </p:spPr>
        <p:txBody>
          <a:bodyPr wrap="square" rtlCol="0">
            <a:spAutoFit/>
          </a:bodyPr>
          <a:lstStyle/>
          <a:p>
            <a:pPr marL="285750" indent="-285750">
              <a:buFont typeface="Arial" panose="020B0604020202020204" pitchFamily="34" charset="0"/>
              <a:buChar char="•"/>
            </a:pPr>
            <a:r>
              <a:rPr lang="en-US" sz="1800" b="1" dirty="0">
                <a:latin typeface="Times New Roman" panose="02020603050405020304" pitchFamily="18" charset="0"/>
              </a:rPr>
              <a:t>Health Insurance Portability and Accountability Act</a:t>
            </a:r>
            <a:r>
              <a:rPr lang="en-US" sz="1800" dirty="0">
                <a:latin typeface="Times New Roman" panose="02020603050405020304" pitchFamily="18" charset="0"/>
              </a:rPr>
              <a:t> (HIPAA) is a federal privacy rule that establishes national standards to protect an individual’s medical records and other individually identifiable health information. </a:t>
            </a:r>
          </a:p>
          <a:p>
            <a:pPr marL="0" indent="0">
              <a:buNone/>
            </a:pPr>
            <a:endParaRPr lang="en-US" sz="1800" b="1" dirty="0">
              <a:latin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rPr>
              <a:t>Payment Card Industry Data Security Standard </a:t>
            </a:r>
            <a:r>
              <a:rPr lang="en-US" sz="1800" dirty="0">
                <a:latin typeface="Times New Roman" panose="02020603050405020304" pitchFamily="18" charset="0"/>
              </a:rPr>
              <a:t>(PCI-DSS) applies to all entities that store, process, and/or transmit cardholder data. It covers technical and operational system components included in or connected to cardholder data.</a:t>
            </a:r>
          </a:p>
          <a:p>
            <a:pPr marL="0" indent="0">
              <a:buNone/>
            </a:pPr>
            <a:endParaRPr lang="en-US" sz="1800" b="1" dirty="0">
              <a:latin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rPr>
              <a:t>California Consumer Privacy Act </a:t>
            </a:r>
            <a:r>
              <a:rPr lang="en-US" sz="1800" dirty="0">
                <a:latin typeface="Times New Roman" panose="02020603050405020304" pitchFamily="18" charset="0"/>
              </a:rPr>
              <a:t>(CCPA) imposes substantial duties on entities or persons that collect personal information about or from a California resident.</a:t>
            </a:r>
          </a:p>
          <a:p>
            <a:pPr marL="0" indent="0">
              <a:buNone/>
            </a:pPr>
            <a:endParaRPr lang="en-US" sz="1800" b="1" dirty="0">
              <a:latin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rPr>
              <a:t>Virginia’s Consumer Data Protection Act </a:t>
            </a:r>
            <a:r>
              <a:rPr lang="en-US" sz="1800" dirty="0">
                <a:latin typeface="Times New Roman" panose="02020603050405020304" pitchFamily="18" charset="0"/>
              </a:rPr>
              <a:t>(CDPA) requires companies covered by the law to comply with rules on the data they collect, how it’s treated and protected, and with whom it’s shared. </a:t>
            </a:r>
          </a:p>
          <a:p>
            <a:endParaRPr lang="en-US" dirty="0"/>
          </a:p>
        </p:txBody>
      </p:sp>
    </p:spTree>
    <p:extLst>
      <p:ext uri="{BB962C8B-B14F-4D97-AF65-F5344CB8AC3E}">
        <p14:creationId xmlns:p14="http://schemas.microsoft.com/office/powerpoint/2010/main" val="283980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80673A-F15F-632C-F0AA-B9B7839BE3D6}"/>
              </a:ext>
            </a:extLst>
          </p:cNvPr>
          <p:cNvSpPr txBox="1"/>
          <p:nvPr/>
        </p:nvSpPr>
        <p:spPr>
          <a:xfrm>
            <a:off x="297873" y="228600"/>
            <a:ext cx="3810000" cy="446276"/>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t>Definitions and Terms</a:t>
            </a:r>
          </a:p>
        </p:txBody>
      </p:sp>
      <p:sp>
        <p:nvSpPr>
          <p:cNvPr id="5" name="TextBox 4">
            <a:extLst>
              <a:ext uri="{FF2B5EF4-FFF2-40B4-BE49-F238E27FC236}">
                <a16:creationId xmlns:a16="http://schemas.microsoft.com/office/drawing/2014/main" id="{08DEF591-EBB4-97EE-9E8E-73469B8107CA}"/>
              </a:ext>
            </a:extLst>
          </p:cNvPr>
          <p:cNvSpPr txBox="1"/>
          <p:nvPr/>
        </p:nvSpPr>
        <p:spPr>
          <a:xfrm>
            <a:off x="381000" y="692690"/>
            <a:ext cx="8229600" cy="3970318"/>
          </a:xfrm>
          <a:prstGeom prst="rect">
            <a:avLst/>
          </a:prstGeom>
          <a:noFill/>
        </p:spPr>
        <p:txBody>
          <a:bodyPr wrap="square" rtlCol="0">
            <a:spAutoFit/>
          </a:bodyPr>
          <a:lstStyle/>
          <a:p>
            <a:pPr marL="285750" indent="-285750">
              <a:buFont typeface="Arial" panose="020B0604020202020204" pitchFamily="34" charset="0"/>
              <a:buChar char="•"/>
            </a:pPr>
            <a:r>
              <a:rPr lang="en-US" sz="1800" b="1" dirty="0">
                <a:latin typeface="Times New Roman" panose="02020603050405020304" pitchFamily="18" charset="0"/>
              </a:rPr>
              <a:t>Enterprise Mobility Management </a:t>
            </a:r>
            <a:r>
              <a:rPr lang="en-US" sz="1800" dirty="0">
                <a:latin typeface="Times New Roman" panose="02020603050405020304" pitchFamily="18" charset="0"/>
              </a:rPr>
              <a:t>(EMM) – a suite of tools that includes MAM tool that deploys verified apps and software along with Mobile Content Management tool to provide controls to company files, </a:t>
            </a:r>
            <a:r>
              <a:rPr lang="en-US" sz="1800" dirty="0" err="1">
                <a:latin typeface="Times New Roman" panose="02020603050405020304" pitchFamily="18" charset="0"/>
              </a:rPr>
              <a:t>dtata</a:t>
            </a:r>
            <a:r>
              <a:rPr lang="en-US" sz="1800" dirty="0">
                <a:latin typeface="Times New Roman" panose="02020603050405020304" pitchFamily="18" charset="0"/>
              </a:rPr>
              <a:t> loss protection, file sharing rules, cut/paste restrictions, and digital rights management.</a:t>
            </a:r>
          </a:p>
          <a:p>
            <a:pPr marL="285750" indent="-285750">
              <a:buFont typeface="Arial" panose="020B0604020202020204" pitchFamily="34" charset="0"/>
              <a:buChar char="•"/>
            </a:pPr>
            <a:endParaRPr lang="en-US" sz="1800" b="1" dirty="0">
              <a:latin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rPr>
              <a:t>Containment</a:t>
            </a:r>
            <a:r>
              <a:rPr lang="en-US" sz="1800" dirty="0">
                <a:latin typeface="Times New Roman" panose="02020603050405020304" pitchFamily="18" charset="0"/>
              </a:rPr>
              <a:t>- is used to encapsulate personal data from business data.</a:t>
            </a:r>
          </a:p>
          <a:p>
            <a:pPr marL="285750" indent="-285750">
              <a:buFont typeface="Arial" panose="020B0604020202020204" pitchFamily="34" charset="0"/>
              <a:buChar char="•"/>
            </a:pPr>
            <a:endParaRPr lang="en-US" b="1" dirty="0">
              <a:latin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rPr>
              <a:t>Miradore</a:t>
            </a:r>
            <a:r>
              <a:rPr lang="en-US" b="1" dirty="0">
                <a:latin typeface="Times New Roman" panose="02020603050405020304" pitchFamily="18" charset="0"/>
              </a:rPr>
              <a:t>- </a:t>
            </a:r>
            <a:r>
              <a:rPr lang="en-US" sz="1800" dirty="0">
                <a:latin typeface="Times New Roman" panose="02020603050405020304" pitchFamily="18" charset="0"/>
              </a:rPr>
              <a:t>is a free online solution for MDM management that supports Android, iOS, Windows Phone, Windows desktops and laptops with an unlimited number of device registrations.</a:t>
            </a:r>
          </a:p>
          <a:p>
            <a:pPr marL="285750" indent="-285750">
              <a:buFont typeface="Arial" panose="020B0604020202020204" pitchFamily="34" charset="0"/>
              <a:buChar char="•"/>
            </a:pPr>
            <a:endParaRPr lang="en-US" sz="1800" b="1" dirty="0">
              <a:latin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rPr>
              <a:t>Acceptable Use Policy </a:t>
            </a:r>
            <a:r>
              <a:rPr lang="en-US" sz="1800" dirty="0">
                <a:latin typeface="Times New Roman" panose="02020603050405020304" pitchFamily="18" charset="0"/>
              </a:rPr>
              <a:t>(AUP) – informs users how they are expected to use their devices and software regarding company work.</a:t>
            </a:r>
          </a:p>
          <a:p>
            <a:endParaRPr lang="en-US" dirty="0"/>
          </a:p>
        </p:txBody>
      </p:sp>
      <p:sp>
        <p:nvSpPr>
          <p:cNvPr id="6" name="TextBox 5">
            <a:extLst>
              <a:ext uri="{FF2B5EF4-FFF2-40B4-BE49-F238E27FC236}">
                <a16:creationId xmlns:a16="http://schemas.microsoft.com/office/drawing/2014/main" id="{57EED9BD-4B2E-34AB-9F5C-50F8430DE38F}"/>
              </a:ext>
            </a:extLst>
          </p:cNvPr>
          <p:cNvSpPr txBox="1"/>
          <p:nvPr/>
        </p:nvSpPr>
        <p:spPr>
          <a:xfrm>
            <a:off x="4705348" y="4775366"/>
            <a:ext cx="2781301" cy="446276"/>
          </a:xfrm>
          <a:prstGeom prst="rect">
            <a:avLst/>
          </a:prstGeom>
          <a:noFill/>
        </p:spPr>
        <p:txBody>
          <a:bodyPr wrap="square" rtlCol="0">
            <a:spAutoFit/>
          </a:bodyPr>
          <a:lstStyle/>
          <a:p>
            <a:pPr marL="285750" indent="-285750">
              <a:buFont typeface="Wingdings" panose="05000000000000000000" pitchFamily="2" charset="2"/>
              <a:buChar char="v"/>
            </a:pPr>
            <a:r>
              <a:rPr lang="en-US" sz="2300" b="1" dirty="0"/>
              <a:t>Revision History</a:t>
            </a:r>
          </a:p>
        </p:txBody>
      </p:sp>
      <p:graphicFrame>
        <p:nvGraphicFramePr>
          <p:cNvPr id="7" name="Table 7">
            <a:extLst>
              <a:ext uri="{FF2B5EF4-FFF2-40B4-BE49-F238E27FC236}">
                <a16:creationId xmlns:a16="http://schemas.microsoft.com/office/drawing/2014/main" id="{B05BDA2F-C916-D8AB-587A-7265F7FF40D4}"/>
              </a:ext>
            </a:extLst>
          </p:cNvPr>
          <p:cNvGraphicFramePr>
            <a:graphicFrameLocks noGrp="1"/>
          </p:cNvGraphicFramePr>
          <p:nvPr>
            <p:extLst>
              <p:ext uri="{D42A27DB-BD31-4B8C-83A1-F6EECF244321}">
                <p14:modId xmlns:p14="http://schemas.microsoft.com/office/powerpoint/2010/main" val="3495990452"/>
              </p:ext>
            </p:extLst>
          </p:nvPr>
        </p:nvGraphicFramePr>
        <p:xfrm>
          <a:off x="1257298" y="5334000"/>
          <a:ext cx="9677400" cy="1112520"/>
        </p:xfrm>
        <a:graphic>
          <a:graphicData uri="http://schemas.openxmlformats.org/drawingml/2006/table">
            <a:tbl>
              <a:tblPr firstRow="1" bandRow="1">
                <a:tableStyleId>{5C22544A-7EE6-4342-B048-85BDC9FD1C3A}</a:tableStyleId>
              </a:tblPr>
              <a:tblGrid>
                <a:gridCol w="2285334">
                  <a:extLst>
                    <a:ext uri="{9D8B030D-6E8A-4147-A177-3AD203B41FA5}">
                      <a16:colId xmlns:a16="http://schemas.microsoft.com/office/drawing/2014/main" val="3764148875"/>
                    </a:ext>
                  </a:extLst>
                </a:gridCol>
                <a:gridCol w="2134266">
                  <a:extLst>
                    <a:ext uri="{9D8B030D-6E8A-4147-A177-3AD203B41FA5}">
                      <a16:colId xmlns:a16="http://schemas.microsoft.com/office/drawing/2014/main" val="2888694719"/>
                    </a:ext>
                  </a:extLst>
                </a:gridCol>
                <a:gridCol w="5257800">
                  <a:extLst>
                    <a:ext uri="{9D8B030D-6E8A-4147-A177-3AD203B41FA5}">
                      <a16:colId xmlns:a16="http://schemas.microsoft.com/office/drawing/2014/main" val="55231428"/>
                    </a:ext>
                  </a:extLst>
                </a:gridCol>
              </a:tblGrid>
              <a:tr h="370840">
                <a:tc>
                  <a:txBody>
                    <a:bodyPr/>
                    <a:lstStyle/>
                    <a:p>
                      <a:r>
                        <a:rPr lang="en-US" dirty="0">
                          <a:solidFill>
                            <a:schemeClr val="tx1"/>
                          </a:solidFill>
                        </a:rPr>
                        <a:t>Date of Change</a:t>
                      </a:r>
                    </a:p>
                  </a:txBody>
                  <a:tcPr/>
                </a:tc>
                <a:tc>
                  <a:txBody>
                    <a:bodyPr/>
                    <a:lstStyle/>
                    <a:p>
                      <a:r>
                        <a:rPr lang="en-US" dirty="0">
                          <a:solidFill>
                            <a:schemeClr val="tx1"/>
                          </a:solidFill>
                        </a:rPr>
                        <a:t>Responsible</a:t>
                      </a:r>
                    </a:p>
                  </a:txBody>
                  <a:tcPr/>
                </a:tc>
                <a:tc>
                  <a:txBody>
                    <a:bodyPr/>
                    <a:lstStyle/>
                    <a:p>
                      <a:r>
                        <a:rPr lang="en-US" dirty="0">
                          <a:solidFill>
                            <a:schemeClr val="tx1"/>
                          </a:solidFill>
                        </a:rPr>
                        <a:t>Summary of Change</a:t>
                      </a:r>
                    </a:p>
                  </a:txBody>
                  <a:tcPr/>
                </a:tc>
                <a:extLst>
                  <a:ext uri="{0D108BD9-81ED-4DB2-BD59-A6C34878D82A}">
                    <a16:rowId xmlns:a16="http://schemas.microsoft.com/office/drawing/2014/main" val="1488299839"/>
                  </a:ext>
                </a:extLst>
              </a:tr>
              <a:tr h="370840">
                <a:tc>
                  <a:txBody>
                    <a:bodyPr/>
                    <a:lstStyle/>
                    <a:p>
                      <a:r>
                        <a:rPr lang="en-US" b="1" dirty="0">
                          <a:solidFill>
                            <a:schemeClr val="tx1"/>
                          </a:solidFill>
                        </a:rPr>
                        <a:t>August 2019</a:t>
                      </a:r>
                    </a:p>
                  </a:txBody>
                  <a:tcPr/>
                </a:tc>
                <a:tc>
                  <a:txBody>
                    <a:bodyPr/>
                    <a:lstStyle/>
                    <a:p>
                      <a:r>
                        <a:rPr lang="en-US" dirty="0">
                          <a:solidFill>
                            <a:schemeClr val="tx1"/>
                          </a:solidFill>
                        </a:rPr>
                        <a:t>Sans Policy Team</a:t>
                      </a:r>
                    </a:p>
                  </a:txBody>
                  <a:tcPr/>
                </a:tc>
                <a:tc>
                  <a:txBody>
                    <a:bodyPr/>
                    <a:lstStyle/>
                    <a:p>
                      <a:r>
                        <a:rPr lang="en-US" dirty="0">
                          <a:solidFill>
                            <a:schemeClr val="tx1"/>
                          </a:solidFill>
                        </a:rPr>
                        <a:t>Updated and converted to new format</a:t>
                      </a:r>
                    </a:p>
                  </a:txBody>
                  <a:tcPr/>
                </a:tc>
                <a:extLst>
                  <a:ext uri="{0D108BD9-81ED-4DB2-BD59-A6C34878D82A}">
                    <a16:rowId xmlns:a16="http://schemas.microsoft.com/office/drawing/2014/main" val="206845549"/>
                  </a:ext>
                </a:extLst>
              </a:tr>
              <a:tr h="370840">
                <a:tc>
                  <a:txBody>
                    <a:bodyPr/>
                    <a:lstStyle/>
                    <a:p>
                      <a:r>
                        <a:rPr lang="en-US" b="1" dirty="0">
                          <a:solidFill>
                            <a:schemeClr val="tx1"/>
                          </a:solidFill>
                        </a:rPr>
                        <a:t>November 2022</a:t>
                      </a:r>
                    </a:p>
                  </a:txBody>
                  <a:tcPr/>
                </a:tc>
                <a:tc>
                  <a:txBody>
                    <a:bodyPr/>
                    <a:lstStyle/>
                    <a:p>
                      <a:r>
                        <a:rPr lang="en-US" dirty="0"/>
                        <a:t>Amber Palmer</a:t>
                      </a:r>
                    </a:p>
                  </a:txBody>
                  <a:tcPr/>
                </a:tc>
                <a:tc>
                  <a:txBody>
                    <a:bodyPr/>
                    <a:lstStyle/>
                    <a:p>
                      <a:r>
                        <a:rPr lang="en-US" dirty="0"/>
                        <a:t>Updated and Defines Policies and Restrictions</a:t>
                      </a:r>
                    </a:p>
                  </a:txBody>
                  <a:tcPr/>
                </a:tc>
                <a:extLst>
                  <a:ext uri="{0D108BD9-81ED-4DB2-BD59-A6C34878D82A}">
                    <a16:rowId xmlns:a16="http://schemas.microsoft.com/office/drawing/2014/main" val="1239491863"/>
                  </a:ext>
                </a:extLst>
              </a:tr>
            </a:tbl>
          </a:graphicData>
        </a:graphic>
      </p:graphicFrame>
    </p:spTree>
    <p:extLst>
      <p:ext uri="{BB962C8B-B14F-4D97-AF65-F5344CB8AC3E}">
        <p14:creationId xmlns:p14="http://schemas.microsoft.com/office/powerpoint/2010/main" val="228385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76A1-A30A-33D4-4E94-5D65BB782523}"/>
              </a:ext>
            </a:extLst>
          </p:cNvPr>
          <p:cNvSpPr>
            <a:spLocks noGrp="1"/>
          </p:cNvSpPr>
          <p:nvPr>
            <p:ph type="ctrTitle"/>
          </p:nvPr>
        </p:nvSpPr>
        <p:spPr>
          <a:xfrm>
            <a:off x="419100" y="295656"/>
            <a:ext cx="11353800" cy="1533144"/>
          </a:xfrm>
        </p:spPr>
        <p:txBody>
          <a:bodyPr/>
          <a:lstStyle/>
          <a:p>
            <a:pPr algn="ctr"/>
            <a:r>
              <a:rPr lang="en-US" sz="4800" dirty="0"/>
              <a:t>Multi-factor Authentication (</a:t>
            </a:r>
            <a:r>
              <a:rPr lang="en-US" sz="4800" dirty="0" err="1"/>
              <a:t>Mfa</a:t>
            </a:r>
            <a:r>
              <a:rPr lang="en-US" sz="4800" dirty="0"/>
              <a:t>) </a:t>
            </a:r>
          </a:p>
        </p:txBody>
      </p:sp>
      <p:sp>
        <p:nvSpPr>
          <p:cNvPr id="3" name="Subtitle 2">
            <a:extLst>
              <a:ext uri="{FF2B5EF4-FFF2-40B4-BE49-F238E27FC236}">
                <a16:creationId xmlns:a16="http://schemas.microsoft.com/office/drawing/2014/main" id="{B62722D1-6A19-9DA8-8970-731515D34EB1}"/>
              </a:ext>
            </a:extLst>
          </p:cNvPr>
          <p:cNvSpPr>
            <a:spLocks noGrp="1"/>
          </p:cNvSpPr>
          <p:nvPr>
            <p:ph type="subTitle" idx="1"/>
          </p:nvPr>
        </p:nvSpPr>
        <p:spPr>
          <a:xfrm>
            <a:off x="685800" y="1990344"/>
            <a:ext cx="10820400" cy="4572000"/>
          </a:xfrm>
        </p:spPr>
        <p:txBody>
          <a:bodyPr/>
          <a:lstStyle/>
          <a:p>
            <a:pPr>
              <a:lnSpc>
                <a:spcPct val="150000"/>
              </a:lnSpc>
            </a:pPr>
            <a:r>
              <a:rPr lang="en-US" sz="2300" b="0" dirty="0"/>
              <a:t>Multifactor Authentication uses a combination of a one-time password (OTP) and a regular password to mitigate the security risk of using a single sign-on (SSO) password within organizations. Using an SSO password simplifies the authentication process of an end-user but does not provide any security measures. The Google Authenticator app is available on Android and iPhone and can be found in the device’s app store. Once the authenticator app is configured, on my device and within Ubuntu, I will be prompted to provide the one-time password before logging in with my personal password. </a:t>
            </a:r>
          </a:p>
        </p:txBody>
      </p:sp>
    </p:spTree>
    <p:extLst>
      <p:ext uri="{BB962C8B-B14F-4D97-AF65-F5344CB8AC3E}">
        <p14:creationId xmlns:p14="http://schemas.microsoft.com/office/powerpoint/2010/main" val="304201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31698-8B62-6DCC-4958-66297F2DE549}"/>
              </a:ext>
            </a:extLst>
          </p:cNvPr>
          <p:cNvSpPr>
            <a:spLocks noGrp="1"/>
          </p:cNvSpPr>
          <p:nvPr>
            <p:ph type="title"/>
          </p:nvPr>
        </p:nvSpPr>
        <p:spPr>
          <a:xfrm>
            <a:off x="152400" y="609600"/>
            <a:ext cx="5791200" cy="2209800"/>
          </a:xfrm>
        </p:spPr>
        <p:txBody>
          <a:bodyPr/>
          <a:lstStyle/>
          <a:p>
            <a:pPr algn="l"/>
            <a:r>
              <a:rPr lang="en-US" dirty="0"/>
              <a:t>Common-auth configuration file</a:t>
            </a:r>
          </a:p>
        </p:txBody>
      </p:sp>
      <p:pic>
        <p:nvPicPr>
          <p:cNvPr id="6" name="Picture 5">
            <a:extLst>
              <a:ext uri="{FF2B5EF4-FFF2-40B4-BE49-F238E27FC236}">
                <a16:creationId xmlns:a16="http://schemas.microsoft.com/office/drawing/2014/main" id="{3B7127D6-B18C-1C75-DE8A-5CEBA11CB8C4}"/>
              </a:ext>
            </a:extLst>
          </p:cNvPr>
          <p:cNvPicPr>
            <a:picLocks noChangeAspect="1"/>
          </p:cNvPicPr>
          <p:nvPr/>
        </p:nvPicPr>
        <p:blipFill>
          <a:blip r:embed="rId2"/>
          <a:stretch>
            <a:fillRect/>
          </a:stretch>
        </p:blipFill>
        <p:spPr>
          <a:xfrm>
            <a:off x="5237652" y="2282728"/>
            <a:ext cx="6725748" cy="4351669"/>
          </a:xfrm>
          <a:prstGeom prst="rect">
            <a:avLst/>
          </a:prstGeom>
        </p:spPr>
      </p:pic>
      <p:sp>
        <p:nvSpPr>
          <p:cNvPr id="7" name="TextBox 6">
            <a:extLst>
              <a:ext uri="{FF2B5EF4-FFF2-40B4-BE49-F238E27FC236}">
                <a16:creationId xmlns:a16="http://schemas.microsoft.com/office/drawing/2014/main" id="{5677768A-C6AA-F153-AAD4-0979EF07648C}"/>
              </a:ext>
            </a:extLst>
          </p:cNvPr>
          <p:cNvSpPr txBox="1"/>
          <p:nvPr/>
        </p:nvSpPr>
        <p:spPr>
          <a:xfrm>
            <a:off x="152400" y="3161438"/>
            <a:ext cx="4724400" cy="1754326"/>
          </a:xfrm>
          <a:prstGeom prst="rect">
            <a:avLst/>
          </a:prstGeom>
          <a:noFill/>
        </p:spPr>
        <p:txBody>
          <a:bodyPr wrap="square" rtlCol="0">
            <a:spAutoFit/>
          </a:bodyPr>
          <a:lstStyle/>
          <a:p>
            <a:r>
              <a:rPr lang="en-US" dirty="0"/>
              <a:t>This image shows the file that was assessed to configure the Google Authentication app by entering the command listed at the bottom of the file. To complete the setup of the app issue the command, </a:t>
            </a:r>
            <a:r>
              <a:rPr lang="en-US" b="1" dirty="0"/>
              <a:t>google-authenticator,</a:t>
            </a:r>
            <a:r>
              <a:rPr lang="en-US" dirty="0"/>
              <a:t> and complete the next steps. </a:t>
            </a:r>
          </a:p>
        </p:txBody>
      </p:sp>
    </p:spTree>
    <p:extLst>
      <p:ext uri="{BB962C8B-B14F-4D97-AF65-F5344CB8AC3E}">
        <p14:creationId xmlns:p14="http://schemas.microsoft.com/office/powerpoint/2010/main" val="362077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F4EFB8-B32B-E305-CA40-1BDEF9E3C5D6}"/>
              </a:ext>
            </a:extLst>
          </p:cNvPr>
          <p:cNvSpPr>
            <a:spLocks noGrp="1"/>
          </p:cNvSpPr>
          <p:nvPr>
            <p:ph type="title"/>
          </p:nvPr>
        </p:nvSpPr>
        <p:spPr>
          <a:xfrm>
            <a:off x="152400" y="2567523"/>
            <a:ext cx="2977896" cy="1365504"/>
          </a:xfrm>
        </p:spPr>
        <p:txBody>
          <a:bodyPr/>
          <a:lstStyle/>
          <a:p>
            <a:r>
              <a:rPr lang="en-US" dirty="0"/>
              <a:t>AGENDA</a:t>
            </a:r>
          </a:p>
        </p:txBody>
      </p:sp>
      <p:sp>
        <p:nvSpPr>
          <p:cNvPr id="5" name="Content Placeholder 4">
            <a:extLst>
              <a:ext uri="{FF2B5EF4-FFF2-40B4-BE49-F238E27FC236}">
                <a16:creationId xmlns:a16="http://schemas.microsoft.com/office/drawing/2014/main" id="{3602EF04-C343-BFD2-AB41-A62063075783}"/>
              </a:ext>
            </a:extLst>
          </p:cNvPr>
          <p:cNvSpPr>
            <a:spLocks noGrp="1"/>
          </p:cNvSpPr>
          <p:nvPr>
            <p:ph sz="quarter" idx="13"/>
          </p:nvPr>
        </p:nvSpPr>
        <p:spPr>
          <a:xfrm>
            <a:off x="3429000" y="1032601"/>
            <a:ext cx="8156448" cy="4834799"/>
          </a:xfrm>
        </p:spPr>
        <p:txBody>
          <a:bodyPr/>
          <a:lstStyle/>
          <a:p>
            <a:pPr algn="ctr"/>
            <a:r>
              <a:rPr lang="en-US" dirty="0"/>
              <a:t>Preparation</a:t>
            </a:r>
          </a:p>
          <a:p>
            <a:pPr algn="ctr"/>
            <a:r>
              <a:rPr lang="en-US" dirty="0"/>
              <a:t>Asymmetric Key Encryption</a:t>
            </a:r>
          </a:p>
          <a:p>
            <a:pPr algn="ctr"/>
            <a:r>
              <a:rPr lang="en-US" dirty="0"/>
              <a:t>Stateful Firewall</a:t>
            </a:r>
          </a:p>
          <a:p>
            <a:pPr algn="ctr"/>
            <a:r>
              <a:rPr lang="en-US" dirty="0"/>
              <a:t>Bring Your Own Device(BYOD) Security Policy</a:t>
            </a:r>
          </a:p>
          <a:p>
            <a:pPr algn="ctr"/>
            <a:r>
              <a:rPr lang="en-US" dirty="0"/>
              <a:t>Multi-Factor Authentication (MFA) Submission</a:t>
            </a:r>
          </a:p>
          <a:p>
            <a:pPr algn="ctr"/>
            <a:r>
              <a:rPr lang="en-US" dirty="0"/>
              <a:t>Vulnerability Assessment Submission</a:t>
            </a:r>
          </a:p>
        </p:txBody>
      </p:sp>
      <p:sp>
        <p:nvSpPr>
          <p:cNvPr id="3" name="Slide Number Placeholder 2">
            <a:extLst>
              <a:ext uri="{FF2B5EF4-FFF2-40B4-BE49-F238E27FC236}">
                <a16:creationId xmlns:a16="http://schemas.microsoft.com/office/drawing/2014/main" id="{4A003396-B624-401E-50C6-C0BB01AF161D}"/>
              </a:ext>
            </a:extLst>
          </p:cNvPr>
          <p:cNvSpPr>
            <a:spLocks noGrp="1"/>
          </p:cNvSpPr>
          <p:nvPr>
            <p:ph type="sldNum" sz="quarter" idx="12"/>
          </p:nvPr>
        </p:nvSpPr>
        <p:spPr/>
        <p:txBody>
          <a:bodyPr/>
          <a:lstStyle/>
          <a:p>
            <a:fld id="{294A09A9-5501-47C1-A89A-A340965A2BE2}" type="slidenum">
              <a:rPr lang="en-US" smtClean="0"/>
              <a:pPr/>
              <a:t>2</a:t>
            </a:fld>
            <a:endParaRPr lang="en-US" dirty="0"/>
          </a:p>
        </p:txBody>
      </p:sp>
      <p:cxnSp>
        <p:nvCxnSpPr>
          <p:cNvPr id="7" name="Straight Connector 6">
            <a:extLst>
              <a:ext uri="{FF2B5EF4-FFF2-40B4-BE49-F238E27FC236}">
                <a16:creationId xmlns:a16="http://schemas.microsoft.com/office/drawing/2014/main" id="{79544259-FA9F-3901-A82B-A01B70C6A236}"/>
              </a:ext>
            </a:extLst>
          </p:cNvPr>
          <p:cNvCxnSpPr/>
          <p:nvPr/>
        </p:nvCxnSpPr>
        <p:spPr>
          <a:xfrm>
            <a:off x="5715000" y="2438400"/>
            <a:ext cx="3429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19AED65-8B95-5054-3AE5-94FB8FF5162E}"/>
              </a:ext>
            </a:extLst>
          </p:cNvPr>
          <p:cNvCxnSpPr/>
          <p:nvPr/>
        </p:nvCxnSpPr>
        <p:spPr>
          <a:xfrm>
            <a:off x="5715000" y="2971800"/>
            <a:ext cx="34290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9A74C47-E145-A3A2-984A-1C90AA053A55}"/>
              </a:ext>
            </a:extLst>
          </p:cNvPr>
          <p:cNvCxnSpPr/>
          <p:nvPr/>
        </p:nvCxnSpPr>
        <p:spPr>
          <a:xfrm>
            <a:off x="5715000" y="3429000"/>
            <a:ext cx="3429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A708A63-28E5-A964-1E60-C497FB91A4C6}"/>
              </a:ext>
            </a:extLst>
          </p:cNvPr>
          <p:cNvCxnSpPr/>
          <p:nvPr/>
        </p:nvCxnSpPr>
        <p:spPr>
          <a:xfrm>
            <a:off x="5715000" y="3933027"/>
            <a:ext cx="34290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1CC2CF0-D64B-C9FC-5FE0-D1F4AEBE68DC}"/>
              </a:ext>
            </a:extLst>
          </p:cNvPr>
          <p:cNvCxnSpPr/>
          <p:nvPr/>
        </p:nvCxnSpPr>
        <p:spPr>
          <a:xfrm>
            <a:off x="5715000" y="4419600"/>
            <a:ext cx="3429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7162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A2F77A-1ECA-DC72-10F0-D45573D4AE73}"/>
              </a:ext>
            </a:extLst>
          </p:cNvPr>
          <p:cNvSpPr>
            <a:spLocks noGrp="1"/>
          </p:cNvSpPr>
          <p:nvPr>
            <p:ph type="title"/>
          </p:nvPr>
        </p:nvSpPr>
        <p:spPr>
          <a:xfrm>
            <a:off x="76200" y="762000"/>
            <a:ext cx="5334000" cy="1908048"/>
          </a:xfrm>
          <a:effectLst/>
        </p:spPr>
        <p:txBody>
          <a:bodyPr/>
          <a:lstStyle/>
          <a:p>
            <a:r>
              <a:rPr lang="en-US" dirty="0" err="1"/>
              <a:t>Mfa</a:t>
            </a:r>
            <a:r>
              <a:rPr lang="en-US" dirty="0"/>
              <a:t> log-on screen</a:t>
            </a:r>
          </a:p>
        </p:txBody>
      </p:sp>
      <p:sp>
        <p:nvSpPr>
          <p:cNvPr id="6" name="TextBox 5">
            <a:extLst>
              <a:ext uri="{FF2B5EF4-FFF2-40B4-BE49-F238E27FC236}">
                <a16:creationId xmlns:a16="http://schemas.microsoft.com/office/drawing/2014/main" id="{2F97C4B8-A597-5311-9A34-4C59669C0DB3}"/>
              </a:ext>
            </a:extLst>
          </p:cNvPr>
          <p:cNvSpPr txBox="1"/>
          <p:nvPr/>
        </p:nvSpPr>
        <p:spPr>
          <a:xfrm>
            <a:off x="0" y="2895600"/>
            <a:ext cx="5410199" cy="2862322"/>
          </a:xfrm>
          <a:prstGeom prst="rect">
            <a:avLst/>
          </a:prstGeom>
          <a:noFill/>
        </p:spPr>
        <p:txBody>
          <a:bodyPr wrap="square" rtlCol="0">
            <a:spAutoFit/>
          </a:bodyPr>
          <a:lstStyle/>
          <a:p>
            <a:r>
              <a:rPr lang="en-US" dirty="0"/>
              <a:t>Once the configuration process is complete and the QR code is scanned through the application set-up process the authenticator app and Ubuntu login page will sync. If the code changes on the app before hitting enter on the Login page, the code will have to be updated to the newly generated code. This code changes every 30 seconds. As shown in this image, your personal password needs to be submitted first, and then the OTP request will be required next.</a:t>
            </a:r>
          </a:p>
        </p:txBody>
      </p:sp>
      <p:pic>
        <p:nvPicPr>
          <p:cNvPr id="7" name="Picture 6">
            <a:extLst>
              <a:ext uri="{FF2B5EF4-FFF2-40B4-BE49-F238E27FC236}">
                <a16:creationId xmlns:a16="http://schemas.microsoft.com/office/drawing/2014/main" id="{DE9DB10D-0314-B6C7-789E-EB876B125F41}"/>
              </a:ext>
            </a:extLst>
          </p:cNvPr>
          <p:cNvPicPr>
            <a:picLocks noChangeAspect="1"/>
          </p:cNvPicPr>
          <p:nvPr/>
        </p:nvPicPr>
        <p:blipFill>
          <a:blip r:embed="rId2"/>
          <a:stretch>
            <a:fillRect/>
          </a:stretch>
        </p:blipFill>
        <p:spPr>
          <a:xfrm>
            <a:off x="7010401" y="2670048"/>
            <a:ext cx="4433250" cy="4099072"/>
          </a:xfrm>
          <a:prstGeom prst="rect">
            <a:avLst/>
          </a:prstGeom>
        </p:spPr>
      </p:pic>
      <p:pic>
        <p:nvPicPr>
          <p:cNvPr id="9" name="Picture 8" descr="Text, letter">
            <a:extLst>
              <a:ext uri="{FF2B5EF4-FFF2-40B4-BE49-F238E27FC236}">
                <a16:creationId xmlns:a16="http://schemas.microsoft.com/office/drawing/2014/main" id="{F3013E4E-ECC7-452A-6113-809DA279D46C}"/>
              </a:ext>
            </a:extLst>
          </p:cNvPr>
          <p:cNvPicPr>
            <a:picLocks noChangeAspect="1"/>
          </p:cNvPicPr>
          <p:nvPr/>
        </p:nvPicPr>
        <p:blipFill>
          <a:blip r:embed="rId3"/>
          <a:stretch>
            <a:fillRect/>
          </a:stretch>
        </p:blipFill>
        <p:spPr>
          <a:xfrm>
            <a:off x="7010401" y="432275"/>
            <a:ext cx="4433250" cy="1524000"/>
          </a:xfrm>
          <a:prstGeom prst="rect">
            <a:avLst/>
          </a:prstGeom>
        </p:spPr>
      </p:pic>
      <p:sp>
        <p:nvSpPr>
          <p:cNvPr id="10" name="TextBox 9">
            <a:extLst>
              <a:ext uri="{FF2B5EF4-FFF2-40B4-BE49-F238E27FC236}">
                <a16:creationId xmlns:a16="http://schemas.microsoft.com/office/drawing/2014/main" id="{58A5A504-AA97-6EC7-3698-8BFBDF0DF815}"/>
              </a:ext>
            </a:extLst>
          </p:cNvPr>
          <p:cNvSpPr txBox="1"/>
          <p:nvPr/>
        </p:nvSpPr>
        <p:spPr>
          <a:xfrm>
            <a:off x="8458200" y="106508"/>
            <a:ext cx="1479074" cy="276999"/>
          </a:xfrm>
          <a:prstGeom prst="rect">
            <a:avLst/>
          </a:prstGeom>
          <a:noFill/>
        </p:spPr>
        <p:txBody>
          <a:bodyPr wrap="square" rtlCol="0">
            <a:spAutoFit/>
          </a:bodyPr>
          <a:lstStyle/>
          <a:p>
            <a:r>
              <a:rPr lang="en-US" sz="1200" dirty="0"/>
              <a:t>(Google Auth App)</a:t>
            </a:r>
          </a:p>
        </p:txBody>
      </p:sp>
      <p:sp>
        <p:nvSpPr>
          <p:cNvPr id="11" name="TextBox 10">
            <a:extLst>
              <a:ext uri="{FF2B5EF4-FFF2-40B4-BE49-F238E27FC236}">
                <a16:creationId xmlns:a16="http://schemas.microsoft.com/office/drawing/2014/main" id="{250A4D59-7D28-0922-67DD-413C6A00CDE8}"/>
              </a:ext>
            </a:extLst>
          </p:cNvPr>
          <p:cNvSpPr txBox="1"/>
          <p:nvPr/>
        </p:nvSpPr>
        <p:spPr>
          <a:xfrm>
            <a:off x="7725489" y="2393049"/>
            <a:ext cx="2942511" cy="276999"/>
          </a:xfrm>
          <a:prstGeom prst="rect">
            <a:avLst/>
          </a:prstGeom>
          <a:noFill/>
        </p:spPr>
        <p:txBody>
          <a:bodyPr wrap="square" rtlCol="0">
            <a:spAutoFit/>
          </a:bodyPr>
          <a:lstStyle/>
          <a:p>
            <a:r>
              <a:rPr lang="en-US" sz="1200" dirty="0"/>
              <a:t>(MFA Login using Google Authenticator)</a:t>
            </a:r>
          </a:p>
        </p:txBody>
      </p:sp>
    </p:spTree>
    <p:extLst>
      <p:ext uri="{BB962C8B-B14F-4D97-AF65-F5344CB8AC3E}">
        <p14:creationId xmlns:p14="http://schemas.microsoft.com/office/powerpoint/2010/main" val="72398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F1DB-73D3-AB21-D02C-87559200FD40}"/>
              </a:ext>
            </a:extLst>
          </p:cNvPr>
          <p:cNvSpPr>
            <a:spLocks noGrp="1"/>
          </p:cNvSpPr>
          <p:nvPr>
            <p:ph type="ctrTitle"/>
          </p:nvPr>
        </p:nvSpPr>
        <p:spPr>
          <a:xfrm>
            <a:off x="935736" y="381000"/>
            <a:ext cx="10320528" cy="914400"/>
          </a:xfrm>
        </p:spPr>
        <p:txBody>
          <a:bodyPr/>
          <a:lstStyle/>
          <a:p>
            <a:r>
              <a:rPr lang="en-US" sz="4800" dirty="0"/>
              <a:t>Vulnerability assessment</a:t>
            </a:r>
          </a:p>
        </p:txBody>
      </p:sp>
      <p:sp>
        <p:nvSpPr>
          <p:cNvPr id="3" name="Subtitle 2">
            <a:extLst>
              <a:ext uri="{FF2B5EF4-FFF2-40B4-BE49-F238E27FC236}">
                <a16:creationId xmlns:a16="http://schemas.microsoft.com/office/drawing/2014/main" id="{8E592811-B8C4-B982-029B-8C8D4CFBDF56}"/>
              </a:ext>
            </a:extLst>
          </p:cNvPr>
          <p:cNvSpPr>
            <a:spLocks noGrp="1"/>
          </p:cNvSpPr>
          <p:nvPr>
            <p:ph type="subTitle" idx="1"/>
          </p:nvPr>
        </p:nvSpPr>
        <p:spPr>
          <a:xfrm>
            <a:off x="1075944" y="1600200"/>
            <a:ext cx="10040112" cy="5257800"/>
          </a:xfrm>
        </p:spPr>
        <p:txBody>
          <a:bodyPr/>
          <a:lstStyle/>
          <a:p>
            <a:pPr>
              <a:lnSpc>
                <a:spcPct val="150000"/>
              </a:lnSpc>
            </a:pPr>
            <a:r>
              <a:rPr lang="en-US" sz="2300" b="0" dirty="0"/>
              <a:t>Tools such as NMAP, </a:t>
            </a:r>
            <a:r>
              <a:rPr lang="en-US" sz="2300" b="0" dirty="0" err="1"/>
              <a:t>Netcat</a:t>
            </a:r>
            <a:r>
              <a:rPr lang="en-US" sz="2300" b="0" dirty="0"/>
              <a:t>, and Wireshark are used inside Kali Linux by security practitioners to conduct vulnerability assessments. NMAP is a tool that can be used to identify IP addresses that are being used on a network segment for devices that are currently running. The </a:t>
            </a:r>
            <a:r>
              <a:rPr lang="en-US" sz="2300" b="0" dirty="0" err="1"/>
              <a:t>Netcat</a:t>
            </a:r>
            <a:r>
              <a:rPr lang="en-US" sz="2300" b="0" dirty="0"/>
              <a:t> tool can be used to get more information, such as the version, of FTP, SSH, and SMTP applications that were discovered using NMAP. Wireshark is a packet sniffing tool that can be used to analyze network traffic in order to gain insight into client and server applications. Nessus Essentials is a free vulnerability scanner that provides a GUI interface and an entry point for a vulnerability assessment.</a:t>
            </a:r>
          </a:p>
        </p:txBody>
      </p:sp>
    </p:spTree>
    <p:extLst>
      <p:ext uri="{BB962C8B-B14F-4D97-AF65-F5344CB8AC3E}">
        <p14:creationId xmlns:p14="http://schemas.microsoft.com/office/powerpoint/2010/main" val="3163230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9DDE-52B0-1F52-51C6-5A7520318862}"/>
              </a:ext>
            </a:extLst>
          </p:cNvPr>
          <p:cNvSpPr>
            <a:spLocks noGrp="1"/>
          </p:cNvSpPr>
          <p:nvPr>
            <p:ph type="ctrTitle"/>
          </p:nvPr>
        </p:nvSpPr>
        <p:spPr>
          <a:xfrm>
            <a:off x="1301495" y="64008"/>
            <a:ext cx="2502408" cy="938784"/>
          </a:xfrm>
        </p:spPr>
        <p:txBody>
          <a:bodyPr/>
          <a:lstStyle/>
          <a:p>
            <a:r>
              <a:rPr lang="en-US" sz="4800" dirty="0" err="1"/>
              <a:t>nmap</a:t>
            </a:r>
            <a:endParaRPr lang="en-US" sz="4800" dirty="0"/>
          </a:p>
        </p:txBody>
      </p:sp>
      <p:pic>
        <p:nvPicPr>
          <p:cNvPr id="4" name="Picture 3">
            <a:extLst>
              <a:ext uri="{FF2B5EF4-FFF2-40B4-BE49-F238E27FC236}">
                <a16:creationId xmlns:a16="http://schemas.microsoft.com/office/drawing/2014/main" id="{096B32DE-D4B1-4356-1200-799FF8AA7D05}"/>
              </a:ext>
            </a:extLst>
          </p:cNvPr>
          <p:cNvPicPr>
            <a:picLocks noChangeAspect="1"/>
          </p:cNvPicPr>
          <p:nvPr/>
        </p:nvPicPr>
        <p:blipFill>
          <a:blip r:embed="rId2"/>
          <a:stretch>
            <a:fillRect/>
          </a:stretch>
        </p:blipFill>
        <p:spPr>
          <a:xfrm>
            <a:off x="76200" y="2819400"/>
            <a:ext cx="4952999" cy="3694530"/>
          </a:xfrm>
          <a:prstGeom prst="rect">
            <a:avLst/>
          </a:prstGeom>
        </p:spPr>
      </p:pic>
      <p:sp>
        <p:nvSpPr>
          <p:cNvPr id="5" name="TextBox 4">
            <a:extLst>
              <a:ext uri="{FF2B5EF4-FFF2-40B4-BE49-F238E27FC236}">
                <a16:creationId xmlns:a16="http://schemas.microsoft.com/office/drawing/2014/main" id="{5C161F4B-7A0C-06AD-C924-0162EE2247E1}"/>
              </a:ext>
            </a:extLst>
          </p:cNvPr>
          <p:cNvSpPr txBox="1"/>
          <p:nvPr/>
        </p:nvSpPr>
        <p:spPr>
          <a:xfrm>
            <a:off x="76200" y="2209800"/>
            <a:ext cx="4952999" cy="323165"/>
          </a:xfrm>
          <a:prstGeom prst="rect">
            <a:avLst/>
          </a:prstGeom>
          <a:noFill/>
        </p:spPr>
        <p:txBody>
          <a:bodyPr wrap="square" rtlCol="0">
            <a:spAutoFit/>
          </a:bodyPr>
          <a:lstStyle/>
          <a:p>
            <a:r>
              <a:rPr lang="en-US" sz="1500" dirty="0"/>
              <a:t>The IP address of the Linux Server VM is listed below.</a:t>
            </a:r>
          </a:p>
        </p:txBody>
      </p:sp>
      <p:pic>
        <p:nvPicPr>
          <p:cNvPr id="8" name="Picture 7">
            <a:extLst>
              <a:ext uri="{FF2B5EF4-FFF2-40B4-BE49-F238E27FC236}">
                <a16:creationId xmlns:a16="http://schemas.microsoft.com/office/drawing/2014/main" id="{B645A062-E2A0-098C-CA8B-FFFD6A04534E}"/>
              </a:ext>
            </a:extLst>
          </p:cNvPr>
          <p:cNvPicPr>
            <a:picLocks noChangeAspect="1"/>
          </p:cNvPicPr>
          <p:nvPr/>
        </p:nvPicPr>
        <p:blipFill>
          <a:blip r:embed="rId3"/>
          <a:stretch>
            <a:fillRect/>
          </a:stretch>
        </p:blipFill>
        <p:spPr>
          <a:xfrm>
            <a:off x="7301685" y="1002792"/>
            <a:ext cx="4610499" cy="5712791"/>
          </a:xfrm>
          <a:prstGeom prst="rect">
            <a:avLst/>
          </a:prstGeom>
        </p:spPr>
      </p:pic>
      <p:sp>
        <p:nvSpPr>
          <p:cNvPr id="9" name="TextBox 8">
            <a:extLst>
              <a:ext uri="{FF2B5EF4-FFF2-40B4-BE49-F238E27FC236}">
                <a16:creationId xmlns:a16="http://schemas.microsoft.com/office/drawing/2014/main" id="{CE3ACA8C-BD98-2F44-484F-CAD87A1A8607}"/>
              </a:ext>
            </a:extLst>
          </p:cNvPr>
          <p:cNvSpPr txBox="1"/>
          <p:nvPr/>
        </p:nvSpPr>
        <p:spPr>
          <a:xfrm>
            <a:off x="8006734" y="256401"/>
            <a:ext cx="3200400" cy="553998"/>
          </a:xfrm>
          <a:prstGeom prst="rect">
            <a:avLst/>
          </a:prstGeom>
          <a:noFill/>
        </p:spPr>
        <p:txBody>
          <a:bodyPr wrap="square" rtlCol="0">
            <a:spAutoFit/>
          </a:bodyPr>
          <a:lstStyle/>
          <a:p>
            <a:pPr algn="ctr"/>
            <a:r>
              <a:rPr lang="en-US" sz="1500" dirty="0"/>
              <a:t>Shows the IP address of the Server and the open ports.</a:t>
            </a:r>
          </a:p>
        </p:txBody>
      </p:sp>
    </p:spTree>
    <p:extLst>
      <p:ext uri="{BB962C8B-B14F-4D97-AF65-F5344CB8AC3E}">
        <p14:creationId xmlns:p14="http://schemas.microsoft.com/office/powerpoint/2010/main" val="423104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EB83-350A-0872-A038-B037AA34F4A7}"/>
              </a:ext>
            </a:extLst>
          </p:cNvPr>
          <p:cNvSpPr>
            <a:spLocks noGrp="1"/>
          </p:cNvSpPr>
          <p:nvPr>
            <p:ph type="ctrTitle"/>
          </p:nvPr>
        </p:nvSpPr>
        <p:spPr>
          <a:xfrm>
            <a:off x="552222" y="464773"/>
            <a:ext cx="3112008" cy="784491"/>
          </a:xfrm>
        </p:spPr>
        <p:txBody>
          <a:bodyPr/>
          <a:lstStyle/>
          <a:p>
            <a:r>
              <a:rPr lang="en-US" sz="4800" dirty="0" err="1"/>
              <a:t>Netcat</a:t>
            </a:r>
            <a:endParaRPr lang="en-US" sz="4800" dirty="0"/>
          </a:p>
        </p:txBody>
      </p:sp>
      <p:pic>
        <p:nvPicPr>
          <p:cNvPr id="5" name="Picture 4">
            <a:extLst>
              <a:ext uri="{FF2B5EF4-FFF2-40B4-BE49-F238E27FC236}">
                <a16:creationId xmlns:a16="http://schemas.microsoft.com/office/drawing/2014/main" id="{6282DC2D-4C9B-9F86-7359-CFE3A7DAF1FF}"/>
              </a:ext>
            </a:extLst>
          </p:cNvPr>
          <p:cNvPicPr>
            <a:picLocks noChangeAspect="1"/>
          </p:cNvPicPr>
          <p:nvPr/>
        </p:nvPicPr>
        <p:blipFill>
          <a:blip r:embed="rId2"/>
          <a:stretch>
            <a:fillRect/>
          </a:stretch>
        </p:blipFill>
        <p:spPr>
          <a:xfrm>
            <a:off x="366156" y="4343400"/>
            <a:ext cx="4715533" cy="1657581"/>
          </a:xfrm>
          <a:prstGeom prst="rect">
            <a:avLst/>
          </a:prstGeom>
        </p:spPr>
      </p:pic>
      <p:pic>
        <p:nvPicPr>
          <p:cNvPr id="7" name="Picture 6">
            <a:extLst>
              <a:ext uri="{FF2B5EF4-FFF2-40B4-BE49-F238E27FC236}">
                <a16:creationId xmlns:a16="http://schemas.microsoft.com/office/drawing/2014/main" id="{8F9D2487-4383-971A-B714-EF420A43B8B5}"/>
              </a:ext>
            </a:extLst>
          </p:cNvPr>
          <p:cNvPicPr>
            <a:picLocks noChangeAspect="1"/>
          </p:cNvPicPr>
          <p:nvPr/>
        </p:nvPicPr>
        <p:blipFill>
          <a:blip r:embed="rId3"/>
          <a:stretch>
            <a:fillRect/>
          </a:stretch>
        </p:blipFill>
        <p:spPr>
          <a:xfrm>
            <a:off x="6424213" y="1600200"/>
            <a:ext cx="5401631" cy="4985572"/>
          </a:xfrm>
          <a:prstGeom prst="rect">
            <a:avLst/>
          </a:prstGeom>
        </p:spPr>
      </p:pic>
      <p:sp>
        <p:nvSpPr>
          <p:cNvPr id="8" name="TextBox 7">
            <a:extLst>
              <a:ext uri="{FF2B5EF4-FFF2-40B4-BE49-F238E27FC236}">
                <a16:creationId xmlns:a16="http://schemas.microsoft.com/office/drawing/2014/main" id="{D65BB815-4728-AE4D-F427-58046A2486EB}"/>
              </a:ext>
            </a:extLst>
          </p:cNvPr>
          <p:cNvSpPr txBox="1"/>
          <p:nvPr/>
        </p:nvSpPr>
        <p:spPr>
          <a:xfrm>
            <a:off x="552222" y="2019570"/>
            <a:ext cx="4343400" cy="1708160"/>
          </a:xfrm>
          <a:prstGeom prst="rect">
            <a:avLst/>
          </a:prstGeom>
          <a:noFill/>
        </p:spPr>
        <p:txBody>
          <a:bodyPr wrap="square" rtlCol="0">
            <a:spAutoFit/>
          </a:bodyPr>
          <a:lstStyle/>
          <a:p>
            <a:r>
              <a:rPr lang="en-US" sz="1500" dirty="0"/>
              <a:t>The below screenshot reflects the command telling </a:t>
            </a:r>
            <a:r>
              <a:rPr lang="en-US" sz="1500" dirty="0" err="1"/>
              <a:t>Netcat</a:t>
            </a:r>
            <a:r>
              <a:rPr lang="en-US" sz="1500" dirty="0"/>
              <a:t> to ignore name resolution, waiting no more than 5 seconds, on IP address 192.168.105.55 21 for the port number, and so on. Port 21 is FTP, 22 is SSH, 25 is SMTP. The version of each application is listed below the command.</a:t>
            </a:r>
          </a:p>
        </p:txBody>
      </p:sp>
      <p:sp>
        <p:nvSpPr>
          <p:cNvPr id="9" name="TextBox 8">
            <a:extLst>
              <a:ext uri="{FF2B5EF4-FFF2-40B4-BE49-F238E27FC236}">
                <a16:creationId xmlns:a16="http://schemas.microsoft.com/office/drawing/2014/main" id="{D7FF1493-88D9-8732-2F94-C8AD3EBE58C8}"/>
              </a:ext>
            </a:extLst>
          </p:cNvPr>
          <p:cNvSpPr txBox="1"/>
          <p:nvPr/>
        </p:nvSpPr>
        <p:spPr>
          <a:xfrm>
            <a:off x="6534228" y="459093"/>
            <a:ext cx="5181600" cy="553998"/>
          </a:xfrm>
          <a:prstGeom prst="rect">
            <a:avLst/>
          </a:prstGeom>
          <a:noFill/>
        </p:spPr>
        <p:txBody>
          <a:bodyPr wrap="square" rtlCol="0">
            <a:spAutoFit/>
          </a:bodyPr>
          <a:lstStyle/>
          <a:p>
            <a:r>
              <a:rPr lang="en-US" sz="1500" dirty="0"/>
              <a:t>Utilizing telnet to access the Linux Server VM to generate login data for Wireshark to capture.</a:t>
            </a:r>
            <a:endParaRPr lang="en-US" dirty="0"/>
          </a:p>
        </p:txBody>
      </p:sp>
    </p:spTree>
    <p:extLst>
      <p:ext uri="{BB962C8B-B14F-4D97-AF65-F5344CB8AC3E}">
        <p14:creationId xmlns:p14="http://schemas.microsoft.com/office/powerpoint/2010/main" val="435920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17CC-2F81-73CE-BBF7-5251639760D4}"/>
              </a:ext>
            </a:extLst>
          </p:cNvPr>
          <p:cNvSpPr>
            <a:spLocks noGrp="1"/>
          </p:cNvSpPr>
          <p:nvPr>
            <p:ph type="ctrTitle"/>
          </p:nvPr>
        </p:nvSpPr>
        <p:spPr>
          <a:xfrm>
            <a:off x="228600" y="283464"/>
            <a:ext cx="4331208" cy="786384"/>
          </a:xfrm>
        </p:spPr>
        <p:txBody>
          <a:bodyPr/>
          <a:lstStyle/>
          <a:p>
            <a:r>
              <a:rPr lang="en-US" sz="4800" dirty="0" err="1"/>
              <a:t>wireshark</a:t>
            </a:r>
            <a:endParaRPr lang="en-US" sz="4800" dirty="0"/>
          </a:p>
        </p:txBody>
      </p:sp>
      <p:pic>
        <p:nvPicPr>
          <p:cNvPr id="4" name="Picture 3">
            <a:extLst>
              <a:ext uri="{FF2B5EF4-FFF2-40B4-BE49-F238E27FC236}">
                <a16:creationId xmlns:a16="http://schemas.microsoft.com/office/drawing/2014/main" id="{52AB050C-1F59-EE7A-D0BD-D0C9CECC45D4}"/>
              </a:ext>
            </a:extLst>
          </p:cNvPr>
          <p:cNvPicPr>
            <a:picLocks noChangeAspect="1"/>
          </p:cNvPicPr>
          <p:nvPr/>
        </p:nvPicPr>
        <p:blipFill>
          <a:blip r:embed="rId2"/>
          <a:stretch>
            <a:fillRect/>
          </a:stretch>
        </p:blipFill>
        <p:spPr>
          <a:xfrm>
            <a:off x="5460493" y="876151"/>
            <a:ext cx="6468271" cy="5105698"/>
          </a:xfrm>
          <a:prstGeom prst="rect">
            <a:avLst/>
          </a:prstGeom>
        </p:spPr>
      </p:pic>
      <p:sp>
        <p:nvSpPr>
          <p:cNvPr id="5" name="TextBox 4">
            <a:extLst>
              <a:ext uri="{FF2B5EF4-FFF2-40B4-BE49-F238E27FC236}">
                <a16:creationId xmlns:a16="http://schemas.microsoft.com/office/drawing/2014/main" id="{50058BAD-7805-8B13-4C30-E69CEA7F91C7}"/>
              </a:ext>
            </a:extLst>
          </p:cNvPr>
          <p:cNvSpPr txBox="1"/>
          <p:nvPr/>
        </p:nvSpPr>
        <p:spPr>
          <a:xfrm>
            <a:off x="228600" y="2133600"/>
            <a:ext cx="4495800" cy="2127057"/>
          </a:xfrm>
          <a:prstGeom prst="rect">
            <a:avLst/>
          </a:prstGeom>
          <a:noFill/>
        </p:spPr>
        <p:txBody>
          <a:bodyPr wrap="square" rtlCol="0">
            <a:spAutoFit/>
          </a:bodyPr>
          <a:lstStyle/>
          <a:p>
            <a:pPr>
              <a:lnSpc>
                <a:spcPct val="150000"/>
              </a:lnSpc>
            </a:pPr>
            <a:r>
              <a:rPr lang="en-US" sz="1500" dirty="0"/>
              <a:t>Wireshark is a packet-sniffing tool that was used to capture the Server Login credentials. Once the packets were captured, I filtered the results by typing telnet in the filter bar and viewed the TCP stream revealing the Linux Server VM’s login credentials. </a:t>
            </a:r>
          </a:p>
        </p:txBody>
      </p:sp>
    </p:spTree>
    <p:extLst>
      <p:ext uri="{BB962C8B-B14F-4D97-AF65-F5344CB8AC3E}">
        <p14:creationId xmlns:p14="http://schemas.microsoft.com/office/powerpoint/2010/main" val="626627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674F-B6DC-C6C8-DB0F-D45BFDC1D368}"/>
              </a:ext>
            </a:extLst>
          </p:cNvPr>
          <p:cNvSpPr>
            <a:spLocks noGrp="1"/>
          </p:cNvSpPr>
          <p:nvPr>
            <p:ph type="ctrTitle"/>
          </p:nvPr>
        </p:nvSpPr>
        <p:spPr>
          <a:xfrm>
            <a:off x="4578096" y="228600"/>
            <a:ext cx="3035808" cy="862584"/>
          </a:xfrm>
        </p:spPr>
        <p:txBody>
          <a:bodyPr/>
          <a:lstStyle/>
          <a:p>
            <a:r>
              <a:rPr lang="en-US" sz="4800" dirty="0" err="1"/>
              <a:t>nessus</a:t>
            </a:r>
            <a:endParaRPr lang="en-US" sz="4800" dirty="0"/>
          </a:p>
        </p:txBody>
      </p:sp>
      <p:pic>
        <p:nvPicPr>
          <p:cNvPr id="4" name="Picture 3">
            <a:extLst>
              <a:ext uri="{FF2B5EF4-FFF2-40B4-BE49-F238E27FC236}">
                <a16:creationId xmlns:a16="http://schemas.microsoft.com/office/drawing/2014/main" id="{4A386554-F938-77C0-89A8-B8066F8181CD}"/>
              </a:ext>
            </a:extLst>
          </p:cNvPr>
          <p:cNvPicPr>
            <a:picLocks noChangeAspect="1"/>
          </p:cNvPicPr>
          <p:nvPr/>
        </p:nvPicPr>
        <p:blipFill>
          <a:blip r:embed="rId2"/>
          <a:stretch>
            <a:fillRect/>
          </a:stretch>
        </p:blipFill>
        <p:spPr>
          <a:xfrm>
            <a:off x="1143000" y="3480816"/>
            <a:ext cx="9718469" cy="2081784"/>
          </a:xfrm>
          <a:prstGeom prst="rect">
            <a:avLst/>
          </a:prstGeom>
        </p:spPr>
      </p:pic>
      <p:sp>
        <p:nvSpPr>
          <p:cNvPr id="5" name="TextBox 4">
            <a:extLst>
              <a:ext uri="{FF2B5EF4-FFF2-40B4-BE49-F238E27FC236}">
                <a16:creationId xmlns:a16="http://schemas.microsoft.com/office/drawing/2014/main" id="{E33C4CE6-6F03-B08A-C469-F8038C3FD3BF}"/>
              </a:ext>
            </a:extLst>
          </p:cNvPr>
          <p:cNvSpPr txBox="1"/>
          <p:nvPr/>
        </p:nvSpPr>
        <p:spPr>
          <a:xfrm>
            <a:off x="1790700" y="1841423"/>
            <a:ext cx="8610600" cy="889154"/>
          </a:xfrm>
          <a:prstGeom prst="rect">
            <a:avLst/>
          </a:prstGeom>
          <a:noFill/>
        </p:spPr>
        <p:txBody>
          <a:bodyPr wrap="square" rtlCol="0">
            <a:spAutoFit/>
          </a:bodyPr>
          <a:lstStyle/>
          <a:p>
            <a:pPr>
              <a:lnSpc>
                <a:spcPct val="150000"/>
              </a:lnSpc>
            </a:pPr>
            <a:r>
              <a:rPr lang="en-US" sz="1200" dirty="0"/>
              <a:t>Nessus Essentials is a vulnerability scanner that provides an entry point for vulnerability assessment by performing a basic network scan by specifying an IP address, hostname, or subnet. For this scan I used the Linux Server VM’s IP address of 192.168.105.55. Viewing the report by the HTML option will reflect the results listed bellow. </a:t>
            </a:r>
          </a:p>
        </p:txBody>
      </p:sp>
    </p:spTree>
    <p:extLst>
      <p:ext uri="{BB962C8B-B14F-4D97-AF65-F5344CB8AC3E}">
        <p14:creationId xmlns:p14="http://schemas.microsoft.com/office/powerpoint/2010/main" val="275011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77DB-E374-09E8-80A9-56F5993C4480}"/>
              </a:ext>
            </a:extLst>
          </p:cNvPr>
          <p:cNvSpPr>
            <a:spLocks noGrp="1"/>
          </p:cNvSpPr>
          <p:nvPr>
            <p:ph type="title"/>
          </p:nvPr>
        </p:nvSpPr>
        <p:spPr>
          <a:xfrm>
            <a:off x="152400" y="2998510"/>
            <a:ext cx="4730496" cy="851453"/>
          </a:xfrm>
        </p:spPr>
        <p:txBody>
          <a:bodyPr/>
          <a:lstStyle/>
          <a:p>
            <a:r>
              <a:rPr lang="en-US" dirty="0"/>
              <a:t>challenges</a:t>
            </a:r>
          </a:p>
        </p:txBody>
      </p:sp>
      <p:sp>
        <p:nvSpPr>
          <p:cNvPr id="3" name="Content Placeholder 2">
            <a:extLst>
              <a:ext uri="{FF2B5EF4-FFF2-40B4-BE49-F238E27FC236}">
                <a16:creationId xmlns:a16="http://schemas.microsoft.com/office/drawing/2014/main" id="{71BEA08B-FD2B-F777-3369-7754BD4A652A}"/>
              </a:ext>
            </a:extLst>
          </p:cNvPr>
          <p:cNvSpPr>
            <a:spLocks noGrp="1"/>
          </p:cNvSpPr>
          <p:nvPr>
            <p:ph sz="quarter" idx="13"/>
          </p:nvPr>
        </p:nvSpPr>
        <p:spPr>
          <a:xfrm>
            <a:off x="5334000" y="1631947"/>
            <a:ext cx="6556248" cy="3584577"/>
          </a:xfrm>
        </p:spPr>
        <p:txBody>
          <a:bodyPr anchor="t"/>
          <a:lstStyle/>
          <a:p>
            <a:pPr>
              <a:lnSpc>
                <a:spcPct val="150000"/>
              </a:lnSpc>
            </a:pPr>
            <a:r>
              <a:rPr lang="en-US" sz="1500" b="0" dirty="0"/>
              <a:t>I worked through many challenges throughout this project such as remembering which applications run on their specific ports. Processing commands through the tools utilized through vulnerability assessments. Wireshark also has a lot of moving parts and running the correct applications while viewing the specific packets to view login information for a server on the network. I have gained so much knowledge and appreciation during this project simply from overcoming the challenges I experienced. </a:t>
            </a:r>
          </a:p>
        </p:txBody>
      </p:sp>
      <p:sp>
        <p:nvSpPr>
          <p:cNvPr id="5" name="Slide Number Placeholder 4">
            <a:extLst>
              <a:ext uri="{FF2B5EF4-FFF2-40B4-BE49-F238E27FC236}">
                <a16:creationId xmlns:a16="http://schemas.microsoft.com/office/drawing/2014/main" id="{A3FD9FF6-D3B5-F9E7-2DDD-688A160D6953}"/>
              </a:ext>
            </a:extLst>
          </p:cNvPr>
          <p:cNvSpPr>
            <a:spLocks noGrp="1"/>
          </p:cNvSpPr>
          <p:nvPr>
            <p:ph type="sldNum" sz="quarter" idx="12"/>
          </p:nvPr>
        </p:nvSpPr>
        <p:spPr/>
        <p:txBody>
          <a:bodyPr/>
          <a:lstStyle/>
          <a:p>
            <a:fld id="{294A09A9-5501-47C1-A89A-A340965A2BE2}" type="slidenum">
              <a:rPr lang="en-US" smtClean="0"/>
              <a:t>26</a:t>
            </a:fld>
            <a:endParaRPr lang="en-US" dirty="0"/>
          </a:p>
        </p:txBody>
      </p:sp>
    </p:spTree>
    <p:extLst>
      <p:ext uri="{BB962C8B-B14F-4D97-AF65-F5344CB8AC3E}">
        <p14:creationId xmlns:p14="http://schemas.microsoft.com/office/powerpoint/2010/main" val="6393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B2B5-B169-8A3E-F855-FC35B0E22399}"/>
              </a:ext>
            </a:extLst>
          </p:cNvPr>
          <p:cNvSpPr>
            <a:spLocks noGrp="1"/>
          </p:cNvSpPr>
          <p:nvPr>
            <p:ph type="title"/>
          </p:nvPr>
        </p:nvSpPr>
        <p:spPr>
          <a:xfrm>
            <a:off x="76200" y="2703385"/>
            <a:ext cx="2977896" cy="1441704"/>
          </a:xfrm>
        </p:spPr>
        <p:txBody>
          <a:bodyPr/>
          <a:lstStyle/>
          <a:p>
            <a:r>
              <a:rPr lang="en-US" dirty="0"/>
              <a:t>Career skills</a:t>
            </a:r>
          </a:p>
        </p:txBody>
      </p:sp>
      <p:sp>
        <p:nvSpPr>
          <p:cNvPr id="3" name="Content Placeholder 2">
            <a:extLst>
              <a:ext uri="{FF2B5EF4-FFF2-40B4-BE49-F238E27FC236}">
                <a16:creationId xmlns:a16="http://schemas.microsoft.com/office/drawing/2014/main" id="{89D61530-727C-D73E-F0EC-0110D1BD45E1}"/>
              </a:ext>
            </a:extLst>
          </p:cNvPr>
          <p:cNvSpPr>
            <a:spLocks noGrp="1"/>
          </p:cNvSpPr>
          <p:nvPr>
            <p:ph sz="quarter" idx="13"/>
          </p:nvPr>
        </p:nvSpPr>
        <p:spPr>
          <a:xfrm>
            <a:off x="4724400" y="831849"/>
            <a:ext cx="7089648" cy="5184776"/>
          </a:xfrm>
        </p:spPr>
        <p:txBody>
          <a:bodyPr anchor="t"/>
          <a:lstStyle/>
          <a:p>
            <a:pPr>
              <a:lnSpc>
                <a:spcPct val="150000"/>
              </a:lnSpc>
            </a:pPr>
            <a:r>
              <a:rPr lang="en-US" sz="1500" b="0" dirty="0"/>
              <a:t>Through this project, I was able to gain hands-on experience in numerous subjects such as encrypting data at rest by implementing asymmetric key encryption using GPG, hardening a Linux Server by implementing IP table rules that only allow HTTP/HTTPS, SMTP, DNS, and SSH protocols. Developing a security policy will help educate employees on the proper use of enterprise computing resources, networks, and devices. MFA also gives an extra layer of protection, being able to implement MFA security at a Linux level is a must in this era. The skills I enjoyed the most are the tools used to get current versions of the servers (</a:t>
            </a:r>
            <a:r>
              <a:rPr lang="en-US" sz="1500" b="0" dirty="0" err="1"/>
              <a:t>Netcat</a:t>
            </a:r>
            <a:r>
              <a:rPr lang="en-US" sz="1500" b="0" dirty="0"/>
              <a:t>), verify open port numbers and applications (NMAP), analyze network traffic to capture the server login information (Wireshark), and the vulnerability scanner used through a graphical interface in order to gain entry point for a vulnerability assessment.</a:t>
            </a:r>
          </a:p>
        </p:txBody>
      </p:sp>
      <p:sp>
        <p:nvSpPr>
          <p:cNvPr id="5" name="Slide Number Placeholder 4">
            <a:extLst>
              <a:ext uri="{FF2B5EF4-FFF2-40B4-BE49-F238E27FC236}">
                <a16:creationId xmlns:a16="http://schemas.microsoft.com/office/drawing/2014/main" id="{3739D8BB-590F-3862-B777-0AEF3D2688FC}"/>
              </a:ext>
            </a:extLst>
          </p:cNvPr>
          <p:cNvSpPr>
            <a:spLocks noGrp="1"/>
          </p:cNvSpPr>
          <p:nvPr>
            <p:ph type="sldNum" sz="quarter" idx="12"/>
          </p:nvPr>
        </p:nvSpPr>
        <p:spPr/>
        <p:txBody>
          <a:bodyPr/>
          <a:lstStyle/>
          <a:p>
            <a:fld id="{294A09A9-5501-47C1-A89A-A340965A2BE2}" type="slidenum">
              <a:rPr lang="en-US" smtClean="0"/>
              <a:t>27</a:t>
            </a:fld>
            <a:endParaRPr lang="en-US" dirty="0"/>
          </a:p>
        </p:txBody>
      </p:sp>
    </p:spTree>
    <p:extLst>
      <p:ext uri="{BB962C8B-B14F-4D97-AF65-F5344CB8AC3E}">
        <p14:creationId xmlns:p14="http://schemas.microsoft.com/office/powerpoint/2010/main" val="291497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4F687D-905D-5940-E92B-664E8ED07C88}"/>
              </a:ext>
            </a:extLst>
          </p:cNvPr>
          <p:cNvSpPr>
            <a:spLocks noGrp="1"/>
          </p:cNvSpPr>
          <p:nvPr>
            <p:ph type="title"/>
          </p:nvPr>
        </p:nvSpPr>
        <p:spPr>
          <a:xfrm>
            <a:off x="228600" y="2927413"/>
            <a:ext cx="4654296" cy="993648"/>
          </a:xfrm>
        </p:spPr>
        <p:txBody>
          <a:bodyPr/>
          <a:lstStyle/>
          <a:p>
            <a:r>
              <a:rPr lang="en-US" dirty="0"/>
              <a:t>conclusion</a:t>
            </a:r>
          </a:p>
        </p:txBody>
      </p:sp>
      <p:sp>
        <p:nvSpPr>
          <p:cNvPr id="5" name="Content Placeholder 4">
            <a:extLst>
              <a:ext uri="{FF2B5EF4-FFF2-40B4-BE49-F238E27FC236}">
                <a16:creationId xmlns:a16="http://schemas.microsoft.com/office/drawing/2014/main" id="{C4CDA331-68CA-C2AE-0A48-6F7117361A05}"/>
              </a:ext>
            </a:extLst>
          </p:cNvPr>
          <p:cNvSpPr>
            <a:spLocks noGrp="1"/>
          </p:cNvSpPr>
          <p:nvPr>
            <p:ph sz="quarter" idx="13"/>
          </p:nvPr>
        </p:nvSpPr>
        <p:spPr>
          <a:xfrm>
            <a:off x="5181600" y="1023937"/>
            <a:ext cx="6480048" cy="4800600"/>
          </a:xfrm>
        </p:spPr>
        <p:txBody>
          <a:bodyPr anchor="t"/>
          <a:lstStyle/>
          <a:p>
            <a:r>
              <a:rPr lang="en-US" sz="1900" dirty="0"/>
              <a:t>Fundamentals of Security is the most important step in protecting and understanding the challenges we face in the Cyber World today. Networks, devices, and corporations must have a multitude of security measures in place to protect all factors that will eventually arise. Having a firm understanding and ability to carry out vulnerability assessments by gathering information from tools utilized in Kali Linux or by Nessus. This project is a firm demonstration of my ability to execute the required skills to gain information from unsecured networks.  </a:t>
            </a:r>
          </a:p>
        </p:txBody>
      </p:sp>
      <p:sp>
        <p:nvSpPr>
          <p:cNvPr id="3" name="Slide Number Placeholder 2">
            <a:extLst>
              <a:ext uri="{FF2B5EF4-FFF2-40B4-BE49-F238E27FC236}">
                <a16:creationId xmlns:a16="http://schemas.microsoft.com/office/drawing/2014/main" id="{F5FA6A62-8FBF-887D-0560-47FF98E22EF4}"/>
              </a:ext>
            </a:extLst>
          </p:cNvPr>
          <p:cNvSpPr>
            <a:spLocks noGrp="1"/>
          </p:cNvSpPr>
          <p:nvPr>
            <p:ph type="sldNum" sz="quarter" idx="12"/>
          </p:nvPr>
        </p:nvSpPr>
        <p:spPr/>
        <p:txBody>
          <a:bodyPr/>
          <a:lstStyle/>
          <a:p>
            <a:fld id="{294A09A9-5501-47C1-A89A-A340965A2BE2}" type="slidenum">
              <a:rPr lang="en-US" smtClean="0"/>
              <a:pPr/>
              <a:t>28</a:t>
            </a:fld>
            <a:endParaRPr lang="en-US" dirty="0"/>
          </a:p>
        </p:txBody>
      </p:sp>
    </p:spTree>
    <p:extLst>
      <p:ext uri="{BB962C8B-B14F-4D97-AF65-F5344CB8AC3E}">
        <p14:creationId xmlns:p14="http://schemas.microsoft.com/office/powerpoint/2010/main" val="372924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BA4B-C69D-954D-237B-E304164F7469}"/>
              </a:ext>
            </a:extLst>
          </p:cNvPr>
          <p:cNvSpPr>
            <a:spLocks noGrp="1"/>
          </p:cNvSpPr>
          <p:nvPr>
            <p:ph type="ctrTitle"/>
          </p:nvPr>
        </p:nvSpPr>
        <p:spPr>
          <a:xfrm>
            <a:off x="1075944" y="152400"/>
            <a:ext cx="10040112" cy="1395984"/>
          </a:xfrm>
        </p:spPr>
        <p:txBody>
          <a:bodyPr/>
          <a:lstStyle/>
          <a:p>
            <a:r>
              <a:rPr lang="en-US" dirty="0"/>
              <a:t>references</a:t>
            </a:r>
          </a:p>
        </p:txBody>
      </p:sp>
      <p:sp>
        <p:nvSpPr>
          <p:cNvPr id="6" name="Subtitle 5">
            <a:extLst>
              <a:ext uri="{FF2B5EF4-FFF2-40B4-BE49-F238E27FC236}">
                <a16:creationId xmlns:a16="http://schemas.microsoft.com/office/drawing/2014/main" id="{1CF7BA47-4B21-2DD8-34CD-1252CF591E2D}"/>
              </a:ext>
            </a:extLst>
          </p:cNvPr>
          <p:cNvSpPr>
            <a:spLocks noGrp="1"/>
          </p:cNvSpPr>
          <p:nvPr>
            <p:ph type="subTitle" idx="1"/>
          </p:nvPr>
        </p:nvSpPr>
        <p:spPr>
          <a:xfrm>
            <a:off x="1078992" y="2438400"/>
            <a:ext cx="10040112" cy="3742944"/>
          </a:xfrm>
        </p:spPr>
        <p:txBody>
          <a:bodyPr/>
          <a:lstStyle/>
          <a:p>
            <a:pPr marL="342900" indent="-342900">
              <a:buFont typeface="Arial" panose="020B0604020202020204" pitchFamily="34" charset="0"/>
              <a:buChar char="•"/>
            </a:pPr>
            <a:r>
              <a:rPr lang="en-US" dirty="0"/>
              <a:t>All of the information used in my Project came from the Project Guides.</a:t>
            </a:r>
          </a:p>
          <a:p>
            <a:pPr algn="l"/>
            <a:endParaRPr lang="en-US" dirty="0"/>
          </a:p>
          <a:p>
            <a:pPr marL="342900" indent="-342900" algn="l">
              <a:buFont typeface="Arial" panose="020B0604020202020204" pitchFamily="34" charset="0"/>
              <a:buChar char="•"/>
            </a:pPr>
            <a:r>
              <a:rPr lang="en-US" dirty="0"/>
              <a:t>Security Policy </a:t>
            </a:r>
            <a:r>
              <a:rPr lang="en-US" b="0" i="0" u="none" strike="noStrike" dirty="0">
                <a:solidFill>
                  <a:srgbClr val="202124"/>
                </a:solidFill>
                <a:effectLst/>
                <a:latin typeface="Roboto" panose="02000000000000000000" pitchFamily="2" charset="0"/>
                <a:hlinkClick r:id="rId2"/>
              </a:rPr>
              <a:t>https://nationalcybersecuritysociety.org</a:t>
            </a:r>
            <a:r>
              <a:rPr lang="en-US" b="0" i="0" u="none" strike="noStrike" dirty="0">
                <a:solidFill>
                  <a:srgbClr val="5F6368"/>
                </a:solidFill>
                <a:effectLst/>
                <a:latin typeface="Roboto" panose="02000000000000000000" pitchFamily="2" charset="0"/>
                <a:hlinkClick r:id="rId2"/>
              </a:rPr>
              <a:t> › 2019/05</a:t>
            </a:r>
            <a:endParaRPr lang="en-US" b="0" i="0" u="none" strike="noStrike" dirty="0">
              <a:solidFill>
                <a:srgbClr val="1A0DAB"/>
              </a:solidFill>
              <a:effectLst/>
              <a:latin typeface="Roboto" panose="02000000000000000000" pitchFamily="2" charset="0"/>
              <a:hlinkClick r:id="rId2"/>
            </a:endParaRPr>
          </a:p>
          <a:p>
            <a:br>
              <a:rPr lang="en-US" b="0" i="0" dirty="0">
                <a:solidFill>
                  <a:srgbClr val="202124"/>
                </a:solidFill>
                <a:effectLst/>
                <a:latin typeface="Roboto" panose="02000000000000000000" pitchFamily="2" charset="0"/>
              </a:rPr>
            </a:br>
            <a:endParaRPr lang="en-US" dirty="0"/>
          </a:p>
        </p:txBody>
      </p:sp>
      <p:sp>
        <p:nvSpPr>
          <p:cNvPr id="5" name="Slide Number Placeholder 4">
            <a:extLst>
              <a:ext uri="{FF2B5EF4-FFF2-40B4-BE49-F238E27FC236}">
                <a16:creationId xmlns:a16="http://schemas.microsoft.com/office/drawing/2014/main" id="{AD9B7927-B9B7-202D-31C2-F8BD1F818443}"/>
              </a:ext>
            </a:extLst>
          </p:cNvPr>
          <p:cNvSpPr>
            <a:spLocks noGrp="1"/>
          </p:cNvSpPr>
          <p:nvPr>
            <p:ph type="sldNum" sz="quarter" idx="4294967295"/>
          </p:nvPr>
        </p:nvSpPr>
        <p:spPr>
          <a:xfrm>
            <a:off x="0" y="6007100"/>
            <a:ext cx="4114800" cy="850900"/>
          </a:xfrm>
        </p:spPr>
        <p:txBody>
          <a:bodyPr/>
          <a:lstStyle/>
          <a:p>
            <a:fld id="{294A09A9-5501-47C1-A89A-A340965A2BE2}" type="slidenum">
              <a:rPr lang="en-US" smtClean="0"/>
              <a:t>29</a:t>
            </a:fld>
            <a:endParaRPr lang="en-US" dirty="0"/>
          </a:p>
        </p:txBody>
      </p:sp>
    </p:spTree>
    <p:extLst>
      <p:ext uri="{BB962C8B-B14F-4D97-AF65-F5344CB8AC3E}">
        <p14:creationId xmlns:p14="http://schemas.microsoft.com/office/powerpoint/2010/main" val="26939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775003-C8C2-57FA-C8D5-99577C44F58A}"/>
              </a:ext>
            </a:extLst>
          </p:cNvPr>
          <p:cNvSpPr>
            <a:spLocks noGrp="1"/>
          </p:cNvSpPr>
          <p:nvPr>
            <p:ph type="title"/>
          </p:nvPr>
        </p:nvSpPr>
        <p:spPr>
          <a:xfrm>
            <a:off x="0" y="1676400"/>
            <a:ext cx="3739896" cy="2356104"/>
          </a:xfrm>
        </p:spPr>
        <p:txBody>
          <a:bodyPr/>
          <a:lstStyle/>
          <a:p>
            <a:r>
              <a:rPr lang="en-US" dirty="0"/>
              <a:t>INTRO-DUCTION</a:t>
            </a:r>
          </a:p>
        </p:txBody>
      </p:sp>
      <p:sp>
        <p:nvSpPr>
          <p:cNvPr id="5" name="Content Placeholder 4">
            <a:extLst>
              <a:ext uri="{FF2B5EF4-FFF2-40B4-BE49-F238E27FC236}">
                <a16:creationId xmlns:a16="http://schemas.microsoft.com/office/drawing/2014/main" id="{95D67805-CCBD-8182-540F-93068A90C4E8}"/>
              </a:ext>
            </a:extLst>
          </p:cNvPr>
          <p:cNvSpPr>
            <a:spLocks noGrp="1"/>
          </p:cNvSpPr>
          <p:nvPr>
            <p:ph sz="quarter" idx="13"/>
          </p:nvPr>
        </p:nvSpPr>
        <p:spPr>
          <a:xfrm>
            <a:off x="4038600" y="1216025"/>
            <a:ext cx="7546848" cy="4416425"/>
          </a:xfrm>
        </p:spPr>
        <p:txBody>
          <a:bodyPr/>
          <a:lstStyle/>
          <a:p>
            <a:r>
              <a:rPr lang="en-US" dirty="0"/>
              <a:t>Throughout this course project, I will demonstrate some of the fundamentals of Information Security. Using the Microsoft Hyper-V environment with Kali Linux VM, Ubuntu VM, and Metasploit Linux Server VM, I will execute encryption and decryption of Asymmetric Keys, harden a Linux server by setting up a stateful firewall, establish multifactor authentication (MFA), and perform a vulnerability assessment utilizing multiple tools such as NMAP, </a:t>
            </a:r>
            <a:r>
              <a:rPr lang="en-US" dirty="0" err="1"/>
              <a:t>Netcat</a:t>
            </a:r>
            <a:r>
              <a:rPr lang="en-US" dirty="0"/>
              <a:t>, and Wireshark. Outside of demonstrating Information Security inside the Hyper-V, I will also demonstrate security by developing a BYOD Security Policy to represent an organization’s expectations regarding the proper usage of their computing resources. </a:t>
            </a:r>
          </a:p>
        </p:txBody>
      </p:sp>
      <p:sp>
        <p:nvSpPr>
          <p:cNvPr id="3" name="Slide Number Placeholder 2">
            <a:extLst>
              <a:ext uri="{FF2B5EF4-FFF2-40B4-BE49-F238E27FC236}">
                <a16:creationId xmlns:a16="http://schemas.microsoft.com/office/drawing/2014/main" id="{F0986A75-51DF-087B-EE6E-0899D0826DFB}"/>
              </a:ext>
            </a:extLst>
          </p:cNvPr>
          <p:cNvSpPr>
            <a:spLocks noGrp="1"/>
          </p:cNvSpPr>
          <p:nvPr>
            <p:ph type="sldNum" sz="quarter" idx="12"/>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4220525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905000" y="990600"/>
            <a:ext cx="8065008" cy="1527048"/>
          </a:xfrm>
        </p:spPr>
        <p:txBody>
          <a:bodyPr anchor="t">
            <a:noAutofit/>
          </a:bodyPr>
          <a:lstStyle/>
          <a:p>
            <a:pPr algn="l"/>
            <a:r>
              <a:rPr lang="en-US" sz="9600" spc="300" dirty="0">
                <a:ln w="28575">
                  <a:solidFill>
                    <a:schemeClr val="tx1"/>
                  </a:solidFill>
                </a:ln>
                <a:noFill/>
              </a:rPr>
              <a:t>THANK YOU</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457200" y="5227320"/>
            <a:ext cx="10040112" cy="1280160"/>
          </a:xfrm>
        </p:spPr>
        <p:txBody>
          <a:bodyPr anchor="t">
            <a:normAutofit lnSpcReduction="10000"/>
          </a:bodyPr>
          <a:lstStyle/>
          <a:p>
            <a:pPr marL="0" indent="0" algn="l">
              <a:buNone/>
            </a:pPr>
            <a:r>
              <a:rPr lang="en-US" b="1" dirty="0"/>
              <a:t>Amber Palmer</a:t>
            </a:r>
          </a:p>
          <a:p>
            <a:pPr marL="0" indent="0" algn="l">
              <a:buNone/>
            </a:pPr>
            <a:r>
              <a:rPr lang="en-US" b="1" dirty="0"/>
              <a:t>LINKEDIN: linkedin.com/in/amber-wilkins-998519220/</a:t>
            </a:r>
          </a:p>
          <a:p>
            <a:pPr marL="0" indent="0" algn="l">
              <a:buNone/>
            </a:pPr>
            <a:r>
              <a:rPr lang="en-US" dirty="0"/>
              <a:t>WIX: </a:t>
            </a:r>
            <a:r>
              <a:rPr lang="en-US" b="1" dirty="0"/>
              <a:t>awilkins8385.wixsite.com/my-site</a:t>
            </a:r>
          </a:p>
        </p:txBody>
      </p:sp>
    </p:spTree>
    <p:extLst>
      <p:ext uri="{BB962C8B-B14F-4D97-AF65-F5344CB8AC3E}">
        <p14:creationId xmlns:p14="http://schemas.microsoft.com/office/powerpoint/2010/main" val="62773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415796" y="228600"/>
            <a:ext cx="9360408" cy="1472184"/>
          </a:xfrm>
        </p:spPr>
        <p:txBody>
          <a:bodyPr anchor="t">
            <a:noAutofit/>
          </a:bodyPr>
          <a:lstStyle/>
          <a:p>
            <a:pPr algn="l"/>
            <a:r>
              <a:rPr lang="en-US" sz="9600" spc="300" dirty="0">
                <a:ln w="28575">
                  <a:solidFill>
                    <a:schemeClr val="tx1"/>
                  </a:solidFill>
                </a:ln>
                <a:noFill/>
              </a:rPr>
              <a:t>Preparation</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415796" y="2785120"/>
            <a:ext cx="9176004" cy="2396480"/>
          </a:xfrm>
        </p:spPr>
        <p:txBody>
          <a:bodyPr anchor="t"/>
          <a:lstStyle/>
          <a:p>
            <a:pPr marL="0" indent="0" algn="l">
              <a:lnSpc>
                <a:spcPct val="150000"/>
              </a:lnSpc>
              <a:buNone/>
            </a:pPr>
            <a:r>
              <a:rPr lang="en-US" sz="2000" b="0" dirty="0"/>
              <a:t>In this section of the project, I will execute the proper start-up and shutdown process of the Microsoft Hyper-V environment that will be providing access to the Kali Linux VM, Ubuntu VM, and the Linux Server VM. Inside these Virtual Machines is where I will execute and test a range of Security Fundamentals.</a:t>
            </a:r>
          </a:p>
        </p:txBody>
      </p:sp>
    </p:spTree>
    <p:extLst>
      <p:ext uri="{BB962C8B-B14F-4D97-AF65-F5344CB8AC3E}">
        <p14:creationId xmlns:p14="http://schemas.microsoft.com/office/powerpoint/2010/main" val="330807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2F48A-F877-470A-45A9-2E96ED442DC5}"/>
              </a:ext>
            </a:extLst>
          </p:cNvPr>
          <p:cNvSpPr>
            <a:spLocks noGrp="1"/>
          </p:cNvSpPr>
          <p:nvPr>
            <p:ph type="title"/>
          </p:nvPr>
        </p:nvSpPr>
        <p:spPr>
          <a:xfrm>
            <a:off x="2336188" y="0"/>
            <a:ext cx="7519623" cy="1143000"/>
          </a:xfrm>
        </p:spPr>
        <p:txBody>
          <a:bodyPr/>
          <a:lstStyle/>
          <a:p>
            <a:r>
              <a:rPr lang="en-US" sz="4000" dirty="0"/>
              <a:t>Start up of Machines</a:t>
            </a:r>
          </a:p>
        </p:txBody>
      </p:sp>
      <p:pic>
        <p:nvPicPr>
          <p:cNvPr id="11" name="Picture 10" descr="Graphical user interface&#10;&#10;Description automatically generated">
            <a:extLst>
              <a:ext uri="{FF2B5EF4-FFF2-40B4-BE49-F238E27FC236}">
                <a16:creationId xmlns:a16="http://schemas.microsoft.com/office/drawing/2014/main" id="{8C3BEF72-58D9-F58A-2385-6DB12785BDC5}"/>
              </a:ext>
            </a:extLst>
          </p:cNvPr>
          <p:cNvPicPr>
            <a:picLocks noChangeAspect="1"/>
          </p:cNvPicPr>
          <p:nvPr/>
        </p:nvPicPr>
        <p:blipFill>
          <a:blip r:embed="rId2"/>
          <a:stretch>
            <a:fillRect/>
          </a:stretch>
        </p:blipFill>
        <p:spPr>
          <a:xfrm>
            <a:off x="2346084" y="1143000"/>
            <a:ext cx="7959090" cy="5523016"/>
          </a:xfrm>
          <a:prstGeom prst="rect">
            <a:avLst/>
          </a:prstGeom>
        </p:spPr>
      </p:pic>
    </p:spTree>
    <p:extLst>
      <p:ext uri="{BB962C8B-B14F-4D97-AF65-F5344CB8AC3E}">
        <p14:creationId xmlns:p14="http://schemas.microsoft.com/office/powerpoint/2010/main" val="378710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B2CFC-8133-1546-614E-338D00447260}"/>
              </a:ext>
            </a:extLst>
          </p:cNvPr>
          <p:cNvSpPr>
            <a:spLocks noGrp="1"/>
          </p:cNvSpPr>
          <p:nvPr>
            <p:ph type="title"/>
          </p:nvPr>
        </p:nvSpPr>
        <p:spPr>
          <a:xfrm>
            <a:off x="1106424" y="0"/>
            <a:ext cx="9979152" cy="917448"/>
          </a:xfrm>
        </p:spPr>
        <p:txBody>
          <a:bodyPr/>
          <a:lstStyle/>
          <a:p>
            <a:r>
              <a:rPr lang="en-US" dirty="0"/>
              <a:t>Shutting down machines</a:t>
            </a:r>
          </a:p>
        </p:txBody>
      </p:sp>
      <p:pic>
        <p:nvPicPr>
          <p:cNvPr id="7" name="Picture 6" descr="A screenshot of a computer&#10;&#10;Description automatically generated">
            <a:extLst>
              <a:ext uri="{FF2B5EF4-FFF2-40B4-BE49-F238E27FC236}">
                <a16:creationId xmlns:a16="http://schemas.microsoft.com/office/drawing/2014/main" id="{C4CE9B62-C2A8-8E55-5BD0-429ACD22560A}"/>
              </a:ext>
            </a:extLst>
          </p:cNvPr>
          <p:cNvPicPr>
            <a:picLocks noChangeAspect="1"/>
          </p:cNvPicPr>
          <p:nvPr/>
        </p:nvPicPr>
        <p:blipFill rotWithShape="1">
          <a:blip r:embed="rId2"/>
          <a:srcRect t="12245"/>
          <a:stretch/>
        </p:blipFill>
        <p:spPr>
          <a:xfrm>
            <a:off x="25730" y="1524000"/>
            <a:ext cx="3809999" cy="3276600"/>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5946659F-3169-B5B0-04AD-144EF63886A0}"/>
              </a:ext>
            </a:extLst>
          </p:cNvPr>
          <p:cNvPicPr>
            <a:picLocks noChangeAspect="1"/>
          </p:cNvPicPr>
          <p:nvPr/>
        </p:nvPicPr>
        <p:blipFill rotWithShape="1">
          <a:blip r:embed="rId3"/>
          <a:srcRect t="15478"/>
          <a:stretch/>
        </p:blipFill>
        <p:spPr>
          <a:xfrm>
            <a:off x="4003967" y="3657600"/>
            <a:ext cx="4073233" cy="3155868"/>
          </a:xfrm>
          <a:prstGeom prst="rect">
            <a:avLst/>
          </a:prstGeom>
        </p:spPr>
      </p:pic>
      <p:pic>
        <p:nvPicPr>
          <p:cNvPr id="11" name="Picture 10" descr="Graphical user interface, application, website&#10;&#10;Description automatically generated">
            <a:extLst>
              <a:ext uri="{FF2B5EF4-FFF2-40B4-BE49-F238E27FC236}">
                <a16:creationId xmlns:a16="http://schemas.microsoft.com/office/drawing/2014/main" id="{5FC16733-C685-6102-46CE-C7FA9E27F49F}"/>
              </a:ext>
            </a:extLst>
          </p:cNvPr>
          <p:cNvPicPr>
            <a:picLocks noChangeAspect="1"/>
          </p:cNvPicPr>
          <p:nvPr/>
        </p:nvPicPr>
        <p:blipFill rotWithShape="1">
          <a:blip r:embed="rId4"/>
          <a:srcRect t="12245"/>
          <a:stretch/>
        </p:blipFill>
        <p:spPr>
          <a:xfrm>
            <a:off x="8245439" y="1524000"/>
            <a:ext cx="3994062" cy="3276600"/>
          </a:xfrm>
          <a:prstGeom prst="rect">
            <a:avLst/>
          </a:prstGeom>
        </p:spPr>
      </p:pic>
    </p:spTree>
    <p:extLst>
      <p:ext uri="{BB962C8B-B14F-4D97-AF65-F5344CB8AC3E}">
        <p14:creationId xmlns:p14="http://schemas.microsoft.com/office/powerpoint/2010/main" val="157691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1267A3-99F6-BA55-003A-AF458BD16AB5}"/>
              </a:ext>
            </a:extLst>
          </p:cNvPr>
          <p:cNvSpPr>
            <a:spLocks noGrp="1"/>
          </p:cNvSpPr>
          <p:nvPr>
            <p:ph type="ctrTitle"/>
          </p:nvPr>
        </p:nvSpPr>
        <p:spPr>
          <a:xfrm>
            <a:off x="495300" y="685800"/>
            <a:ext cx="11201400" cy="914400"/>
          </a:xfrm>
        </p:spPr>
        <p:txBody>
          <a:bodyPr/>
          <a:lstStyle/>
          <a:p>
            <a:r>
              <a:rPr lang="en-US" sz="5000" dirty="0"/>
              <a:t>Asymmetric key encryption</a:t>
            </a:r>
          </a:p>
        </p:txBody>
      </p:sp>
      <p:sp>
        <p:nvSpPr>
          <p:cNvPr id="5" name="Subtitle 4">
            <a:extLst>
              <a:ext uri="{FF2B5EF4-FFF2-40B4-BE49-F238E27FC236}">
                <a16:creationId xmlns:a16="http://schemas.microsoft.com/office/drawing/2014/main" id="{0C7CD120-ADF0-6864-0AF2-F3DCD344D38F}"/>
              </a:ext>
            </a:extLst>
          </p:cNvPr>
          <p:cNvSpPr>
            <a:spLocks noGrp="1"/>
          </p:cNvSpPr>
          <p:nvPr>
            <p:ph type="subTitle" idx="1"/>
          </p:nvPr>
        </p:nvSpPr>
        <p:spPr>
          <a:xfrm>
            <a:off x="1075944" y="2743200"/>
            <a:ext cx="10040112" cy="2743200"/>
          </a:xfrm>
        </p:spPr>
        <p:txBody>
          <a:bodyPr/>
          <a:lstStyle/>
          <a:p>
            <a:pPr>
              <a:lnSpc>
                <a:spcPct val="150000"/>
              </a:lnSpc>
            </a:pPr>
            <a:r>
              <a:rPr lang="en-US" sz="2000" b="0" dirty="0"/>
              <a:t>Secure file management is implemented to mitigate risk to enterprise data assets. In order to encrypt data at rest and enforce forensic deletion of files I will implement asymmetric key encryption using GPG and then permanently delete files using the shred command. GPG is an open-source implementation of the pretty good privacy (PGP) asymmetric encryption protocol that uses a pair of public and private keys to encrypt and decrypt your files. </a:t>
            </a:r>
          </a:p>
        </p:txBody>
      </p:sp>
    </p:spTree>
    <p:extLst>
      <p:ext uri="{BB962C8B-B14F-4D97-AF65-F5344CB8AC3E}">
        <p14:creationId xmlns:p14="http://schemas.microsoft.com/office/powerpoint/2010/main" val="286364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3CA7ED-511E-7D0A-785F-918154A90BFE}"/>
              </a:ext>
            </a:extLst>
          </p:cNvPr>
          <p:cNvSpPr>
            <a:spLocks noGrp="1"/>
          </p:cNvSpPr>
          <p:nvPr>
            <p:ph type="title"/>
          </p:nvPr>
        </p:nvSpPr>
        <p:spPr>
          <a:xfrm>
            <a:off x="2505157" y="-24268"/>
            <a:ext cx="7181681" cy="838200"/>
          </a:xfrm>
        </p:spPr>
        <p:txBody>
          <a:bodyPr/>
          <a:lstStyle/>
          <a:p>
            <a:r>
              <a:rPr lang="en-US" dirty="0"/>
              <a:t>File encryption</a:t>
            </a:r>
          </a:p>
        </p:txBody>
      </p:sp>
      <p:sp>
        <p:nvSpPr>
          <p:cNvPr id="8" name="TextBox 7">
            <a:extLst>
              <a:ext uri="{FF2B5EF4-FFF2-40B4-BE49-F238E27FC236}">
                <a16:creationId xmlns:a16="http://schemas.microsoft.com/office/drawing/2014/main" id="{9659DF8D-D4EB-E052-FBA8-859DD92B5B79}"/>
              </a:ext>
            </a:extLst>
          </p:cNvPr>
          <p:cNvSpPr txBox="1"/>
          <p:nvPr/>
        </p:nvSpPr>
        <p:spPr>
          <a:xfrm>
            <a:off x="3162297" y="1273312"/>
            <a:ext cx="5867400" cy="1881990"/>
          </a:xfrm>
          <a:prstGeom prst="rect">
            <a:avLst/>
          </a:prstGeom>
          <a:noFill/>
        </p:spPr>
        <p:txBody>
          <a:bodyPr wrap="square" rtlCol="0">
            <a:spAutoFit/>
          </a:bodyPr>
          <a:lstStyle/>
          <a:p>
            <a:pPr>
              <a:lnSpc>
                <a:spcPct val="150000"/>
              </a:lnSpc>
            </a:pPr>
            <a:r>
              <a:rPr lang="en-US" sz="2000" dirty="0"/>
              <a:t>The first executed command shows the plaintext form of the file, and the second executed command shows the encrypted form of the file using GPG. </a:t>
            </a:r>
          </a:p>
        </p:txBody>
      </p:sp>
      <p:pic>
        <p:nvPicPr>
          <p:cNvPr id="9" name="Picture 8">
            <a:extLst>
              <a:ext uri="{FF2B5EF4-FFF2-40B4-BE49-F238E27FC236}">
                <a16:creationId xmlns:a16="http://schemas.microsoft.com/office/drawing/2014/main" id="{61F26CA4-18CB-BF87-8F7C-06572EF2FE55}"/>
              </a:ext>
            </a:extLst>
          </p:cNvPr>
          <p:cNvPicPr>
            <a:picLocks noChangeAspect="1"/>
          </p:cNvPicPr>
          <p:nvPr/>
        </p:nvPicPr>
        <p:blipFill>
          <a:blip r:embed="rId2"/>
          <a:stretch>
            <a:fillRect/>
          </a:stretch>
        </p:blipFill>
        <p:spPr>
          <a:xfrm>
            <a:off x="1905000" y="4038600"/>
            <a:ext cx="8610600" cy="1475293"/>
          </a:xfrm>
          <a:prstGeom prst="rect">
            <a:avLst/>
          </a:prstGeom>
        </p:spPr>
      </p:pic>
    </p:spTree>
    <p:extLst>
      <p:ext uri="{BB962C8B-B14F-4D97-AF65-F5344CB8AC3E}">
        <p14:creationId xmlns:p14="http://schemas.microsoft.com/office/powerpoint/2010/main" val="234909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3CF659-B866-3CCF-99B4-65E01684A70E}"/>
              </a:ext>
            </a:extLst>
          </p:cNvPr>
          <p:cNvSpPr>
            <a:spLocks noGrp="1"/>
          </p:cNvSpPr>
          <p:nvPr>
            <p:ph type="title"/>
          </p:nvPr>
        </p:nvSpPr>
        <p:spPr>
          <a:xfrm>
            <a:off x="2665476" y="0"/>
            <a:ext cx="6861048" cy="914400"/>
          </a:xfrm>
        </p:spPr>
        <p:txBody>
          <a:bodyPr/>
          <a:lstStyle/>
          <a:p>
            <a:r>
              <a:rPr lang="en-US" sz="4800" dirty="0"/>
              <a:t>File decryption</a:t>
            </a:r>
            <a:endParaRPr lang="en-US" dirty="0"/>
          </a:p>
        </p:txBody>
      </p:sp>
      <p:sp>
        <p:nvSpPr>
          <p:cNvPr id="5" name="Slide Number Placeholder 4">
            <a:extLst>
              <a:ext uri="{FF2B5EF4-FFF2-40B4-BE49-F238E27FC236}">
                <a16:creationId xmlns:a16="http://schemas.microsoft.com/office/drawing/2014/main" id="{C6E2566C-C291-FD85-38A6-BF8E0AED42F5}"/>
              </a:ext>
            </a:extLst>
          </p:cNvPr>
          <p:cNvSpPr>
            <a:spLocks noGrp="1"/>
          </p:cNvSpPr>
          <p:nvPr>
            <p:ph type="sldNum" sz="quarter" idx="12"/>
          </p:nvPr>
        </p:nvSpPr>
        <p:spPr/>
        <p:txBody>
          <a:bodyPr/>
          <a:lstStyle/>
          <a:p>
            <a:fld id="{294A09A9-5501-47C1-A89A-A340965A2BE2}" type="slidenum">
              <a:rPr lang="en-US" smtClean="0"/>
              <a:t>9</a:t>
            </a:fld>
            <a:endParaRPr lang="en-US" dirty="0"/>
          </a:p>
        </p:txBody>
      </p:sp>
      <p:sp>
        <p:nvSpPr>
          <p:cNvPr id="9" name="TextBox 8">
            <a:extLst>
              <a:ext uri="{FF2B5EF4-FFF2-40B4-BE49-F238E27FC236}">
                <a16:creationId xmlns:a16="http://schemas.microsoft.com/office/drawing/2014/main" id="{9E05F62F-B633-63E0-536E-D7B149C58FE7}"/>
              </a:ext>
            </a:extLst>
          </p:cNvPr>
          <p:cNvSpPr txBox="1"/>
          <p:nvPr/>
        </p:nvSpPr>
        <p:spPr>
          <a:xfrm>
            <a:off x="2743197" y="990600"/>
            <a:ext cx="7003079" cy="2215991"/>
          </a:xfrm>
          <a:prstGeom prst="rect">
            <a:avLst/>
          </a:prstGeom>
          <a:noFill/>
        </p:spPr>
        <p:txBody>
          <a:bodyPr wrap="square" rtlCol="0">
            <a:spAutoFit/>
          </a:bodyPr>
          <a:lstStyle/>
          <a:p>
            <a:pPr>
              <a:lnSpc>
                <a:spcPct val="150000"/>
              </a:lnSpc>
            </a:pPr>
            <a:r>
              <a:rPr lang="en-US" sz="2000" b="0" dirty="0"/>
              <a:t>The ls test* command shows the encrypted file by itself, followed by the decrypting process, and ends with the testfile.txt </a:t>
            </a:r>
            <a:r>
              <a:rPr lang="en-US" sz="2000" dirty="0"/>
              <a:t>showing</a:t>
            </a:r>
            <a:r>
              <a:rPr lang="en-US" sz="2000" b="0" dirty="0"/>
              <a:t> decrypted and </a:t>
            </a:r>
            <a:r>
              <a:rPr lang="en-US" sz="2000" b="0" dirty="0" err="1"/>
              <a:t>testfile.txt.gpg</a:t>
            </a:r>
            <a:r>
              <a:rPr lang="en-US" sz="2000" b="0" dirty="0"/>
              <a:t> showing the encrypted state.</a:t>
            </a:r>
          </a:p>
          <a:p>
            <a:endParaRPr lang="en-US" dirty="0"/>
          </a:p>
        </p:txBody>
      </p:sp>
      <p:pic>
        <p:nvPicPr>
          <p:cNvPr id="10" name="Picture 9">
            <a:extLst>
              <a:ext uri="{FF2B5EF4-FFF2-40B4-BE49-F238E27FC236}">
                <a16:creationId xmlns:a16="http://schemas.microsoft.com/office/drawing/2014/main" id="{50144F75-C342-28F6-6232-C73F20BE4EC2}"/>
              </a:ext>
            </a:extLst>
          </p:cNvPr>
          <p:cNvPicPr>
            <a:picLocks noChangeAspect="1"/>
          </p:cNvPicPr>
          <p:nvPr/>
        </p:nvPicPr>
        <p:blipFill>
          <a:blip r:embed="rId2"/>
          <a:stretch>
            <a:fillRect/>
          </a:stretch>
        </p:blipFill>
        <p:spPr>
          <a:xfrm>
            <a:off x="2387252" y="3032089"/>
            <a:ext cx="7714970" cy="3256446"/>
          </a:xfrm>
          <a:prstGeom prst="rect">
            <a:avLst/>
          </a:prstGeom>
        </p:spPr>
      </p:pic>
    </p:spTree>
    <p:extLst>
      <p:ext uri="{BB962C8B-B14F-4D97-AF65-F5344CB8AC3E}">
        <p14:creationId xmlns:p14="http://schemas.microsoft.com/office/powerpoint/2010/main" val="2809434009"/>
      </p:ext>
    </p:extLst>
  </p:cSld>
  <p:clrMapOvr>
    <a:masterClrMapping/>
  </p:clrMapOvr>
</p:sld>
</file>

<file path=ppt/theme/theme1.xml><?xml version="1.0" encoding="utf-8"?>
<a:theme xmlns:a="http://schemas.openxmlformats.org/drawingml/2006/main" name="Office Theme">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4C371580-6163-46D2-96AA-0DCC330A1B9A}" vid="{FC8D8AFF-D381-4C29-B9DC-A81BA0CD1B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BCCC5ED-FDC5-47FC-8E7E-D334979F1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21B937-7172-47A3-B8EF-010B04CBBB90}">
  <ds:schemaRefs>
    <ds:schemaRef ds:uri="http://schemas.microsoft.com/sharepoint/v3/contenttype/forms"/>
  </ds:schemaRefs>
</ds:datastoreItem>
</file>

<file path=customXml/itemProps3.xml><?xml version="1.0" encoding="utf-8"?>
<ds:datastoreItem xmlns:ds="http://schemas.openxmlformats.org/officeDocument/2006/customXml" ds:itemID="{B14FA603-F875-4A03-93C9-402691CFAD8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Droplet design</Template>
  <TotalTime>876</TotalTime>
  <Words>2662</Words>
  <Application>Microsoft Office PowerPoint</Application>
  <PresentationFormat>Widescreen</PresentationFormat>
  <Paragraphs>118</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Roboto</vt:lpstr>
      <vt:lpstr>Times New Roman</vt:lpstr>
      <vt:lpstr>Wingdings</vt:lpstr>
      <vt:lpstr>Office Theme</vt:lpstr>
      <vt:lpstr>Final Project</vt:lpstr>
      <vt:lpstr>AGENDA</vt:lpstr>
      <vt:lpstr>INTRO-DUCTION</vt:lpstr>
      <vt:lpstr>Preparation</vt:lpstr>
      <vt:lpstr>Start up of Machines</vt:lpstr>
      <vt:lpstr>Shutting down machines</vt:lpstr>
      <vt:lpstr>Asymmetric key encryption</vt:lpstr>
      <vt:lpstr>File encryption</vt:lpstr>
      <vt:lpstr>File decryption</vt:lpstr>
      <vt:lpstr>Stateful firewall submission</vt:lpstr>
      <vt:lpstr>PowerPoint Presentation</vt:lpstr>
      <vt:lpstr>Nmap scan</vt:lpstr>
      <vt:lpstr>BYOD security policy</vt:lpstr>
      <vt:lpstr>PowerPoint Presentation</vt:lpstr>
      <vt:lpstr>PowerPoint Presentation</vt:lpstr>
      <vt:lpstr>PowerPoint Presentation</vt:lpstr>
      <vt:lpstr>PowerPoint Presentation</vt:lpstr>
      <vt:lpstr>Multi-factor Authentication (Mfa) </vt:lpstr>
      <vt:lpstr>Common-auth configuration file</vt:lpstr>
      <vt:lpstr>Mfa log-on screen</vt:lpstr>
      <vt:lpstr>Vulnerability assessment</vt:lpstr>
      <vt:lpstr>nmap</vt:lpstr>
      <vt:lpstr>Netcat</vt:lpstr>
      <vt:lpstr>wireshark</vt:lpstr>
      <vt:lpstr>nessus</vt:lpstr>
      <vt:lpstr>challenges</vt:lpstr>
      <vt:lpstr>Career skills</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dc:title>
  <dc:creator>Amber Wilkins</dc:creator>
  <cp:lastModifiedBy>Amber Wilkins</cp:lastModifiedBy>
  <cp:revision>2</cp:revision>
  <dcterms:created xsi:type="dcterms:W3CDTF">2022-12-11T00:00:17Z</dcterms:created>
  <dcterms:modified xsi:type="dcterms:W3CDTF">2022-12-12T01:36:41Z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