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34"/>
  </p:notesMasterIdLst>
  <p:sldIdLst>
    <p:sldId id="306" r:id="rId5"/>
    <p:sldId id="309" r:id="rId6"/>
    <p:sldId id="312" r:id="rId7"/>
    <p:sldId id="310" r:id="rId8"/>
    <p:sldId id="311" r:id="rId9"/>
    <p:sldId id="313" r:id="rId10"/>
    <p:sldId id="314" r:id="rId11"/>
    <p:sldId id="315" r:id="rId12"/>
    <p:sldId id="316" r:id="rId13"/>
    <p:sldId id="317" r:id="rId14"/>
    <p:sldId id="318" r:id="rId15"/>
    <p:sldId id="319" r:id="rId16"/>
    <p:sldId id="320" r:id="rId17"/>
    <p:sldId id="321" r:id="rId18"/>
    <p:sldId id="322" r:id="rId19"/>
    <p:sldId id="326" r:id="rId20"/>
    <p:sldId id="323" r:id="rId21"/>
    <p:sldId id="324" r:id="rId22"/>
    <p:sldId id="325" r:id="rId23"/>
    <p:sldId id="328" r:id="rId24"/>
    <p:sldId id="329" r:id="rId25"/>
    <p:sldId id="330" r:id="rId26"/>
    <p:sldId id="331" r:id="rId27"/>
    <p:sldId id="332" r:id="rId28"/>
    <p:sldId id="334" r:id="rId29"/>
    <p:sldId id="333" r:id="rId30"/>
    <p:sldId id="335" r:id="rId31"/>
    <p:sldId id="336" r:id="rId32"/>
    <p:sldId id="33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26E9F-603B-4446-970D-CE625156DB9B}" v="12" dt="2022-10-22T16:34:04.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4967" autoAdjust="0"/>
  </p:normalViewPr>
  <p:slideViewPr>
    <p:cSldViewPr snapToGrid="0">
      <p:cViewPr varScale="1">
        <p:scale>
          <a:sx n="76" d="100"/>
          <a:sy n="76" d="100"/>
        </p:scale>
        <p:origin x="720" y="84"/>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10/22/2022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2600" dirty="0">
                <a:solidFill>
                  <a:schemeClr val="bg1"/>
                </a:solidFill>
                <a:latin typeface="Comic Sans MS" panose="030F0702030302020204" pitchFamily="66" charset="0"/>
              </a:rPr>
              <a:t>Amber Palmer</a:t>
            </a:r>
          </a:p>
          <a:p>
            <a:endParaRPr lang="en-US" dirty="0"/>
          </a:p>
        </p:txBody>
      </p:sp>
      <p:sp>
        <p:nvSpPr>
          <p:cNvPr id="4" name="TextBox 3">
            <a:extLst>
              <a:ext uri="{FF2B5EF4-FFF2-40B4-BE49-F238E27FC236}">
                <a16:creationId xmlns:a16="http://schemas.microsoft.com/office/drawing/2014/main" id="{BA71F3D2-13FC-4A9F-E541-94B6FE6C436D}"/>
              </a:ext>
            </a:extLst>
          </p:cNvPr>
          <p:cNvSpPr txBox="1"/>
          <p:nvPr/>
        </p:nvSpPr>
        <p:spPr>
          <a:xfrm>
            <a:off x="1905000" y="1409700"/>
            <a:ext cx="5003800" cy="1569660"/>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CEIS114 Final Project</a:t>
            </a:r>
          </a:p>
          <a:p>
            <a:r>
              <a:rPr lang="en-US" sz="2600" dirty="0">
                <a:solidFill>
                  <a:schemeClr val="bg1"/>
                </a:solidFill>
                <a:latin typeface="Comic Sans MS" panose="030F0702030302020204" pitchFamily="66" charset="0"/>
              </a:rPr>
              <a:t>Smart Traffic Light Controller</a:t>
            </a:r>
          </a:p>
          <a:p>
            <a:r>
              <a:rPr lang="en-US" sz="2600" dirty="0">
                <a:solidFill>
                  <a:schemeClr val="bg1"/>
                </a:solidFill>
                <a:latin typeface="Comic Sans MS" panose="030F0702030302020204" pitchFamily="66" charset="0"/>
              </a:rPr>
              <a:t>October 2022</a:t>
            </a: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0FF0-9625-9301-E185-5F8C02371112}"/>
              </a:ext>
            </a:extLst>
          </p:cNvPr>
          <p:cNvSpPr>
            <a:spLocks noGrp="1"/>
          </p:cNvSpPr>
          <p:nvPr>
            <p:ph type="ctrTitle"/>
          </p:nvPr>
        </p:nvSpPr>
        <p:spPr>
          <a:xfrm>
            <a:off x="0" y="2590072"/>
            <a:ext cx="5177051" cy="1204006"/>
          </a:xfrm>
        </p:spPr>
        <p:txBody>
          <a:bodyPr>
            <a:normAutofit/>
          </a:bodyPr>
          <a:lstStyle/>
          <a:p>
            <a:r>
              <a:rPr lang="en-US" sz="2600" dirty="0">
                <a:latin typeface="Comic Sans MS" panose="030F0702030302020204" pitchFamily="66" charset="0"/>
              </a:rPr>
              <a:t>Screenshot of the c</a:t>
            </a:r>
            <a:r>
              <a:rPr lang="en-US" sz="2600" b="0" dirty="0">
                <a:latin typeface="Comic Sans MS" panose="030F0702030302020204" pitchFamily="66" charset="0"/>
              </a:rPr>
              <a:t>o</a:t>
            </a:r>
            <a:r>
              <a:rPr lang="en-US" sz="2600" dirty="0">
                <a:latin typeface="Comic Sans MS" panose="030F0702030302020204" pitchFamily="66" charset="0"/>
              </a:rPr>
              <a:t>de used in Arduino to run the led lights</a:t>
            </a:r>
          </a:p>
        </p:txBody>
      </p:sp>
      <p:pic>
        <p:nvPicPr>
          <p:cNvPr id="4" name="Picture 3">
            <a:extLst>
              <a:ext uri="{FF2B5EF4-FFF2-40B4-BE49-F238E27FC236}">
                <a16:creationId xmlns:a16="http://schemas.microsoft.com/office/drawing/2014/main" id="{31F4207F-33CA-4175-9CB2-0F57159B5FDA}"/>
              </a:ext>
            </a:extLst>
          </p:cNvPr>
          <p:cNvPicPr>
            <a:picLocks noChangeAspect="1"/>
          </p:cNvPicPr>
          <p:nvPr/>
        </p:nvPicPr>
        <p:blipFill>
          <a:blip r:embed="rId2"/>
          <a:stretch>
            <a:fillRect/>
          </a:stretch>
        </p:blipFill>
        <p:spPr>
          <a:xfrm>
            <a:off x="6096000" y="361666"/>
            <a:ext cx="5707099" cy="6496334"/>
          </a:xfrm>
          <a:prstGeom prst="rect">
            <a:avLst/>
          </a:prstGeom>
          <a:ln w="28575">
            <a:noFill/>
          </a:ln>
        </p:spPr>
      </p:pic>
    </p:spTree>
    <p:extLst>
      <p:ext uri="{BB962C8B-B14F-4D97-AF65-F5344CB8AC3E}">
        <p14:creationId xmlns:p14="http://schemas.microsoft.com/office/powerpoint/2010/main" val="349976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85D8C9-C4F8-A19A-ED1E-BF8F16331FA7}"/>
              </a:ext>
            </a:extLst>
          </p:cNvPr>
          <p:cNvSpPr>
            <a:spLocks noGrp="1"/>
          </p:cNvSpPr>
          <p:nvPr>
            <p:ph type="subTitle" idx="1"/>
          </p:nvPr>
        </p:nvSpPr>
        <p:spPr>
          <a:xfrm>
            <a:off x="1527048" y="2279176"/>
            <a:ext cx="9144000" cy="2905472"/>
          </a:xfrm>
        </p:spPr>
        <p:txBody>
          <a:bodyPr>
            <a:normAutofit/>
          </a:bodyPr>
          <a:lstStyle/>
          <a:p>
            <a:pPr algn="l"/>
            <a:r>
              <a:rPr lang="en-US" dirty="0">
                <a:latin typeface="Comic Sans MS" panose="030F0702030302020204" pitchFamily="66" charset="0"/>
              </a:rPr>
              <a:t>The next two slides represent creating a multiple traffic light controller by adding another set of LEDs such as the red, green, and yellow lights. I will also be adding a few more wires and plugging them into there respective locations. The lights light up after plugging the code into Arduino. </a:t>
            </a:r>
          </a:p>
        </p:txBody>
      </p:sp>
    </p:spTree>
    <p:extLst>
      <p:ext uri="{BB962C8B-B14F-4D97-AF65-F5344CB8AC3E}">
        <p14:creationId xmlns:p14="http://schemas.microsoft.com/office/powerpoint/2010/main" val="331902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970D-0390-D8F2-4F06-0A1630B7C890}"/>
              </a:ext>
            </a:extLst>
          </p:cNvPr>
          <p:cNvSpPr>
            <a:spLocks noGrp="1"/>
          </p:cNvSpPr>
          <p:nvPr>
            <p:ph type="ctrTitle"/>
          </p:nvPr>
        </p:nvSpPr>
        <p:spPr>
          <a:xfrm>
            <a:off x="1524000" y="88900"/>
            <a:ext cx="9144000" cy="933704"/>
          </a:xfrm>
        </p:spPr>
        <p:txBody>
          <a:bodyPr>
            <a:normAutofit/>
          </a:bodyPr>
          <a:lstStyle/>
          <a:p>
            <a:r>
              <a:rPr lang="en-US" sz="2600" dirty="0">
                <a:latin typeface="Comic Sans MS" panose="030F0702030302020204" pitchFamily="66" charset="0"/>
              </a:rPr>
              <a:t>Working led lights. One side of the 4 way is red and the other side is green.</a:t>
            </a:r>
          </a:p>
        </p:txBody>
      </p:sp>
      <p:pic>
        <p:nvPicPr>
          <p:cNvPr id="4" name="Picture 3" descr="A picture containing text&#10;&#10;Description automatically generated">
            <a:extLst>
              <a:ext uri="{FF2B5EF4-FFF2-40B4-BE49-F238E27FC236}">
                <a16:creationId xmlns:a16="http://schemas.microsoft.com/office/drawing/2014/main" id="{17500D7C-7F4D-EA12-015B-074D9489162D}"/>
              </a:ext>
            </a:extLst>
          </p:cNvPr>
          <p:cNvPicPr>
            <a:picLocks noChangeAspect="1"/>
          </p:cNvPicPr>
          <p:nvPr/>
        </p:nvPicPr>
        <p:blipFill rotWithShape="1">
          <a:blip r:embed="rId2">
            <a:extLst>
              <a:ext uri="{28A0092B-C50C-407E-A947-70E740481C1C}">
                <a14:useLocalDpi xmlns:a14="http://schemas.microsoft.com/office/drawing/2010/main" val="0"/>
              </a:ext>
            </a:extLst>
          </a:blip>
          <a:srcRect t="9061" b="18495"/>
          <a:stretch/>
        </p:blipFill>
        <p:spPr>
          <a:xfrm>
            <a:off x="2490051" y="1874600"/>
            <a:ext cx="7211897" cy="4251728"/>
          </a:xfrm>
          <a:prstGeom prst="rect">
            <a:avLst/>
          </a:prstGeom>
        </p:spPr>
      </p:pic>
    </p:spTree>
    <p:extLst>
      <p:ext uri="{BB962C8B-B14F-4D97-AF65-F5344CB8AC3E}">
        <p14:creationId xmlns:p14="http://schemas.microsoft.com/office/powerpoint/2010/main" val="17268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3FC0-0102-7710-37C3-8563C6E90E0F}"/>
              </a:ext>
            </a:extLst>
          </p:cNvPr>
          <p:cNvSpPr>
            <a:spLocks noGrp="1"/>
          </p:cNvSpPr>
          <p:nvPr>
            <p:ph type="ctrTitle"/>
          </p:nvPr>
        </p:nvSpPr>
        <p:spPr>
          <a:xfrm>
            <a:off x="363940" y="1473957"/>
            <a:ext cx="3907809" cy="2920621"/>
          </a:xfrm>
        </p:spPr>
        <p:txBody>
          <a:bodyPr>
            <a:normAutofit/>
          </a:bodyPr>
          <a:lstStyle/>
          <a:p>
            <a:r>
              <a:rPr lang="en-US" sz="2600" dirty="0">
                <a:latin typeface="Comic Sans MS" panose="030F0702030302020204" pitchFamily="66" charset="0"/>
              </a:rPr>
              <a:t>The code used to program the lights. This code tells the lights when to change and how often.</a:t>
            </a:r>
          </a:p>
        </p:txBody>
      </p:sp>
      <p:pic>
        <p:nvPicPr>
          <p:cNvPr id="4" name="Picture 3">
            <a:extLst>
              <a:ext uri="{FF2B5EF4-FFF2-40B4-BE49-F238E27FC236}">
                <a16:creationId xmlns:a16="http://schemas.microsoft.com/office/drawing/2014/main" id="{7BD622C9-01E6-6F7A-078F-65ADB6543E56}"/>
              </a:ext>
            </a:extLst>
          </p:cNvPr>
          <p:cNvPicPr>
            <a:picLocks noChangeAspect="1"/>
          </p:cNvPicPr>
          <p:nvPr/>
        </p:nvPicPr>
        <p:blipFill>
          <a:blip r:embed="rId2"/>
          <a:stretch>
            <a:fillRect/>
          </a:stretch>
        </p:blipFill>
        <p:spPr>
          <a:xfrm>
            <a:off x="4685434" y="237679"/>
            <a:ext cx="7306695" cy="6382641"/>
          </a:xfrm>
          <a:prstGeom prst="rect">
            <a:avLst/>
          </a:prstGeom>
        </p:spPr>
      </p:pic>
    </p:spTree>
    <p:extLst>
      <p:ext uri="{BB962C8B-B14F-4D97-AF65-F5344CB8AC3E}">
        <p14:creationId xmlns:p14="http://schemas.microsoft.com/office/powerpoint/2010/main" val="114663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67E3FC-4B57-011F-A9E0-826209145EBD}"/>
              </a:ext>
            </a:extLst>
          </p:cNvPr>
          <p:cNvSpPr>
            <a:spLocks noGrp="1"/>
          </p:cNvSpPr>
          <p:nvPr>
            <p:ph type="subTitle" idx="1"/>
          </p:nvPr>
        </p:nvSpPr>
        <p:spPr>
          <a:xfrm>
            <a:off x="1527048" y="2019869"/>
            <a:ext cx="9144000" cy="3164779"/>
          </a:xfrm>
        </p:spPr>
        <p:txBody>
          <a:bodyPr/>
          <a:lstStyle/>
          <a:p>
            <a:pPr algn="l"/>
            <a:r>
              <a:rPr lang="en-US" dirty="0">
                <a:latin typeface="Comic Sans MS" panose="030F0702030302020204" pitchFamily="66" charset="0"/>
              </a:rPr>
              <a:t>Next you will see the demonstration of creating a multiple traffic light controller with a cross walk. The lights will change to match the crosswalk. The serial monitor shows when you should walk and how long you have before the light changes again.</a:t>
            </a:r>
          </a:p>
        </p:txBody>
      </p:sp>
    </p:spTree>
    <p:extLst>
      <p:ext uri="{BB962C8B-B14F-4D97-AF65-F5344CB8AC3E}">
        <p14:creationId xmlns:p14="http://schemas.microsoft.com/office/powerpoint/2010/main" val="3661678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67EF8E-C4B6-3EC1-270A-D87533E00EE9}"/>
              </a:ext>
            </a:extLst>
          </p:cNvPr>
          <p:cNvSpPr>
            <a:spLocks noGrp="1"/>
          </p:cNvSpPr>
          <p:nvPr>
            <p:ph type="subTitle" idx="1"/>
          </p:nvPr>
        </p:nvSpPr>
        <p:spPr>
          <a:xfrm>
            <a:off x="218948" y="1236726"/>
            <a:ext cx="5877052" cy="4384548"/>
          </a:xfrm>
        </p:spPr>
        <p:txBody>
          <a:bodyPr/>
          <a:lstStyle/>
          <a:p>
            <a:pPr algn="l"/>
            <a:r>
              <a:rPr lang="en-US" dirty="0">
                <a:latin typeface="Comic Sans MS" panose="030F0702030302020204" pitchFamily="66" charset="0"/>
              </a:rPr>
              <a:t>In this project I used the following parts:</a:t>
            </a:r>
          </a:p>
          <a:p>
            <a:pPr marL="342900" indent="-342900" algn="l">
              <a:buFont typeface="Arial" panose="020B0604020202020204" pitchFamily="34" charset="0"/>
              <a:buChar char="•"/>
            </a:pPr>
            <a:r>
              <a:rPr lang="en-US" dirty="0">
                <a:latin typeface="Comic Sans MS" panose="030F0702030302020204" pitchFamily="66" charset="0"/>
              </a:rPr>
              <a:t>ESP32 Board</a:t>
            </a:r>
          </a:p>
          <a:p>
            <a:pPr marL="342900" indent="-342900" algn="l">
              <a:buFont typeface="Arial" panose="020B0604020202020204" pitchFamily="34" charset="0"/>
              <a:buChar char="•"/>
            </a:pPr>
            <a:r>
              <a:rPr lang="en-US" dirty="0">
                <a:latin typeface="Comic Sans MS" panose="030F0702030302020204" pitchFamily="66" charset="0"/>
              </a:rPr>
              <a:t>Red, Yellow, and Green LEDs (2 sets)</a:t>
            </a:r>
          </a:p>
          <a:p>
            <a:pPr marL="342900" indent="-342900" algn="l">
              <a:buFont typeface="Arial" panose="020B0604020202020204" pitchFamily="34" charset="0"/>
              <a:buChar char="•"/>
            </a:pPr>
            <a:r>
              <a:rPr lang="en-US" dirty="0">
                <a:latin typeface="Comic Sans MS" panose="030F0702030302020204" pitchFamily="66" charset="0"/>
              </a:rPr>
              <a:t>Push Button</a:t>
            </a:r>
          </a:p>
          <a:p>
            <a:pPr marL="342900" indent="-342900" algn="l">
              <a:buFont typeface="Arial" panose="020B0604020202020204" pitchFamily="34" charset="0"/>
              <a:buChar char="•"/>
            </a:pPr>
            <a:r>
              <a:rPr lang="en-US" dirty="0">
                <a:latin typeface="Comic Sans MS" panose="030F0702030302020204" pitchFamily="66" charset="0"/>
              </a:rPr>
              <a:t>Wires</a:t>
            </a:r>
          </a:p>
          <a:p>
            <a:pPr marL="342900" indent="-342900" algn="l">
              <a:buFont typeface="Arial" panose="020B0604020202020204" pitchFamily="34" charset="0"/>
              <a:buChar char="•"/>
            </a:pPr>
            <a:r>
              <a:rPr lang="en-US" dirty="0">
                <a:latin typeface="Comic Sans MS" panose="030F0702030302020204" pitchFamily="66" charset="0"/>
              </a:rPr>
              <a:t>2 Breadboards</a:t>
            </a:r>
          </a:p>
        </p:txBody>
      </p:sp>
      <p:pic>
        <p:nvPicPr>
          <p:cNvPr id="4" name="Picture 3" descr="A picture containing text&#10;&#10;Description automatically generated">
            <a:extLst>
              <a:ext uri="{FF2B5EF4-FFF2-40B4-BE49-F238E27FC236}">
                <a16:creationId xmlns:a16="http://schemas.microsoft.com/office/drawing/2014/main" id="{5ADE52C4-24EE-2134-5396-346091EEFCD9}"/>
              </a:ext>
            </a:extLst>
          </p:cNvPr>
          <p:cNvPicPr>
            <a:picLocks noChangeAspect="1"/>
          </p:cNvPicPr>
          <p:nvPr/>
        </p:nvPicPr>
        <p:blipFill rotWithShape="1">
          <a:blip r:embed="rId2">
            <a:extLst>
              <a:ext uri="{28A0092B-C50C-407E-A947-70E740481C1C}">
                <a14:useLocalDpi xmlns:a14="http://schemas.microsoft.com/office/drawing/2010/main" val="0"/>
              </a:ext>
            </a:extLst>
          </a:blip>
          <a:srcRect t="16473" b="7064"/>
          <a:stretch/>
        </p:blipFill>
        <p:spPr>
          <a:xfrm>
            <a:off x="5390866" y="992649"/>
            <a:ext cx="6582186" cy="4872701"/>
          </a:xfrm>
          <a:prstGeom prst="rect">
            <a:avLst/>
          </a:prstGeom>
        </p:spPr>
      </p:pic>
    </p:spTree>
    <p:extLst>
      <p:ext uri="{BB962C8B-B14F-4D97-AF65-F5344CB8AC3E}">
        <p14:creationId xmlns:p14="http://schemas.microsoft.com/office/powerpoint/2010/main" val="395839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53ED-3B0D-20ED-A159-45900A8DD35B}"/>
              </a:ext>
            </a:extLst>
          </p:cNvPr>
          <p:cNvSpPr>
            <a:spLocks noGrp="1"/>
          </p:cNvSpPr>
          <p:nvPr>
            <p:ph type="ctrTitle"/>
          </p:nvPr>
        </p:nvSpPr>
        <p:spPr>
          <a:xfrm>
            <a:off x="127000" y="2660650"/>
            <a:ext cx="5346700" cy="1536700"/>
          </a:xfrm>
        </p:spPr>
        <p:txBody>
          <a:bodyPr>
            <a:normAutofit/>
          </a:bodyPr>
          <a:lstStyle/>
          <a:p>
            <a:r>
              <a:rPr lang="en-US" sz="2600" dirty="0">
                <a:latin typeface="Comic Sans MS" panose="030F0702030302020204" pitchFamily="66" charset="0"/>
              </a:rPr>
              <a:t>Serial monitor showing when to walk and when to not walk</a:t>
            </a:r>
          </a:p>
        </p:txBody>
      </p:sp>
      <p:pic>
        <p:nvPicPr>
          <p:cNvPr id="4" name="Picture 3">
            <a:extLst>
              <a:ext uri="{FF2B5EF4-FFF2-40B4-BE49-F238E27FC236}">
                <a16:creationId xmlns:a16="http://schemas.microsoft.com/office/drawing/2014/main" id="{4DC3831F-A4A1-0B99-7626-9D1D0C0B51A5}"/>
              </a:ext>
            </a:extLst>
          </p:cNvPr>
          <p:cNvPicPr>
            <a:picLocks noChangeAspect="1"/>
          </p:cNvPicPr>
          <p:nvPr/>
        </p:nvPicPr>
        <p:blipFill>
          <a:blip r:embed="rId2"/>
          <a:stretch>
            <a:fillRect/>
          </a:stretch>
        </p:blipFill>
        <p:spPr>
          <a:xfrm>
            <a:off x="6672073" y="501555"/>
            <a:ext cx="2934626" cy="5854890"/>
          </a:xfrm>
          <a:prstGeom prst="rect">
            <a:avLst/>
          </a:prstGeom>
        </p:spPr>
      </p:pic>
    </p:spTree>
    <p:extLst>
      <p:ext uri="{BB962C8B-B14F-4D97-AF65-F5344CB8AC3E}">
        <p14:creationId xmlns:p14="http://schemas.microsoft.com/office/powerpoint/2010/main" val="1390069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B5F449-62DE-BE2F-3F34-EF8D3076C70D}"/>
              </a:ext>
            </a:extLst>
          </p:cNvPr>
          <p:cNvSpPr>
            <a:spLocks noGrp="1"/>
          </p:cNvSpPr>
          <p:nvPr>
            <p:ph type="subTitle" idx="1"/>
          </p:nvPr>
        </p:nvSpPr>
        <p:spPr>
          <a:xfrm>
            <a:off x="1524000" y="1663700"/>
            <a:ext cx="9144000" cy="1346200"/>
          </a:xfrm>
        </p:spPr>
        <p:txBody>
          <a:bodyPr/>
          <a:lstStyle/>
          <a:p>
            <a:r>
              <a:rPr lang="en-US" dirty="0">
                <a:latin typeface="Comic Sans MS" panose="030F0702030302020204" pitchFamily="66" charset="0"/>
              </a:rPr>
              <a:t>In the next project I will be adding the crosswalk option using a button and a buzzer to signal the crosswalk. I also installed the LCD to add the timer of how much time there is before the light changes and the message states do not walk.</a:t>
            </a:r>
          </a:p>
          <a:p>
            <a:endParaRPr lang="en-US" dirty="0">
              <a:latin typeface="Comic Sans MS" panose="030F0702030302020204" pitchFamily="66" charset="0"/>
            </a:endParaRPr>
          </a:p>
        </p:txBody>
      </p:sp>
      <p:sp>
        <p:nvSpPr>
          <p:cNvPr id="4" name="TextBox 3">
            <a:extLst>
              <a:ext uri="{FF2B5EF4-FFF2-40B4-BE49-F238E27FC236}">
                <a16:creationId xmlns:a16="http://schemas.microsoft.com/office/drawing/2014/main" id="{8864A804-D17E-7717-289F-915FCD50739C}"/>
              </a:ext>
            </a:extLst>
          </p:cNvPr>
          <p:cNvSpPr txBox="1"/>
          <p:nvPr/>
        </p:nvSpPr>
        <p:spPr>
          <a:xfrm>
            <a:off x="3365500" y="3028890"/>
            <a:ext cx="5461000" cy="2554545"/>
          </a:xfrm>
          <a:prstGeom prst="rect">
            <a:avLst/>
          </a:prstGeom>
          <a:noFill/>
        </p:spPr>
        <p:txBody>
          <a:bodyPr wrap="square" rtlCol="0">
            <a:spAutoFit/>
          </a:bodyPr>
          <a:lstStyle/>
          <a:p>
            <a:r>
              <a:rPr lang="en-US" sz="2000" dirty="0">
                <a:solidFill>
                  <a:schemeClr val="bg1"/>
                </a:solidFill>
                <a:latin typeface="Comic Sans MS" panose="030F0702030302020204" pitchFamily="66" charset="0"/>
              </a:rPr>
              <a:t>The Parts used for this project are:</a:t>
            </a:r>
          </a:p>
          <a:p>
            <a:pPr marL="342900" indent="-342900">
              <a:buFont typeface="Arial" panose="020B0604020202020204" pitchFamily="34" charset="0"/>
              <a:buChar char="•"/>
            </a:pPr>
            <a:r>
              <a:rPr lang="en-US" sz="2000" dirty="0">
                <a:solidFill>
                  <a:schemeClr val="bg1"/>
                </a:solidFill>
                <a:latin typeface="Comic Sans MS" panose="030F0702030302020204" pitchFamily="66" charset="0"/>
              </a:rPr>
              <a:t>ESP32 Board</a:t>
            </a:r>
          </a:p>
          <a:p>
            <a:pPr marL="342900" indent="-342900">
              <a:buFont typeface="Arial" panose="020B0604020202020204" pitchFamily="34" charset="0"/>
              <a:buChar char="•"/>
            </a:pPr>
            <a:r>
              <a:rPr lang="en-US" sz="2000" dirty="0">
                <a:solidFill>
                  <a:schemeClr val="bg1"/>
                </a:solidFill>
                <a:latin typeface="Comic Sans MS" panose="030F0702030302020204" pitchFamily="66" charset="0"/>
              </a:rPr>
              <a:t>Two sets of Red, Yellow, and Green LEDs</a:t>
            </a:r>
          </a:p>
          <a:p>
            <a:pPr marL="342900" indent="-342900">
              <a:buFont typeface="Arial" panose="020B0604020202020204" pitchFamily="34" charset="0"/>
              <a:buChar char="•"/>
            </a:pPr>
            <a:r>
              <a:rPr lang="en-US" sz="2000" dirty="0">
                <a:solidFill>
                  <a:schemeClr val="bg1"/>
                </a:solidFill>
                <a:latin typeface="Comic Sans MS" panose="030F0702030302020204" pitchFamily="66" charset="0"/>
              </a:rPr>
              <a:t>Button</a:t>
            </a:r>
          </a:p>
          <a:p>
            <a:pPr marL="342900" indent="-342900">
              <a:buFont typeface="Arial" panose="020B0604020202020204" pitchFamily="34" charset="0"/>
              <a:buChar char="•"/>
            </a:pPr>
            <a:r>
              <a:rPr lang="en-US" sz="2000" dirty="0">
                <a:solidFill>
                  <a:schemeClr val="bg1"/>
                </a:solidFill>
                <a:latin typeface="Comic Sans MS" panose="030F0702030302020204" pitchFamily="66" charset="0"/>
              </a:rPr>
              <a:t>LCD Unit</a:t>
            </a:r>
          </a:p>
          <a:p>
            <a:pPr marL="342900" indent="-342900">
              <a:buFont typeface="Arial" panose="020B0604020202020204" pitchFamily="34" charset="0"/>
              <a:buChar char="•"/>
            </a:pPr>
            <a:r>
              <a:rPr lang="en-US" sz="2000" dirty="0">
                <a:solidFill>
                  <a:schemeClr val="bg1"/>
                </a:solidFill>
                <a:latin typeface="Comic Sans MS" panose="030F0702030302020204" pitchFamily="66" charset="0"/>
              </a:rPr>
              <a:t>Buzzer</a:t>
            </a:r>
          </a:p>
          <a:p>
            <a:pPr marL="342900" indent="-342900">
              <a:buFont typeface="Arial" panose="020B0604020202020204" pitchFamily="34" charset="0"/>
              <a:buChar char="•"/>
            </a:pPr>
            <a:r>
              <a:rPr lang="en-US" sz="2000" dirty="0">
                <a:solidFill>
                  <a:schemeClr val="bg1"/>
                </a:solidFill>
                <a:latin typeface="Comic Sans MS" panose="030F0702030302020204" pitchFamily="66" charset="0"/>
              </a:rPr>
              <a:t>Wires</a:t>
            </a:r>
          </a:p>
          <a:p>
            <a:pPr marL="342900" indent="-342900">
              <a:buFont typeface="Arial" panose="020B0604020202020204" pitchFamily="34" charset="0"/>
              <a:buChar char="•"/>
            </a:pPr>
            <a:r>
              <a:rPr lang="en-US" sz="2000" dirty="0">
                <a:solidFill>
                  <a:schemeClr val="bg1"/>
                </a:solidFill>
                <a:latin typeface="Comic Sans MS" panose="030F0702030302020204" pitchFamily="66" charset="0"/>
              </a:rPr>
              <a:t>2 Breadboards</a:t>
            </a:r>
          </a:p>
        </p:txBody>
      </p:sp>
    </p:spTree>
    <p:extLst>
      <p:ext uri="{BB962C8B-B14F-4D97-AF65-F5344CB8AC3E}">
        <p14:creationId xmlns:p14="http://schemas.microsoft.com/office/powerpoint/2010/main" val="267206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electronics&#10;&#10;Description automatically generated">
            <a:extLst>
              <a:ext uri="{FF2B5EF4-FFF2-40B4-BE49-F238E27FC236}">
                <a16:creationId xmlns:a16="http://schemas.microsoft.com/office/drawing/2014/main" id="{970FD3C1-318D-168C-3010-FCB597EFA193}"/>
              </a:ext>
            </a:extLst>
          </p:cNvPr>
          <p:cNvPicPr>
            <a:picLocks noChangeAspect="1"/>
          </p:cNvPicPr>
          <p:nvPr/>
        </p:nvPicPr>
        <p:blipFill rotWithShape="1">
          <a:blip r:embed="rId2">
            <a:extLst>
              <a:ext uri="{28A0092B-C50C-407E-A947-70E740481C1C}">
                <a14:useLocalDpi xmlns:a14="http://schemas.microsoft.com/office/drawing/2010/main" val="0"/>
              </a:ext>
            </a:extLst>
          </a:blip>
          <a:srcRect l="3939" t="8955" r="6376"/>
          <a:stretch/>
        </p:blipFill>
        <p:spPr>
          <a:xfrm>
            <a:off x="165100" y="812042"/>
            <a:ext cx="5581934" cy="523391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4BB9FBC0-3267-4534-2305-6785F18BE0FA}"/>
              </a:ext>
            </a:extLst>
          </p:cNvPr>
          <p:cNvPicPr>
            <a:picLocks noChangeAspect="1"/>
          </p:cNvPicPr>
          <p:nvPr/>
        </p:nvPicPr>
        <p:blipFill rotWithShape="1">
          <a:blip r:embed="rId3">
            <a:extLst>
              <a:ext uri="{28A0092B-C50C-407E-A947-70E740481C1C}">
                <a14:useLocalDpi xmlns:a14="http://schemas.microsoft.com/office/drawing/2010/main" val="0"/>
              </a:ext>
            </a:extLst>
          </a:blip>
          <a:srcRect l="8545" t="5658" r="13114" b="5904"/>
          <a:stretch/>
        </p:blipFill>
        <p:spPr>
          <a:xfrm>
            <a:off x="5943600" y="812042"/>
            <a:ext cx="6248400" cy="5233915"/>
          </a:xfrm>
          <a:prstGeom prst="rect">
            <a:avLst/>
          </a:prstGeom>
        </p:spPr>
      </p:pic>
    </p:spTree>
    <p:extLst>
      <p:ext uri="{BB962C8B-B14F-4D97-AF65-F5344CB8AC3E}">
        <p14:creationId xmlns:p14="http://schemas.microsoft.com/office/powerpoint/2010/main" val="108781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1791F9-E5B0-B18A-3255-A3683CAC62A1}"/>
              </a:ext>
            </a:extLst>
          </p:cNvPr>
          <p:cNvSpPr>
            <a:spLocks noGrp="1"/>
          </p:cNvSpPr>
          <p:nvPr>
            <p:ph type="subTitle" idx="1"/>
          </p:nvPr>
        </p:nvSpPr>
        <p:spPr>
          <a:xfrm>
            <a:off x="553487" y="2590800"/>
            <a:ext cx="3267021" cy="1501140"/>
          </a:xfrm>
        </p:spPr>
        <p:txBody>
          <a:bodyPr>
            <a:normAutofit fontScale="92500" lnSpcReduction="10000"/>
          </a:bodyPr>
          <a:lstStyle/>
          <a:p>
            <a:r>
              <a:rPr lang="en-US" dirty="0">
                <a:latin typeface="Comic Sans MS" panose="030F0702030302020204" pitchFamily="66" charset="0"/>
              </a:rPr>
              <a:t>Here is the code used to program the Arduino IDE. For the LED to work I also downloaded the zip file LiquidCrystal_12C-master Library</a:t>
            </a:r>
          </a:p>
        </p:txBody>
      </p:sp>
      <p:pic>
        <p:nvPicPr>
          <p:cNvPr id="4" name="Picture 3">
            <a:extLst>
              <a:ext uri="{FF2B5EF4-FFF2-40B4-BE49-F238E27FC236}">
                <a16:creationId xmlns:a16="http://schemas.microsoft.com/office/drawing/2014/main" id="{BCC1BEA0-503E-3782-CA29-A02A39DC937F}"/>
              </a:ext>
            </a:extLst>
          </p:cNvPr>
          <p:cNvPicPr>
            <a:picLocks noChangeAspect="1"/>
          </p:cNvPicPr>
          <p:nvPr/>
        </p:nvPicPr>
        <p:blipFill>
          <a:blip r:embed="rId2"/>
          <a:stretch>
            <a:fillRect/>
          </a:stretch>
        </p:blipFill>
        <p:spPr>
          <a:xfrm>
            <a:off x="4612942" y="370570"/>
            <a:ext cx="7025571" cy="6166708"/>
          </a:xfrm>
          <a:prstGeom prst="rect">
            <a:avLst/>
          </a:prstGeom>
        </p:spPr>
      </p:pic>
    </p:spTree>
    <p:extLst>
      <p:ext uri="{BB962C8B-B14F-4D97-AF65-F5344CB8AC3E}">
        <p14:creationId xmlns:p14="http://schemas.microsoft.com/office/powerpoint/2010/main" val="317270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1527048" y="88900"/>
            <a:ext cx="9144000" cy="684784"/>
          </a:xfrm>
        </p:spPr>
        <p:txBody>
          <a:bodyPr>
            <a:normAutofit/>
          </a:bodyPr>
          <a:lstStyle/>
          <a:p>
            <a:r>
              <a:rPr lang="en-US" sz="2600" b="1" cap="all" spc="400" dirty="0">
                <a:solidFill>
                  <a:schemeClr val="bg1"/>
                </a:solidFill>
                <a:latin typeface="Comic Sans MS" panose="030F0702030302020204" pitchFamily="66" charset="0"/>
              </a:rPr>
              <a:t>Introduction</a:t>
            </a:r>
            <a:endParaRPr lang="en-US" sz="2600" dirty="0">
              <a:latin typeface="Comic Sans MS" panose="030F0702030302020204" pitchFamily="66" charset="0"/>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1524000" y="2103120"/>
            <a:ext cx="9144000" cy="3154680"/>
          </a:xfrm>
        </p:spPr>
        <p:txBody>
          <a:bodyPr/>
          <a:lstStyle/>
          <a:p>
            <a:pPr algn="l"/>
            <a:r>
              <a:rPr lang="en-US" dirty="0">
                <a:latin typeface="Comic Sans MS" panose="030F0702030302020204" pitchFamily="66" charset="0"/>
              </a:rPr>
              <a:t>This course project covers the fundamental concept of the IoT by integrating hardware, software, and networks into a whole system. In this project, we will focus on the development of an IoT device to simulate a multiple-traffic controller system utilizing ESP32 Microcontroller, Motion Sensor, and a push button to signal walking or emergency personnel. The design and development process of the device includes planning, hardware setup, programming, and networking. The following slides will represent every step of the way. The next few slides represent the supplies needed to complete the project and building it one step at a time.</a:t>
            </a:r>
          </a:p>
        </p:txBody>
      </p:sp>
    </p:spTree>
    <p:extLst>
      <p:ext uri="{BB962C8B-B14F-4D97-AF65-F5344CB8AC3E}">
        <p14:creationId xmlns:p14="http://schemas.microsoft.com/office/powerpoint/2010/main" val="222788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83F129-EABF-E663-60F9-474E752C8337}"/>
              </a:ext>
            </a:extLst>
          </p:cNvPr>
          <p:cNvSpPr>
            <a:spLocks noGrp="1"/>
          </p:cNvSpPr>
          <p:nvPr>
            <p:ph type="subTitle" idx="1"/>
          </p:nvPr>
        </p:nvSpPr>
        <p:spPr>
          <a:xfrm>
            <a:off x="638048" y="2766060"/>
            <a:ext cx="5000752" cy="1325880"/>
          </a:xfrm>
        </p:spPr>
        <p:txBody>
          <a:bodyPr/>
          <a:lstStyle/>
          <a:p>
            <a:r>
              <a:rPr lang="en-US" dirty="0">
                <a:latin typeface="Comic Sans MS" panose="030F0702030302020204" pitchFamily="66" charset="0"/>
              </a:rPr>
              <a:t>This screenshot reflects what the LED shows on the screen of the LED as it counts down.</a:t>
            </a:r>
          </a:p>
        </p:txBody>
      </p:sp>
      <p:pic>
        <p:nvPicPr>
          <p:cNvPr id="4" name="Picture 3">
            <a:extLst>
              <a:ext uri="{FF2B5EF4-FFF2-40B4-BE49-F238E27FC236}">
                <a16:creationId xmlns:a16="http://schemas.microsoft.com/office/drawing/2014/main" id="{38623347-B51E-D951-2842-1AF1CFEBDDE1}"/>
              </a:ext>
            </a:extLst>
          </p:cNvPr>
          <p:cNvPicPr>
            <a:picLocks noChangeAspect="1"/>
          </p:cNvPicPr>
          <p:nvPr/>
        </p:nvPicPr>
        <p:blipFill>
          <a:blip r:embed="rId2"/>
          <a:stretch>
            <a:fillRect/>
          </a:stretch>
        </p:blipFill>
        <p:spPr>
          <a:xfrm>
            <a:off x="6902385" y="542499"/>
            <a:ext cx="3334193" cy="5773002"/>
          </a:xfrm>
          <a:prstGeom prst="rect">
            <a:avLst/>
          </a:prstGeom>
        </p:spPr>
      </p:pic>
    </p:spTree>
    <p:extLst>
      <p:ext uri="{BB962C8B-B14F-4D97-AF65-F5344CB8AC3E}">
        <p14:creationId xmlns:p14="http://schemas.microsoft.com/office/powerpoint/2010/main" val="2768374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044E46-2059-05AB-888B-02E62C27D6E7}"/>
              </a:ext>
            </a:extLst>
          </p:cNvPr>
          <p:cNvSpPr>
            <a:spLocks noGrp="1"/>
          </p:cNvSpPr>
          <p:nvPr>
            <p:ph type="subTitle" idx="1"/>
          </p:nvPr>
        </p:nvSpPr>
        <p:spPr>
          <a:xfrm>
            <a:off x="1524000" y="1707134"/>
            <a:ext cx="9144000" cy="1945132"/>
          </a:xfrm>
        </p:spPr>
        <p:txBody>
          <a:bodyPr/>
          <a:lstStyle/>
          <a:p>
            <a:r>
              <a:rPr lang="en-US" dirty="0">
                <a:latin typeface="Comic Sans MS" panose="030F0702030302020204" pitchFamily="66" charset="0"/>
              </a:rPr>
              <a:t>The final part of this project is to design a traffic light that is continuously active in one direction of the major street and the minor side of the street is always red. The motion sensor added will activate the minor street traffic light when there is motion (cars) detected. There are two buttons added to this project, one is to signal the crosswalk and the other is to signal an emergency signal. </a:t>
            </a:r>
          </a:p>
        </p:txBody>
      </p:sp>
      <p:sp>
        <p:nvSpPr>
          <p:cNvPr id="4" name="TextBox 3">
            <a:extLst>
              <a:ext uri="{FF2B5EF4-FFF2-40B4-BE49-F238E27FC236}">
                <a16:creationId xmlns:a16="http://schemas.microsoft.com/office/drawing/2014/main" id="{F3BF01D0-7BEB-7F12-60CC-E85231513DFD}"/>
              </a:ext>
            </a:extLst>
          </p:cNvPr>
          <p:cNvSpPr txBox="1"/>
          <p:nvPr/>
        </p:nvSpPr>
        <p:spPr>
          <a:xfrm>
            <a:off x="2647950" y="171065"/>
            <a:ext cx="6896100" cy="1292662"/>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Multiple Traffic Light Controller with Cross Walk and an Emergency Buzzer with a SMART Sensor.</a:t>
            </a:r>
          </a:p>
        </p:txBody>
      </p:sp>
      <p:sp>
        <p:nvSpPr>
          <p:cNvPr id="5" name="TextBox 4">
            <a:extLst>
              <a:ext uri="{FF2B5EF4-FFF2-40B4-BE49-F238E27FC236}">
                <a16:creationId xmlns:a16="http://schemas.microsoft.com/office/drawing/2014/main" id="{3CE1D5A8-500E-1915-4493-C9612673640F}"/>
              </a:ext>
            </a:extLst>
          </p:cNvPr>
          <p:cNvSpPr txBox="1"/>
          <p:nvPr/>
        </p:nvSpPr>
        <p:spPr>
          <a:xfrm>
            <a:off x="393700" y="3652266"/>
            <a:ext cx="5257800" cy="3262432"/>
          </a:xfrm>
          <a:prstGeom prst="rect">
            <a:avLst/>
          </a:prstGeom>
          <a:noFill/>
        </p:spPr>
        <p:txBody>
          <a:bodyPr wrap="square" rtlCol="0">
            <a:spAutoFit/>
          </a:bodyPr>
          <a:lstStyle/>
          <a:p>
            <a:r>
              <a:rPr lang="en-US" dirty="0">
                <a:solidFill>
                  <a:schemeClr val="bg1"/>
                </a:solidFill>
                <a:latin typeface="Comic Sans MS" panose="030F0702030302020204" pitchFamily="66" charset="0"/>
              </a:rPr>
              <a:t>Parts Used:</a:t>
            </a:r>
          </a:p>
          <a:p>
            <a:pPr marL="342900" indent="-342900">
              <a:buFont typeface="Arial" panose="020B0604020202020204" pitchFamily="34" charset="0"/>
              <a:buChar char="•"/>
            </a:pPr>
            <a:r>
              <a:rPr lang="en-US" dirty="0">
                <a:solidFill>
                  <a:schemeClr val="bg1"/>
                </a:solidFill>
                <a:latin typeface="Comic Sans MS" panose="030F0702030302020204" pitchFamily="66" charset="0"/>
              </a:rPr>
              <a:t>ESP32 Board</a:t>
            </a:r>
          </a:p>
          <a:p>
            <a:pPr marL="342900" indent="-342900">
              <a:buFont typeface="Arial" panose="020B0604020202020204" pitchFamily="34" charset="0"/>
              <a:buChar char="•"/>
            </a:pPr>
            <a:r>
              <a:rPr lang="en-US" dirty="0">
                <a:solidFill>
                  <a:schemeClr val="bg1"/>
                </a:solidFill>
                <a:latin typeface="Comic Sans MS" panose="030F0702030302020204" pitchFamily="66" charset="0"/>
              </a:rPr>
              <a:t>2 sets of Red, Yellow, and Green LEDs</a:t>
            </a:r>
          </a:p>
          <a:p>
            <a:pPr marL="342900" indent="-342900">
              <a:buFont typeface="Arial" panose="020B0604020202020204" pitchFamily="34" charset="0"/>
              <a:buChar char="•"/>
            </a:pPr>
            <a:r>
              <a:rPr lang="en-US" dirty="0">
                <a:solidFill>
                  <a:schemeClr val="bg1"/>
                </a:solidFill>
                <a:latin typeface="Comic Sans MS" panose="030F0702030302020204" pitchFamily="66" charset="0"/>
              </a:rPr>
              <a:t>1 Blue LED</a:t>
            </a:r>
          </a:p>
          <a:p>
            <a:pPr marL="342900" indent="-342900">
              <a:buFont typeface="Arial" panose="020B0604020202020204" pitchFamily="34" charset="0"/>
              <a:buChar char="•"/>
            </a:pPr>
            <a:r>
              <a:rPr lang="en-US" dirty="0">
                <a:solidFill>
                  <a:schemeClr val="bg1"/>
                </a:solidFill>
                <a:latin typeface="Comic Sans MS" panose="030F0702030302020204" pitchFamily="66" charset="0"/>
              </a:rPr>
              <a:t>LCD Unit</a:t>
            </a:r>
          </a:p>
          <a:p>
            <a:pPr marL="342900" indent="-342900">
              <a:buFont typeface="Arial" panose="020B0604020202020204" pitchFamily="34" charset="0"/>
              <a:buChar char="•"/>
            </a:pPr>
            <a:r>
              <a:rPr lang="en-US" dirty="0">
                <a:solidFill>
                  <a:schemeClr val="bg1"/>
                </a:solidFill>
                <a:latin typeface="Comic Sans MS" panose="030F0702030302020204" pitchFamily="66" charset="0"/>
              </a:rPr>
              <a:t>Buzzer</a:t>
            </a:r>
          </a:p>
          <a:p>
            <a:pPr marL="342900" indent="-342900">
              <a:buFont typeface="Arial" panose="020B0604020202020204" pitchFamily="34" charset="0"/>
              <a:buChar char="•"/>
            </a:pPr>
            <a:r>
              <a:rPr lang="en-US" dirty="0">
                <a:solidFill>
                  <a:schemeClr val="bg1"/>
                </a:solidFill>
                <a:latin typeface="Comic Sans MS" panose="030F0702030302020204" pitchFamily="66" charset="0"/>
              </a:rPr>
              <a:t>2 Push Buttons</a:t>
            </a:r>
          </a:p>
          <a:p>
            <a:pPr marL="342900" indent="-342900">
              <a:buFont typeface="Arial" panose="020B0604020202020204" pitchFamily="34" charset="0"/>
              <a:buChar char="•"/>
            </a:pPr>
            <a:r>
              <a:rPr lang="en-US" dirty="0">
                <a:solidFill>
                  <a:schemeClr val="bg1"/>
                </a:solidFill>
                <a:latin typeface="Comic Sans MS" panose="030F0702030302020204" pitchFamily="66" charset="0"/>
              </a:rPr>
              <a:t>Motion Detector</a:t>
            </a:r>
          </a:p>
          <a:p>
            <a:pPr marL="342900" indent="-342900">
              <a:buFont typeface="Arial" panose="020B0604020202020204" pitchFamily="34" charset="0"/>
              <a:buChar char="•"/>
            </a:pPr>
            <a:r>
              <a:rPr lang="en-US" dirty="0">
                <a:solidFill>
                  <a:schemeClr val="bg1"/>
                </a:solidFill>
                <a:latin typeface="Comic Sans MS" panose="030F0702030302020204" pitchFamily="66" charset="0"/>
              </a:rPr>
              <a:t>Wires</a:t>
            </a:r>
          </a:p>
          <a:p>
            <a:pPr marL="342900" indent="-342900">
              <a:buFont typeface="Arial" panose="020B0604020202020204" pitchFamily="34" charset="0"/>
              <a:buChar char="•"/>
            </a:pPr>
            <a:r>
              <a:rPr lang="en-US" dirty="0">
                <a:solidFill>
                  <a:schemeClr val="bg1"/>
                </a:solidFill>
                <a:latin typeface="Comic Sans MS" panose="030F0702030302020204" pitchFamily="66" charset="0"/>
              </a:rPr>
              <a:t>2 Breadboards</a:t>
            </a:r>
          </a:p>
          <a:p>
            <a:endParaRPr lang="en-US" sz="2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479537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BEFDEE-08E7-24A2-474F-A53E1F764593}"/>
              </a:ext>
            </a:extLst>
          </p:cNvPr>
          <p:cNvSpPr>
            <a:spLocks noGrp="1"/>
          </p:cNvSpPr>
          <p:nvPr>
            <p:ph type="subTitle" idx="1"/>
          </p:nvPr>
        </p:nvSpPr>
        <p:spPr>
          <a:xfrm>
            <a:off x="1524000" y="188468"/>
            <a:ext cx="9144000" cy="1325880"/>
          </a:xfrm>
        </p:spPr>
        <p:txBody>
          <a:bodyPr/>
          <a:lstStyle/>
          <a:p>
            <a:r>
              <a:rPr lang="en-US" dirty="0"/>
              <a:t>Here you can see that the emergency button was triggered indicated by the blue LED and both red LEDs are signaling both the major street and minor street to stop. The counter on the LED screen has also paused.</a:t>
            </a:r>
          </a:p>
        </p:txBody>
      </p:sp>
      <p:pic>
        <p:nvPicPr>
          <p:cNvPr id="4" name="Picture 3" descr="A picture containing text, electronics&#10;&#10;Description automatically generated">
            <a:extLst>
              <a:ext uri="{FF2B5EF4-FFF2-40B4-BE49-F238E27FC236}">
                <a16:creationId xmlns:a16="http://schemas.microsoft.com/office/drawing/2014/main" id="{68A656C8-B325-B522-18A5-7E9D075C48B0}"/>
              </a:ext>
            </a:extLst>
          </p:cNvPr>
          <p:cNvPicPr>
            <a:picLocks noChangeAspect="1"/>
          </p:cNvPicPr>
          <p:nvPr/>
        </p:nvPicPr>
        <p:blipFill rotWithShape="1">
          <a:blip r:embed="rId2">
            <a:extLst>
              <a:ext uri="{28A0092B-C50C-407E-A947-70E740481C1C}">
                <a14:useLocalDpi xmlns:a14="http://schemas.microsoft.com/office/drawing/2010/main" val="0"/>
              </a:ext>
            </a:extLst>
          </a:blip>
          <a:srcRect l="2597" t="2860" r="7031"/>
          <a:stretch/>
        </p:blipFill>
        <p:spPr>
          <a:xfrm>
            <a:off x="2592847" y="1170392"/>
            <a:ext cx="7006305" cy="5687608"/>
          </a:xfrm>
          <a:prstGeom prst="rect">
            <a:avLst/>
          </a:prstGeom>
        </p:spPr>
      </p:pic>
    </p:spTree>
    <p:extLst>
      <p:ext uri="{BB962C8B-B14F-4D97-AF65-F5344CB8AC3E}">
        <p14:creationId xmlns:p14="http://schemas.microsoft.com/office/powerpoint/2010/main" val="47758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7644657-980B-67AE-4C4A-88B43E624467}"/>
              </a:ext>
            </a:extLst>
          </p:cNvPr>
          <p:cNvSpPr>
            <a:spLocks noGrp="1"/>
          </p:cNvSpPr>
          <p:nvPr>
            <p:ph type="subTitle" idx="1"/>
          </p:nvPr>
        </p:nvSpPr>
        <p:spPr>
          <a:xfrm>
            <a:off x="442830" y="2545624"/>
            <a:ext cx="3462963" cy="1766751"/>
          </a:xfrm>
        </p:spPr>
        <p:txBody>
          <a:bodyPr>
            <a:normAutofit/>
          </a:bodyPr>
          <a:lstStyle/>
          <a:p>
            <a:r>
              <a:rPr lang="en-US" dirty="0">
                <a:latin typeface="Comic Sans MS" panose="030F0702030302020204" pitchFamily="66" charset="0"/>
              </a:rPr>
              <a:t>The Arduino code used to tell the components what to do and how to react after the emergency button is used and the crosswalk button is used.</a:t>
            </a:r>
          </a:p>
        </p:txBody>
      </p:sp>
      <p:pic>
        <p:nvPicPr>
          <p:cNvPr id="4" name="Picture 3">
            <a:extLst>
              <a:ext uri="{FF2B5EF4-FFF2-40B4-BE49-F238E27FC236}">
                <a16:creationId xmlns:a16="http://schemas.microsoft.com/office/drawing/2014/main" id="{6D1A8826-96CD-0AD8-1BE0-A0FD31D43F3F}"/>
              </a:ext>
            </a:extLst>
          </p:cNvPr>
          <p:cNvPicPr>
            <a:picLocks noChangeAspect="1"/>
          </p:cNvPicPr>
          <p:nvPr/>
        </p:nvPicPr>
        <p:blipFill>
          <a:blip r:embed="rId2"/>
          <a:stretch>
            <a:fillRect/>
          </a:stretch>
        </p:blipFill>
        <p:spPr>
          <a:xfrm>
            <a:off x="4650798" y="427728"/>
            <a:ext cx="7236402" cy="5973072"/>
          </a:xfrm>
          <a:prstGeom prst="rect">
            <a:avLst/>
          </a:prstGeom>
        </p:spPr>
      </p:pic>
    </p:spTree>
    <p:extLst>
      <p:ext uri="{BB962C8B-B14F-4D97-AF65-F5344CB8AC3E}">
        <p14:creationId xmlns:p14="http://schemas.microsoft.com/office/powerpoint/2010/main" val="104931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8BD12C-1B90-306E-567C-FDE95DD3EBE0}"/>
              </a:ext>
            </a:extLst>
          </p:cNvPr>
          <p:cNvSpPr>
            <a:spLocks noGrp="1"/>
          </p:cNvSpPr>
          <p:nvPr>
            <p:ph type="subTitle" idx="1"/>
          </p:nvPr>
        </p:nvSpPr>
        <p:spPr>
          <a:xfrm>
            <a:off x="129323" y="2236361"/>
            <a:ext cx="4168358" cy="2385278"/>
          </a:xfrm>
        </p:spPr>
        <p:txBody>
          <a:bodyPr/>
          <a:lstStyle/>
          <a:p>
            <a:r>
              <a:rPr lang="en-US" dirty="0"/>
              <a:t>Screenshot of the serial monitor confirming the motion sensor is detecting movement, the emergency button was pressed, and the crosswalk button was utilized. Pressing the emergency button stops all other actions.</a:t>
            </a:r>
          </a:p>
        </p:txBody>
      </p:sp>
      <p:pic>
        <p:nvPicPr>
          <p:cNvPr id="4" name="Picture 3">
            <a:extLst>
              <a:ext uri="{FF2B5EF4-FFF2-40B4-BE49-F238E27FC236}">
                <a16:creationId xmlns:a16="http://schemas.microsoft.com/office/drawing/2014/main" id="{4E319E7C-AC49-8E98-FD8F-3211D50EB710}"/>
              </a:ext>
            </a:extLst>
          </p:cNvPr>
          <p:cNvPicPr>
            <a:picLocks noChangeAspect="1"/>
          </p:cNvPicPr>
          <p:nvPr/>
        </p:nvPicPr>
        <p:blipFill>
          <a:blip r:embed="rId2"/>
          <a:stretch>
            <a:fillRect/>
          </a:stretch>
        </p:blipFill>
        <p:spPr>
          <a:xfrm>
            <a:off x="6701051" y="522513"/>
            <a:ext cx="3358510" cy="5564777"/>
          </a:xfrm>
          <a:prstGeom prst="rect">
            <a:avLst/>
          </a:prstGeom>
        </p:spPr>
      </p:pic>
    </p:spTree>
    <p:extLst>
      <p:ext uri="{BB962C8B-B14F-4D97-AF65-F5344CB8AC3E}">
        <p14:creationId xmlns:p14="http://schemas.microsoft.com/office/powerpoint/2010/main" val="2214031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ABF0-E508-53EB-B8FC-B5461E1FDB44}"/>
              </a:ext>
            </a:extLst>
          </p:cNvPr>
          <p:cNvSpPr>
            <a:spLocks noGrp="1"/>
          </p:cNvSpPr>
          <p:nvPr>
            <p:ph type="ctrTitle"/>
          </p:nvPr>
        </p:nvSpPr>
        <p:spPr>
          <a:xfrm>
            <a:off x="1524000" y="116332"/>
            <a:ext cx="9144000" cy="804672"/>
          </a:xfrm>
        </p:spPr>
        <p:txBody>
          <a:bodyPr>
            <a:normAutofit/>
          </a:bodyPr>
          <a:lstStyle/>
          <a:p>
            <a:r>
              <a:rPr lang="en-US" sz="2600" dirty="0">
                <a:latin typeface="Comic Sans MS" panose="030F0702030302020204" pitchFamily="66" charset="0"/>
              </a:rPr>
              <a:t>Feed Back to my peers and the </a:t>
            </a:r>
            <a:r>
              <a:rPr lang="en-US" sz="2600">
                <a:latin typeface="Comic Sans MS" panose="030F0702030302020204" pitchFamily="66" charset="0"/>
              </a:rPr>
              <a:t>post I made</a:t>
            </a:r>
            <a:endParaRPr lang="en-US" sz="2600" dirty="0">
              <a:latin typeface="Comic Sans MS" panose="030F0702030302020204" pitchFamily="66" charset="0"/>
            </a:endParaRPr>
          </a:p>
        </p:txBody>
      </p:sp>
      <p:pic>
        <p:nvPicPr>
          <p:cNvPr id="7" name="Picture 6">
            <a:extLst>
              <a:ext uri="{FF2B5EF4-FFF2-40B4-BE49-F238E27FC236}">
                <a16:creationId xmlns:a16="http://schemas.microsoft.com/office/drawing/2014/main" id="{3BAF242E-5B02-0987-8D3C-78D1198F04B5}"/>
              </a:ext>
            </a:extLst>
          </p:cNvPr>
          <p:cNvPicPr>
            <a:picLocks noChangeAspect="1"/>
          </p:cNvPicPr>
          <p:nvPr/>
        </p:nvPicPr>
        <p:blipFill>
          <a:blip r:embed="rId2"/>
          <a:stretch>
            <a:fillRect/>
          </a:stretch>
        </p:blipFill>
        <p:spPr>
          <a:xfrm>
            <a:off x="1437625" y="1567893"/>
            <a:ext cx="9316750" cy="2781688"/>
          </a:xfrm>
          <a:prstGeom prst="rect">
            <a:avLst/>
          </a:prstGeom>
        </p:spPr>
      </p:pic>
    </p:spTree>
    <p:extLst>
      <p:ext uri="{BB962C8B-B14F-4D97-AF65-F5344CB8AC3E}">
        <p14:creationId xmlns:p14="http://schemas.microsoft.com/office/powerpoint/2010/main" val="1051047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1CD70E-0A16-725A-3D28-26ECC96A3166}"/>
              </a:ext>
            </a:extLst>
          </p:cNvPr>
          <p:cNvPicPr>
            <a:picLocks noChangeAspect="1"/>
          </p:cNvPicPr>
          <p:nvPr/>
        </p:nvPicPr>
        <p:blipFill>
          <a:blip r:embed="rId2"/>
          <a:stretch>
            <a:fillRect/>
          </a:stretch>
        </p:blipFill>
        <p:spPr>
          <a:xfrm>
            <a:off x="1551941" y="4006719"/>
            <a:ext cx="9088118" cy="1867161"/>
          </a:xfrm>
          <a:prstGeom prst="rect">
            <a:avLst/>
          </a:prstGeom>
        </p:spPr>
      </p:pic>
      <p:pic>
        <p:nvPicPr>
          <p:cNvPr id="6" name="Picture 5">
            <a:extLst>
              <a:ext uri="{FF2B5EF4-FFF2-40B4-BE49-F238E27FC236}">
                <a16:creationId xmlns:a16="http://schemas.microsoft.com/office/drawing/2014/main" id="{795829F8-1D91-45A9-0131-2FAE79B7AD3B}"/>
              </a:ext>
            </a:extLst>
          </p:cNvPr>
          <p:cNvPicPr>
            <a:picLocks noChangeAspect="1"/>
          </p:cNvPicPr>
          <p:nvPr/>
        </p:nvPicPr>
        <p:blipFill>
          <a:blip r:embed="rId3"/>
          <a:stretch>
            <a:fillRect/>
          </a:stretch>
        </p:blipFill>
        <p:spPr>
          <a:xfrm>
            <a:off x="1551941" y="911447"/>
            <a:ext cx="9088118" cy="1939834"/>
          </a:xfrm>
          <a:prstGeom prst="rect">
            <a:avLst/>
          </a:prstGeom>
        </p:spPr>
      </p:pic>
    </p:spTree>
    <p:extLst>
      <p:ext uri="{BB962C8B-B14F-4D97-AF65-F5344CB8AC3E}">
        <p14:creationId xmlns:p14="http://schemas.microsoft.com/office/powerpoint/2010/main" val="69556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9FF1-270F-141A-A7A4-5884B35F5B86}"/>
              </a:ext>
            </a:extLst>
          </p:cNvPr>
          <p:cNvSpPr>
            <a:spLocks noGrp="1"/>
          </p:cNvSpPr>
          <p:nvPr>
            <p:ph type="ctrTitle"/>
          </p:nvPr>
        </p:nvSpPr>
        <p:spPr>
          <a:xfrm>
            <a:off x="1524000" y="141732"/>
            <a:ext cx="9144000" cy="804672"/>
          </a:xfrm>
        </p:spPr>
        <p:txBody>
          <a:bodyPr>
            <a:normAutofit/>
          </a:bodyPr>
          <a:lstStyle/>
          <a:p>
            <a:r>
              <a:rPr lang="en-US" sz="2600" dirty="0">
                <a:latin typeface="Comic Sans MS" panose="030F0702030302020204" pitchFamily="66" charset="0"/>
              </a:rPr>
              <a:t>Challenges in the project</a:t>
            </a:r>
          </a:p>
        </p:txBody>
      </p:sp>
      <p:sp>
        <p:nvSpPr>
          <p:cNvPr id="3" name="Subtitle 2">
            <a:extLst>
              <a:ext uri="{FF2B5EF4-FFF2-40B4-BE49-F238E27FC236}">
                <a16:creationId xmlns:a16="http://schemas.microsoft.com/office/drawing/2014/main" id="{5D39F9F1-8BB3-0F1F-8190-B57ACB0ABFE0}"/>
              </a:ext>
            </a:extLst>
          </p:cNvPr>
          <p:cNvSpPr>
            <a:spLocks noGrp="1"/>
          </p:cNvSpPr>
          <p:nvPr>
            <p:ph type="subTitle" idx="1"/>
          </p:nvPr>
        </p:nvSpPr>
        <p:spPr>
          <a:xfrm>
            <a:off x="1527048" y="1917700"/>
            <a:ext cx="9144000" cy="4622800"/>
          </a:xfrm>
        </p:spPr>
        <p:txBody>
          <a:bodyPr>
            <a:normAutofit/>
          </a:bodyPr>
          <a:lstStyle/>
          <a:p>
            <a:r>
              <a:rPr lang="en-US" dirty="0"/>
              <a:t>I faced many challenges in this slide. The first challenge I had was downloading and installing the driver needed to communicate with the ESP32 Microcontroller. I downloaded it, but did not install it correctly so I received errors instead of being able to search for the </a:t>
            </a:r>
            <a:r>
              <a:rPr lang="en-US" dirty="0" err="1"/>
              <a:t>WiFi</a:t>
            </a:r>
            <a:r>
              <a:rPr lang="en-US" dirty="0"/>
              <a:t> in my area. In Module 2 I kept installing the LED lights backwards and tried to disconnect the two end pieces from a board they would not come off of. After changing my board to another one that came in the kit I was easily able to disconnect the two ends. The next issues I ran into was with the LED reflecting the walk and do not walk banner. I had to adjust the contrast on the board and change the LCD address from 0x27 to 0xx3F because the LCD was showing boxes across the screen instead of the words. </a:t>
            </a:r>
          </a:p>
        </p:txBody>
      </p:sp>
    </p:spTree>
    <p:extLst>
      <p:ext uri="{BB962C8B-B14F-4D97-AF65-F5344CB8AC3E}">
        <p14:creationId xmlns:p14="http://schemas.microsoft.com/office/powerpoint/2010/main" val="76643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A38C-EC8E-7949-5A7D-E1864DADB865}"/>
              </a:ext>
            </a:extLst>
          </p:cNvPr>
          <p:cNvSpPr>
            <a:spLocks noGrp="1"/>
          </p:cNvSpPr>
          <p:nvPr>
            <p:ph type="ctrTitle"/>
          </p:nvPr>
        </p:nvSpPr>
        <p:spPr>
          <a:xfrm>
            <a:off x="1524000" y="88900"/>
            <a:ext cx="9144000" cy="692404"/>
          </a:xfrm>
        </p:spPr>
        <p:txBody>
          <a:bodyPr>
            <a:normAutofit/>
          </a:bodyPr>
          <a:lstStyle/>
          <a:p>
            <a:r>
              <a:rPr lang="en-US" sz="2600" dirty="0">
                <a:latin typeface="Comic Sans MS" panose="030F0702030302020204" pitchFamily="66" charset="0"/>
              </a:rPr>
              <a:t>Career skills slide</a:t>
            </a:r>
          </a:p>
        </p:txBody>
      </p:sp>
      <p:sp>
        <p:nvSpPr>
          <p:cNvPr id="3" name="Subtitle 2">
            <a:extLst>
              <a:ext uri="{FF2B5EF4-FFF2-40B4-BE49-F238E27FC236}">
                <a16:creationId xmlns:a16="http://schemas.microsoft.com/office/drawing/2014/main" id="{8E96D7C3-50BD-828B-FE04-B50CAED4F480}"/>
              </a:ext>
            </a:extLst>
          </p:cNvPr>
          <p:cNvSpPr>
            <a:spLocks noGrp="1"/>
          </p:cNvSpPr>
          <p:nvPr>
            <p:ph type="subTitle" idx="1"/>
          </p:nvPr>
        </p:nvSpPr>
        <p:spPr>
          <a:xfrm>
            <a:off x="1524000" y="1828800"/>
            <a:ext cx="9144000" cy="2885948"/>
          </a:xfrm>
        </p:spPr>
        <p:txBody>
          <a:bodyPr/>
          <a:lstStyle/>
          <a:p>
            <a:r>
              <a:rPr lang="en-US" dirty="0"/>
              <a:t>Skills I have gained throughout this project is the process it requires to build a smart traffic light controller using the principles of technology. The ability to identify resources needed to build a smart traffic controller and how to operate the smart traffic light controller and how to test the controller that I built. Troubleshooting is one of the biggest skills I learned due to the many issues I experienced while putting the project together.</a:t>
            </a:r>
          </a:p>
        </p:txBody>
      </p:sp>
    </p:spTree>
    <p:extLst>
      <p:ext uri="{BB962C8B-B14F-4D97-AF65-F5344CB8AC3E}">
        <p14:creationId xmlns:p14="http://schemas.microsoft.com/office/powerpoint/2010/main" val="2049241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EDE5-6C35-495A-FF46-90CA53B3E346}"/>
              </a:ext>
            </a:extLst>
          </p:cNvPr>
          <p:cNvSpPr>
            <a:spLocks noGrp="1"/>
          </p:cNvSpPr>
          <p:nvPr>
            <p:ph type="ctrTitle"/>
          </p:nvPr>
        </p:nvSpPr>
        <p:spPr>
          <a:xfrm>
            <a:off x="1524000" y="0"/>
            <a:ext cx="9144000" cy="705104"/>
          </a:xfrm>
        </p:spPr>
        <p:txBody>
          <a:bodyPr>
            <a:normAutofit/>
          </a:bodyPr>
          <a:lstStyle/>
          <a:p>
            <a:r>
              <a:rPr lang="en-US" sz="2600" dirty="0">
                <a:latin typeface="Comic Sans MS" panose="030F0702030302020204" pitchFamily="66" charset="0"/>
              </a:rPr>
              <a:t>conclusion</a:t>
            </a:r>
          </a:p>
        </p:txBody>
      </p:sp>
      <p:sp>
        <p:nvSpPr>
          <p:cNvPr id="3" name="Subtitle 2">
            <a:extLst>
              <a:ext uri="{FF2B5EF4-FFF2-40B4-BE49-F238E27FC236}">
                <a16:creationId xmlns:a16="http://schemas.microsoft.com/office/drawing/2014/main" id="{3677A47B-95E0-919E-3438-BEE0CA9F02A7}"/>
              </a:ext>
            </a:extLst>
          </p:cNvPr>
          <p:cNvSpPr>
            <a:spLocks noGrp="1"/>
          </p:cNvSpPr>
          <p:nvPr>
            <p:ph type="subTitle" idx="1"/>
          </p:nvPr>
        </p:nvSpPr>
        <p:spPr>
          <a:xfrm>
            <a:off x="1524000" y="1549654"/>
            <a:ext cx="9144000" cy="3289300"/>
          </a:xfrm>
        </p:spPr>
        <p:txBody>
          <a:bodyPr>
            <a:normAutofit/>
          </a:bodyPr>
          <a:lstStyle/>
          <a:p>
            <a:r>
              <a:rPr lang="en-US" dirty="0"/>
              <a:t>Smart Traffic Light systems are super beneficial in high traffic areas. The automatic detection of traffic helps keep down on traffic build-up. The detection for emergency vehicles will stop traffic on both sides for the emergency personnel to navigate through red lights with both sides stopped. The crosswalk button helps people get across the road with out vehicles zooming through and tells the pedestrian when it’s not safe to walk. Smart traffic controllers help cut down on accidents for drivers, emergency vehicles, and pedestrians. I think all high traffic areas should be equipped with these controllers as it is a benefit for everyone. Plus it helps with the build-up of traffic waiting for the light to change such as is common with traditional light systems.</a:t>
            </a:r>
          </a:p>
        </p:txBody>
      </p:sp>
    </p:spTree>
    <p:extLst>
      <p:ext uri="{BB962C8B-B14F-4D97-AF65-F5344CB8AC3E}">
        <p14:creationId xmlns:p14="http://schemas.microsoft.com/office/powerpoint/2010/main" val="75596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E2E524-8202-4B78-BEDE-7DF6876195E9}"/>
              </a:ext>
            </a:extLst>
          </p:cNvPr>
          <p:cNvSpPr>
            <a:spLocks noGrp="1"/>
          </p:cNvSpPr>
          <p:nvPr>
            <p:ph type="subTitle" idx="1"/>
          </p:nvPr>
        </p:nvSpPr>
        <p:spPr>
          <a:xfrm>
            <a:off x="1524000" y="2766060"/>
            <a:ext cx="9144000" cy="1325880"/>
          </a:xfrm>
        </p:spPr>
        <p:txBody>
          <a:bodyPr>
            <a:normAutofit/>
          </a:bodyPr>
          <a:lstStyle/>
          <a:p>
            <a:r>
              <a:rPr lang="en-US" dirty="0">
                <a:latin typeface="Comic Sans MS" panose="030F0702030302020204" pitchFamily="66" charset="0"/>
              </a:rPr>
              <a:t>Next, I will represent the equipment needed to complete the project, connecting the ESP32 to 2  of the breadboards, and scanning for WIFI networks using the </a:t>
            </a:r>
            <a:r>
              <a:rPr lang="en-US" dirty="0" err="1">
                <a:latin typeface="Comic Sans MS" panose="030F0702030302020204" pitchFamily="66" charset="0"/>
              </a:rPr>
              <a:t>wifi</a:t>
            </a:r>
            <a:r>
              <a:rPr lang="en-US" dirty="0">
                <a:latin typeface="Comic Sans MS" panose="030F0702030302020204" pitchFamily="66" charset="0"/>
              </a:rPr>
              <a:t> scan option in Arduino.</a:t>
            </a:r>
          </a:p>
        </p:txBody>
      </p:sp>
    </p:spTree>
    <p:extLst>
      <p:ext uri="{BB962C8B-B14F-4D97-AF65-F5344CB8AC3E}">
        <p14:creationId xmlns:p14="http://schemas.microsoft.com/office/powerpoint/2010/main" val="29951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599B-B9B4-3DFB-19D9-5398ACB356C3}"/>
              </a:ext>
            </a:extLst>
          </p:cNvPr>
          <p:cNvSpPr>
            <a:spLocks noGrp="1"/>
          </p:cNvSpPr>
          <p:nvPr>
            <p:ph type="ctrTitle"/>
          </p:nvPr>
        </p:nvSpPr>
        <p:spPr>
          <a:xfrm>
            <a:off x="1524000" y="101600"/>
            <a:ext cx="9144000" cy="628904"/>
          </a:xfrm>
        </p:spPr>
        <p:txBody>
          <a:bodyPr>
            <a:normAutofit/>
          </a:bodyPr>
          <a:lstStyle/>
          <a:p>
            <a:r>
              <a:rPr lang="en-US" sz="2600" dirty="0">
                <a:latin typeface="Comic Sans MS" panose="030F0702030302020204" pitchFamily="66" charset="0"/>
              </a:rPr>
              <a:t>Inventory</a:t>
            </a:r>
          </a:p>
        </p:txBody>
      </p:sp>
      <p:sp>
        <p:nvSpPr>
          <p:cNvPr id="3" name="Subtitle 2">
            <a:extLst>
              <a:ext uri="{FF2B5EF4-FFF2-40B4-BE49-F238E27FC236}">
                <a16:creationId xmlns:a16="http://schemas.microsoft.com/office/drawing/2014/main" id="{B5037474-7A4C-5845-009F-6B97C4592ACD}"/>
              </a:ext>
            </a:extLst>
          </p:cNvPr>
          <p:cNvSpPr>
            <a:spLocks noGrp="1"/>
          </p:cNvSpPr>
          <p:nvPr>
            <p:ph type="subTitle" idx="1"/>
          </p:nvPr>
        </p:nvSpPr>
        <p:spPr>
          <a:xfrm>
            <a:off x="114300" y="1866900"/>
            <a:ext cx="4622800" cy="4572000"/>
          </a:xfrm>
        </p:spPr>
        <p:txBody>
          <a:bodyPr/>
          <a:lstStyle/>
          <a:p>
            <a:pPr marL="342900" indent="-342900" algn="l">
              <a:buFont typeface="Arial" panose="020B0604020202020204" pitchFamily="34" charset="0"/>
              <a:buChar char="•"/>
            </a:pPr>
            <a:r>
              <a:rPr lang="en-US" dirty="0"/>
              <a:t>ESP32 Board</a:t>
            </a:r>
          </a:p>
          <a:p>
            <a:pPr marL="342900" indent="-342900" algn="l">
              <a:buFont typeface="Arial" panose="020B0604020202020204" pitchFamily="34" charset="0"/>
              <a:buChar char="•"/>
            </a:pPr>
            <a:r>
              <a:rPr lang="en-US" dirty="0"/>
              <a:t>Red, Yellow, Green, and Blue LED lights</a:t>
            </a:r>
          </a:p>
          <a:p>
            <a:pPr marL="342900" indent="-342900" algn="l">
              <a:buFont typeface="Arial" panose="020B0604020202020204" pitchFamily="34" charset="0"/>
              <a:buChar char="•"/>
            </a:pPr>
            <a:r>
              <a:rPr lang="en-US" dirty="0"/>
              <a:t>220 Ohm resistor (optional)</a:t>
            </a:r>
          </a:p>
          <a:p>
            <a:pPr marL="342900" indent="-342900" algn="l">
              <a:buFont typeface="Arial" panose="020B0604020202020204" pitchFamily="34" charset="0"/>
              <a:buChar char="•"/>
            </a:pPr>
            <a:r>
              <a:rPr lang="en-US" dirty="0"/>
              <a:t>Wires</a:t>
            </a:r>
          </a:p>
          <a:p>
            <a:pPr marL="342900" indent="-342900" algn="l">
              <a:buFont typeface="Arial" panose="020B0604020202020204" pitchFamily="34" charset="0"/>
              <a:buChar char="•"/>
            </a:pPr>
            <a:r>
              <a:rPr lang="en-US" dirty="0"/>
              <a:t>Breadboards (2)</a:t>
            </a:r>
          </a:p>
          <a:p>
            <a:pPr marL="342900" indent="-342900" algn="l">
              <a:buFont typeface="Arial" panose="020B0604020202020204" pitchFamily="34" charset="0"/>
              <a:buChar char="•"/>
            </a:pPr>
            <a:r>
              <a:rPr lang="en-US" dirty="0"/>
              <a:t>LCD unit with 12c Adapter</a:t>
            </a:r>
          </a:p>
          <a:p>
            <a:pPr marL="342900" indent="-342900" algn="l">
              <a:buFont typeface="Arial" panose="020B0604020202020204" pitchFamily="34" charset="0"/>
              <a:buChar char="•"/>
            </a:pPr>
            <a:r>
              <a:rPr lang="en-US" dirty="0"/>
              <a:t>Active buzzer</a:t>
            </a:r>
          </a:p>
          <a:p>
            <a:pPr marL="342900" indent="-342900" algn="l">
              <a:buFont typeface="Arial" panose="020B0604020202020204" pitchFamily="34" charset="0"/>
              <a:buChar char="•"/>
            </a:pPr>
            <a:r>
              <a:rPr lang="en-US" dirty="0"/>
              <a:t>Mini Router (if you do not already have one)</a:t>
            </a:r>
          </a:p>
          <a:p>
            <a:pPr marL="342900" indent="-342900" algn="l">
              <a:buFont typeface="Arial" panose="020B0604020202020204" pitchFamily="34" charset="0"/>
              <a:buChar char="•"/>
            </a:pPr>
            <a:r>
              <a:rPr lang="en-US" dirty="0"/>
              <a:t>Push buttons (2)</a:t>
            </a:r>
          </a:p>
          <a:p>
            <a:pPr marL="342900" indent="-342900" algn="l">
              <a:buFont typeface="Arial" panose="020B0604020202020204" pitchFamily="34" charset="0"/>
              <a:buChar char="•"/>
            </a:pPr>
            <a:r>
              <a:rPr lang="en-US" dirty="0"/>
              <a:t>PIR Motion sensor</a:t>
            </a:r>
          </a:p>
        </p:txBody>
      </p:sp>
      <p:pic>
        <p:nvPicPr>
          <p:cNvPr id="4" name="Picture 3" descr="A picture containing text">
            <a:extLst>
              <a:ext uri="{FF2B5EF4-FFF2-40B4-BE49-F238E27FC236}">
                <a16:creationId xmlns:a16="http://schemas.microsoft.com/office/drawing/2014/main" id="{B98816A4-18EE-F42E-4D8C-2F6E2CD61F6D}"/>
              </a:ext>
            </a:extLst>
          </p:cNvPr>
          <p:cNvPicPr>
            <a:picLocks noChangeAspect="1"/>
          </p:cNvPicPr>
          <p:nvPr/>
        </p:nvPicPr>
        <p:blipFill rotWithShape="1">
          <a:blip r:embed="rId2">
            <a:extLst>
              <a:ext uri="{28A0092B-C50C-407E-A947-70E740481C1C}">
                <a14:useLocalDpi xmlns:a14="http://schemas.microsoft.com/office/drawing/2010/main" val="0"/>
              </a:ext>
            </a:extLst>
          </a:blip>
          <a:srcRect l="3339" t="1342" r="5352" b="32362"/>
          <a:stretch/>
        </p:blipFill>
        <p:spPr>
          <a:xfrm>
            <a:off x="5057775" y="1009651"/>
            <a:ext cx="6772275" cy="5381624"/>
          </a:xfrm>
          <a:prstGeom prst="rect">
            <a:avLst/>
          </a:prstGeom>
        </p:spPr>
      </p:pic>
    </p:spTree>
    <p:extLst>
      <p:ext uri="{BB962C8B-B14F-4D97-AF65-F5344CB8AC3E}">
        <p14:creationId xmlns:p14="http://schemas.microsoft.com/office/powerpoint/2010/main" val="397874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3EE1-5DB3-E337-7DB0-3EDEDF42B72A}"/>
              </a:ext>
            </a:extLst>
          </p:cNvPr>
          <p:cNvSpPr>
            <a:spLocks noGrp="1"/>
          </p:cNvSpPr>
          <p:nvPr>
            <p:ph type="ctrTitle"/>
          </p:nvPr>
        </p:nvSpPr>
        <p:spPr>
          <a:xfrm>
            <a:off x="1524000" y="127000"/>
            <a:ext cx="9144000" cy="552704"/>
          </a:xfrm>
        </p:spPr>
        <p:txBody>
          <a:bodyPr>
            <a:normAutofit/>
          </a:bodyPr>
          <a:lstStyle/>
          <a:p>
            <a:r>
              <a:rPr lang="en-US" sz="2600" dirty="0">
                <a:latin typeface="Comic Sans MS" panose="030F0702030302020204" pitchFamily="66" charset="0"/>
              </a:rPr>
              <a:t>ESP32 Powered On</a:t>
            </a:r>
          </a:p>
        </p:txBody>
      </p:sp>
      <p:pic>
        <p:nvPicPr>
          <p:cNvPr id="4" name="Picture 3" descr="A picture containing text&#10;&#10;Description automatically generated">
            <a:extLst>
              <a:ext uri="{FF2B5EF4-FFF2-40B4-BE49-F238E27FC236}">
                <a16:creationId xmlns:a16="http://schemas.microsoft.com/office/drawing/2014/main" id="{C44C39E0-FF9D-41D2-6550-A136F7E9D25B}"/>
              </a:ext>
            </a:extLst>
          </p:cNvPr>
          <p:cNvPicPr>
            <a:picLocks noChangeAspect="1"/>
          </p:cNvPicPr>
          <p:nvPr/>
        </p:nvPicPr>
        <p:blipFill rotWithShape="1">
          <a:blip r:embed="rId2">
            <a:extLst>
              <a:ext uri="{28A0092B-C50C-407E-A947-70E740481C1C}">
                <a14:useLocalDpi xmlns:a14="http://schemas.microsoft.com/office/drawing/2010/main" val="0"/>
              </a:ext>
            </a:extLst>
          </a:blip>
          <a:srcRect l="4584" t="14087" b="9491"/>
          <a:stretch/>
        </p:blipFill>
        <p:spPr>
          <a:xfrm>
            <a:off x="3248024" y="1916907"/>
            <a:ext cx="5695950" cy="3932237"/>
          </a:xfrm>
          <a:prstGeom prst="rect">
            <a:avLst/>
          </a:prstGeom>
        </p:spPr>
      </p:pic>
    </p:spTree>
    <p:extLst>
      <p:ext uri="{BB962C8B-B14F-4D97-AF65-F5344CB8AC3E}">
        <p14:creationId xmlns:p14="http://schemas.microsoft.com/office/powerpoint/2010/main" val="236208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D245-9949-62F2-D3FD-86CCE7180F0E}"/>
              </a:ext>
            </a:extLst>
          </p:cNvPr>
          <p:cNvSpPr>
            <a:spLocks noGrp="1"/>
          </p:cNvSpPr>
          <p:nvPr>
            <p:ph type="ctrTitle"/>
          </p:nvPr>
        </p:nvSpPr>
        <p:spPr>
          <a:xfrm>
            <a:off x="1524000" y="101600"/>
            <a:ext cx="9144000" cy="838200"/>
          </a:xfrm>
        </p:spPr>
        <p:txBody>
          <a:bodyPr>
            <a:normAutofit/>
          </a:bodyPr>
          <a:lstStyle/>
          <a:p>
            <a:r>
              <a:rPr lang="en-US" sz="2600" dirty="0">
                <a:latin typeface="Comic Sans MS" panose="030F0702030302020204" pitchFamily="66" charset="0"/>
              </a:rPr>
              <a:t>Installation of Arduino IDE with port selected from the tools menu</a:t>
            </a:r>
          </a:p>
        </p:txBody>
      </p:sp>
      <p:pic>
        <p:nvPicPr>
          <p:cNvPr id="4" name="Picture 3">
            <a:extLst>
              <a:ext uri="{FF2B5EF4-FFF2-40B4-BE49-F238E27FC236}">
                <a16:creationId xmlns:a16="http://schemas.microsoft.com/office/drawing/2014/main" id="{DB296787-36A5-547D-AB2E-92929CC8411A}"/>
              </a:ext>
            </a:extLst>
          </p:cNvPr>
          <p:cNvPicPr>
            <a:picLocks noChangeAspect="1"/>
          </p:cNvPicPr>
          <p:nvPr/>
        </p:nvPicPr>
        <p:blipFill>
          <a:blip r:embed="rId2"/>
          <a:stretch>
            <a:fillRect/>
          </a:stretch>
        </p:blipFill>
        <p:spPr>
          <a:xfrm>
            <a:off x="3590768" y="1380983"/>
            <a:ext cx="5010463" cy="4829174"/>
          </a:xfrm>
          <a:prstGeom prst="rect">
            <a:avLst/>
          </a:prstGeom>
        </p:spPr>
      </p:pic>
    </p:spTree>
    <p:extLst>
      <p:ext uri="{BB962C8B-B14F-4D97-AF65-F5344CB8AC3E}">
        <p14:creationId xmlns:p14="http://schemas.microsoft.com/office/powerpoint/2010/main" val="260692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CA9E-843C-921E-3315-85D79F3E5D6F}"/>
              </a:ext>
            </a:extLst>
          </p:cNvPr>
          <p:cNvSpPr>
            <a:spLocks noGrp="1"/>
          </p:cNvSpPr>
          <p:nvPr>
            <p:ph type="ctrTitle"/>
          </p:nvPr>
        </p:nvSpPr>
        <p:spPr>
          <a:xfrm>
            <a:off x="1524000" y="127000"/>
            <a:ext cx="9144000" cy="1060704"/>
          </a:xfrm>
        </p:spPr>
        <p:txBody>
          <a:bodyPr>
            <a:normAutofit/>
          </a:bodyPr>
          <a:lstStyle/>
          <a:p>
            <a:r>
              <a:rPr lang="en-US" sz="2600" dirty="0">
                <a:latin typeface="Comic Sans MS" panose="030F0702030302020204" pitchFamily="66" charset="0"/>
              </a:rPr>
              <a:t>ESP32 </a:t>
            </a:r>
            <a:r>
              <a:rPr lang="en-US" sz="2600" dirty="0" err="1">
                <a:latin typeface="Comic Sans MS" panose="030F0702030302020204" pitchFamily="66" charset="0"/>
              </a:rPr>
              <a:t>WiFi</a:t>
            </a:r>
            <a:r>
              <a:rPr lang="en-US" sz="2600" dirty="0">
                <a:latin typeface="Comic Sans MS" panose="030F0702030302020204" pitchFamily="66" charset="0"/>
              </a:rPr>
              <a:t> scan displayed in the serial monitor</a:t>
            </a:r>
          </a:p>
        </p:txBody>
      </p:sp>
      <p:pic>
        <p:nvPicPr>
          <p:cNvPr id="4" name="Picture 3">
            <a:extLst>
              <a:ext uri="{FF2B5EF4-FFF2-40B4-BE49-F238E27FC236}">
                <a16:creationId xmlns:a16="http://schemas.microsoft.com/office/drawing/2014/main" id="{4288DB0D-2509-7895-637F-BDB22A00103E}"/>
              </a:ext>
            </a:extLst>
          </p:cNvPr>
          <p:cNvPicPr>
            <a:picLocks noChangeAspect="1"/>
          </p:cNvPicPr>
          <p:nvPr/>
        </p:nvPicPr>
        <p:blipFill>
          <a:blip r:embed="rId2"/>
          <a:stretch>
            <a:fillRect/>
          </a:stretch>
        </p:blipFill>
        <p:spPr>
          <a:xfrm>
            <a:off x="4405687" y="1574800"/>
            <a:ext cx="3380625" cy="5156200"/>
          </a:xfrm>
          <a:prstGeom prst="rect">
            <a:avLst/>
          </a:prstGeom>
        </p:spPr>
      </p:pic>
    </p:spTree>
    <p:extLst>
      <p:ext uri="{BB962C8B-B14F-4D97-AF65-F5344CB8AC3E}">
        <p14:creationId xmlns:p14="http://schemas.microsoft.com/office/powerpoint/2010/main" val="16373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F1F9-996D-4811-E8F4-0D619BDD3740}"/>
              </a:ext>
            </a:extLst>
          </p:cNvPr>
          <p:cNvSpPr>
            <a:spLocks noGrp="1"/>
          </p:cNvSpPr>
          <p:nvPr>
            <p:ph type="ctrTitle"/>
          </p:nvPr>
        </p:nvSpPr>
        <p:spPr>
          <a:xfrm>
            <a:off x="1524000" y="154432"/>
            <a:ext cx="9144000" cy="804672"/>
          </a:xfrm>
        </p:spPr>
        <p:txBody>
          <a:bodyPr>
            <a:normAutofit/>
          </a:bodyPr>
          <a:lstStyle/>
          <a:p>
            <a:r>
              <a:rPr lang="en-US" sz="2600" dirty="0">
                <a:latin typeface="Comic Sans MS" panose="030F0702030302020204" pitchFamily="66" charset="0"/>
              </a:rPr>
              <a:t>Creating the traffic controller</a:t>
            </a:r>
          </a:p>
        </p:txBody>
      </p:sp>
      <p:sp>
        <p:nvSpPr>
          <p:cNvPr id="3" name="Subtitle 2">
            <a:extLst>
              <a:ext uri="{FF2B5EF4-FFF2-40B4-BE49-F238E27FC236}">
                <a16:creationId xmlns:a16="http://schemas.microsoft.com/office/drawing/2014/main" id="{0D3111F9-C6F2-FAE5-3897-68DD28C7943D}"/>
              </a:ext>
            </a:extLst>
          </p:cNvPr>
          <p:cNvSpPr>
            <a:spLocks noGrp="1"/>
          </p:cNvSpPr>
          <p:nvPr>
            <p:ph type="subTitle" idx="1"/>
          </p:nvPr>
        </p:nvSpPr>
        <p:spPr>
          <a:xfrm>
            <a:off x="1524000" y="2451100"/>
            <a:ext cx="9144000" cy="2303780"/>
          </a:xfrm>
        </p:spPr>
        <p:txBody>
          <a:bodyPr>
            <a:normAutofit/>
          </a:bodyPr>
          <a:lstStyle/>
          <a:p>
            <a:r>
              <a:rPr lang="en-US" dirty="0"/>
              <a:t>In this phase of the project, I will start to build the traffic controller. I use the ESP32 microcontroller and the two breadboards it is still connected to, and add some wires to connect the Red, Yellow, and Green LED lights. I could have also added 220 Ohm resistors, but I chose not to simply because there are so many other parts we are adding to the breadboards and I felt like it was becoming a little crowded.</a:t>
            </a:r>
          </a:p>
        </p:txBody>
      </p:sp>
    </p:spTree>
    <p:extLst>
      <p:ext uri="{BB962C8B-B14F-4D97-AF65-F5344CB8AC3E}">
        <p14:creationId xmlns:p14="http://schemas.microsoft.com/office/powerpoint/2010/main" val="102684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3832-8DD4-BFEE-A0A8-9BBE69A34241}"/>
              </a:ext>
            </a:extLst>
          </p:cNvPr>
          <p:cNvSpPr>
            <a:spLocks noGrp="1"/>
          </p:cNvSpPr>
          <p:nvPr>
            <p:ph type="ctrTitle"/>
          </p:nvPr>
        </p:nvSpPr>
        <p:spPr>
          <a:xfrm>
            <a:off x="1524000" y="139700"/>
            <a:ext cx="9144000" cy="667004"/>
          </a:xfrm>
        </p:spPr>
        <p:txBody>
          <a:bodyPr>
            <a:normAutofit/>
          </a:bodyPr>
          <a:lstStyle/>
          <a:p>
            <a:r>
              <a:rPr lang="en-US" sz="2600" dirty="0">
                <a:latin typeface="Comic Sans MS" panose="030F0702030302020204" pitchFamily="66" charset="0"/>
              </a:rPr>
              <a:t>Picture of circuit with working </a:t>
            </a:r>
            <a:r>
              <a:rPr lang="en-US" sz="2600" dirty="0" err="1">
                <a:latin typeface="Comic Sans MS" panose="030F0702030302020204" pitchFamily="66" charset="0"/>
              </a:rPr>
              <a:t>leds</a:t>
            </a:r>
            <a:endParaRPr lang="en-US" sz="2600" dirty="0">
              <a:latin typeface="Comic Sans MS" panose="030F0702030302020204" pitchFamily="66" charset="0"/>
            </a:endParaRPr>
          </a:p>
        </p:txBody>
      </p:sp>
      <p:pic>
        <p:nvPicPr>
          <p:cNvPr id="4" name="Picture 3" descr="A picture containing text, electronics&#10;&#10;Description automatically generated">
            <a:extLst>
              <a:ext uri="{FF2B5EF4-FFF2-40B4-BE49-F238E27FC236}">
                <a16:creationId xmlns:a16="http://schemas.microsoft.com/office/drawing/2014/main" id="{133B9002-C546-4D2A-F1F3-6A7F21470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255" y="1509657"/>
            <a:ext cx="5701489" cy="4976631"/>
          </a:xfrm>
          <a:prstGeom prst="rect">
            <a:avLst/>
          </a:prstGeom>
        </p:spPr>
      </p:pic>
    </p:spTree>
    <p:extLst>
      <p:ext uri="{BB962C8B-B14F-4D97-AF65-F5344CB8AC3E}">
        <p14:creationId xmlns:p14="http://schemas.microsoft.com/office/powerpoint/2010/main" val="4049892401"/>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{E3132AED-4FB5-4985-BDAD-DDDB0FE4C5A7}tf89338750_win32</Template>
  <TotalTime>740</TotalTime>
  <Words>1251</Words>
  <Application>Microsoft Office PowerPoint</Application>
  <PresentationFormat>Widescreen</PresentationFormat>
  <Paragraphs>69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Comic Sans MS</vt:lpstr>
      <vt:lpstr>Univers</vt:lpstr>
      <vt:lpstr>GradientUnivers</vt:lpstr>
      <vt:lpstr>PowerPoint Presentation</vt:lpstr>
      <vt:lpstr>Introduction</vt:lpstr>
      <vt:lpstr>PowerPoint Presentation</vt:lpstr>
      <vt:lpstr>Inventory</vt:lpstr>
      <vt:lpstr>ESP32 Powered On</vt:lpstr>
      <vt:lpstr>Installation of Arduino IDE with port selected from the tools menu</vt:lpstr>
      <vt:lpstr>ESP32 WiFi scan displayed in the serial monitor</vt:lpstr>
      <vt:lpstr>Creating the traffic controller</vt:lpstr>
      <vt:lpstr>Picture of circuit with working leds</vt:lpstr>
      <vt:lpstr>Screenshot of the code used in Arduino to run the led lights</vt:lpstr>
      <vt:lpstr>PowerPoint Presentation</vt:lpstr>
      <vt:lpstr>Working led lights. One side of the 4 way is red and the other side is green.</vt:lpstr>
      <vt:lpstr>The code used to program the lights. This code tells the lights when to change and how often.</vt:lpstr>
      <vt:lpstr>PowerPoint Presentation</vt:lpstr>
      <vt:lpstr>PowerPoint Presentation</vt:lpstr>
      <vt:lpstr>Serial monitor showing when to walk and when to not walk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 Back to my peers and the post I made</vt:lpstr>
      <vt:lpstr>PowerPoint Presentation</vt:lpstr>
      <vt:lpstr>Challenges in the project</vt:lpstr>
      <vt:lpstr>Career skills slide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Wilkins</dc:creator>
  <cp:lastModifiedBy>Amber Wilkins</cp:lastModifiedBy>
  <cp:revision>2</cp:revision>
  <dcterms:created xsi:type="dcterms:W3CDTF">2022-10-22T04:38:10Z</dcterms:created>
  <dcterms:modified xsi:type="dcterms:W3CDTF">2022-10-22T17:15:36Z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