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4" r:id="rId6"/>
    <p:sldId id="262" r:id="rId7"/>
    <p:sldId id="263" r:id="rId8"/>
    <p:sldId id="265" r:id="rId9"/>
    <p:sldId id="266" r:id="rId10"/>
    <p:sldId id="261"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CF0BCE0-945C-4FDF-95A1-2149B1FF5B83}" type="datetimeFigureOut">
              <a:rPr lang="en-US" smtClean="0"/>
              <a:t>8/20/2022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30562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7CF0BCE0-945C-4FDF-95A1-2149B1FF5B83}" type="datetimeFigureOut">
              <a:rPr lang="en-US" smtClean="0"/>
              <a:pPr algn="r"/>
              <a:t>8/20/2022</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25040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8/20/2022</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4115719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8/20/2022</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664231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8/20/2022</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186382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lgn="r"/>
            <a:fld id="{7CF0BCE0-945C-4FDF-95A1-2149B1FF5B83}" type="datetimeFigureOut">
              <a:rPr lang="en-US" smtClean="0"/>
              <a:pPr algn="r"/>
              <a:t>8/20/2022</a:t>
            </a:fld>
            <a:endParaRPr lang="en-US" dirty="0"/>
          </a:p>
        </p:txBody>
      </p:sp>
      <p:sp>
        <p:nvSpPr>
          <p:cNvPr id="8" name="Footer Placeholder 7"/>
          <p:cNvSpPr>
            <a:spLocks noGrp="1"/>
          </p:cNvSpPr>
          <p:nvPr>
            <p:ph type="ftr" sz="quarter" idx="11"/>
          </p:nvPr>
        </p:nvSpPr>
        <p:spPr/>
        <p:txBody>
          <a:bodyPr/>
          <a:lstStyle/>
          <a:p>
            <a:endParaRPr lang="en-US" sz="1000" dirty="0"/>
          </a:p>
        </p:txBody>
      </p:sp>
      <p:sp>
        <p:nvSpPr>
          <p:cNvPr id="9" name="Slide Number Placeholder 8"/>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202551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lgn="r"/>
            <a:fld id="{7CF0BCE0-945C-4FDF-95A1-2149B1FF5B83}" type="datetimeFigureOut">
              <a:rPr lang="en-US" smtClean="0"/>
              <a:pPr algn="r"/>
              <a:t>8/20/2022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sz="1000" dirty="0"/>
          </a:p>
        </p:txBody>
      </p:sp>
      <p:sp>
        <p:nvSpPr>
          <p:cNvPr id="9" name="Slide Number Placeholder 8"/>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139629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CF0BCE0-945C-4FDF-95A1-2149B1FF5B83}"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673250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CF0BCE0-945C-4FDF-95A1-2149B1FF5B83}"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68258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2426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F0BCE0-945C-4FDF-95A1-2149B1FF5B83}" type="datetimeFigureOut">
              <a:rPr lang="en-US" smtClean="0"/>
              <a:t>8/20/2022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15256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F0BCE0-945C-4FDF-95A1-2149B1FF5B83}" type="datetimeFigureOut">
              <a:rPr lang="en-US" smtClean="0"/>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86053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F0BCE0-945C-4FDF-95A1-2149B1FF5B83}" type="datetimeFigureOut">
              <a:rPr lang="en-US" smtClean="0"/>
              <a:t>8/20/2022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199744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F0BCE0-945C-4FDF-95A1-2149B1FF5B83}" type="datetimeFigureOut">
              <a:rPr lang="en-US" smtClean="0"/>
              <a:t>8/20/2022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38501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0BCE0-945C-4FDF-95A1-2149B1FF5B83}" type="datetimeFigureOut">
              <a:rPr lang="en-US" smtClean="0"/>
              <a:t>8/20/2022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8437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F0BCE0-945C-4FDF-95A1-2149B1FF5B83}" type="datetimeFigureOut">
              <a:rPr lang="en-US" smtClean="0"/>
              <a:t>8/20/2022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87951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F0BCE0-945C-4FDF-95A1-2149B1FF5B83}" type="datetimeFigureOut">
              <a:rPr lang="en-US" smtClean="0"/>
              <a:t>8/20/2022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24919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algn="r"/>
            <a:fld id="{7CF0BCE0-945C-4FDF-95A1-2149B1FF5B83}" type="datetimeFigureOut">
              <a:rPr lang="en-US" smtClean="0"/>
              <a:pPr algn="r"/>
              <a:t>8/20/2022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sz="1000"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155075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44CF-E0C3-21F4-6AFE-F092449D64F9}"/>
              </a:ext>
            </a:extLst>
          </p:cNvPr>
          <p:cNvSpPr>
            <a:spLocks noGrp="1"/>
          </p:cNvSpPr>
          <p:nvPr>
            <p:ph type="ctrTitle"/>
          </p:nvPr>
        </p:nvSpPr>
        <p:spPr>
          <a:xfrm>
            <a:off x="1591183" y="2095300"/>
            <a:ext cx="8825658" cy="1348381"/>
          </a:xfrm>
        </p:spPr>
        <p:txBody>
          <a:bodyPr/>
          <a:lstStyle/>
          <a:p>
            <a:pPr algn="ctr"/>
            <a:r>
              <a:rPr lang="en-US" dirty="0"/>
              <a:t>CEIS106 Final Project </a:t>
            </a:r>
          </a:p>
        </p:txBody>
      </p:sp>
      <p:sp>
        <p:nvSpPr>
          <p:cNvPr id="3" name="Subtitle 2">
            <a:extLst>
              <a:ext uri="{FF2B5EF4-FFF2-40B4-BE49-F238E27FC236}">
                <a16:creationId xmlns:a16="http://schemas.microsoft.com/office/drawing/2014/main" id="{05EC5E02-FE90-7BC1-B726-6B9A7BE2AAE4}"/>
              </a:ext>
            </a:extLst>
          </p:cNvPr>
          <p:cNvSpPr>
            <a:spLocks noGrp="1"/>
          </p:cNvSpPr>
          <p:nvPr>
            <p:ph type="subTitle" idx="1"/>
          </p:nvPr>
        </p:nvSpPr>
        <p:spPr>
          <a:xfrm>
            <a:off x="1683171" y="3636477"/>
            <a:ext cx="8825658" cy="861420"/>
          </a:xfrm>
        </p:spPr>
        <p:txBody>
          <a:bodyPr/>
          <a:lstStyle/>
          <a:p>
            <a:pPr algn="ctr"/>
            <a:r>
              <a:rPr lang="en-US" dirty="0"/>
              <a:t>Amber Palmer</a:t>
            </a:r>
          </a:p>
        </p:txBody>
      </p:sp>
    </p:spTree>
    <p:extLst>
      <p:ext uri="{BB962C8B-B14F-4D97-AF65-F5344CB8AC3E}">
        <p14:creationId xmlns:p14="http://schemas.microsoft.com/office/powerpoint/2010/main" val="3877007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91531" y="985419"/>
            <a:ext cx="3785030" cy="3301125"/>
          </a:xfrm>
          <a:noFill/>
        </p:spPr>
        <p:txBody>
          <a:bodyPr vert="horz" lIns="91440" tIns="45720" rIns="91440" bIns="45720" rtlCol="0" anchor="b">
            <a:normAutofit/>
          </a:bodyPr>
          <a:lstStyle/>
          <a:p>
            <a:r>
              <a:rPr lang="en-US" sz="4400" kern="1200">
                <a:solidFill>
                  <a:srgbClr val="FFFFFF"/>
                </a:solidFill>
                <a:latin typeface="+mj-lt"/>
                <a:ea typeface="+mj-ea"/>
                <a:cs typeface="+mj-cs"/>
              </a:rPr>
              <a:t>Change script file permissions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91530" y="4424975"/>
            <a:ext cx="3785031" cy="1443163"/>
          </a:xfrm>
          <a:noFill/>
        </p:spPr>
        <p:txBody>
          <a:bodyPr vert="horz" lIns="91440" tIns="45720" rIns="91440" bIns="45720" rtlCol="0">
            <a:normAutofit/>
          </a:bodyPr>
          <a:lstStyle/>
          <a:p>
            <a:r>
              <a:rPr lang="en-US" sz="2200" kern="1200">
                <a:solidFill>
                  <a:srgbClr val="FFFFFF"/>
                </a:solidFill>
                <a:latin typeface="+mn-lt"/>
                <a:ea typeface="+mn-ea"/>
                <a:cs typeface="+mn-cs"/>
              </a:rPr>
              <a:t>Take a screenshot of the output in Step 5.</a:t>
            </a:r>
          </a:p>
        </p:txBody>
      </p:sp>
      <p:pic>
        <p:nvPicPr>
          <p:cNvPr id="5" name="Picture 4">
            <a:extLst>
              <a:ext uri="{FF2B5EF4-FFF2-40B4-BE49-F238E27FC236}">
                <a16:creationId xmlns:a16="http://schemas.microsoft.com/office/drawing/2014/main" id="{8E12364C-4D87-AF95-3277-5469DF88D05D}"/>
              </a:ext>
            </a:extLst>
          </p:cNvPr>
          <p:cNvPicPr>
            <a:picLocks noChangeAspect="1"/>
          </p:cNvPicPr>
          <p:nvPr/>
        </p:nvPicPr>
        <p:blipFill>
          <a:blip r:embed="rId2"/>
          <a:stretch>
            <a:fillRect/>
          </a:stretch>
        </p:blipFill>
        <p:spPr>
          <a:xfrm>
            <a:off x="6096000" y="1809524"/>
            <a:ext cx="5763429" cy="3238952"/>
          </a:xfrm>
          <a:prstGeom prst="rect">
            <a:avLst/>
          </a:prstGeom>
        </p:spPr>
      </p:pic>
    </p:spTree>
    <p:extLst>
      <p:ext uri="{BB962C8B-B14F-4D97-AF65-F5344CB8AC3E}">
        <p14:creationId xmlns:p14="http://schemas.microsoft.com/office/powerpoint/2010/main" val="42493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91531" y="985419"/>
            <a:ext cx="3785030" cy="3301125"/>
          </a:xfrm>
          <a:noFill/>
        </p:spPr>
        <p:txBody>
          <a:bodyPr vert="horz" lIns="91440" tIns="45720" rIns="91440" bIns="45720" rtlCol="0" anchor="b">
            <a:normAutofit/>
          </a:bodyPr>
          <a:lstStyle/>
          <a:p>
            <a:r>
              <a:rPr lang="en-US" sz="4400" kern="1200">
                <a:solidFill>
                  <a:srgbClr val="FFFFFF"/>
                </a:solidFill>
                <a:latin typeface="+mj-lt"/>
                <a:ea typeface="+mj-ea"/>
                <a:cs typeface="+mj-cs"/>
              </a:rPr>
              <a:t>Set the PATH variable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91530" y="4424975"/>
            <a:ext cx="3785031" cy="1443163"/>
          </a:xfrm>
          <a:noFill/>
        </p:spPr>
        <p:txBody>
          <a:bodyPr vert="horz" lIns="91440" tIns="45720" rIns="91440" bIns="45720" rtlCol="0">
            <a:normAutofit/>
          </a:bodyPr>
          <a:lstStyle/>
          <a:p>
            <a:r>
              <a:rPr lang="en-US" sz="2200" kern="1200">
                <a:solidFill>
                  <a:srgbClr val="FFFFFF"/>
                </a:solidFill>
                <a:latin typeface="+mn-lt"/>
                <a:ea typeface="+mn-ea"/>
                <a:cs typeface="+mn-cs"/>
              </a:rPr>
              <a:t>Take a screenshot of the output in Step 6.</a:t>
            </a:r>
          </a:p>
        </p:txBody>
      </p:sp>
      <p:pic>
        <p:nvPicPr>
          <p:cNvPr id="4" name="Picture 3">
            <a:extLst>
              <a:ext uri="{FF2B5EF4-FFF2-40B4-BE49-F238E27FC236}">
                <a16:creationId xmlns:a16="http://schemas.microsoft.com/office/drawing/2014/main" id="{D991F830-C613-4229-EB45-EB161696D5EC}"/>
              </a:ext>
            </a:extLst>
          </p:cNvPr>
          <p:cNvPicPr>
            <a:picLocks noChangeAspect="1"/>
          </p:cNvPicPr>
          <p:nvPr/>
        </p:nvPicPr>
        <p:blipFill>
          <a:blip r:embed="rId2"/>
          <a:stretch>
            <a:fillRect/>
          </a:stretch>
        </p:blipFill>
        <p:spPr>
          <a:xfrm>
            <a:off x="6096000" y="1233181"/>
            <a:ext cx="5929941" cy="4714613"/>
          </a:xfrm>
          <a:prstGeom prst="rect">
            <a:avLst/>
          </a:prstGeom>
        </p:spPr>
      </p:pic>
    </p:spTree>
    <p:extLst>
      <p:ext uri="{BB962C8B-B14F-4D97-AF65-F5344CB8AC3E}">
        <p14:creationId xmlns:p14="http://schemas.microsoft.com/office/powerpoint/2010/main" val="306461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71305" y="1819572"/>
            <a:ext cx="4155036" cy="3218856"/>
          </a:xfrm>
        </p:spPr>
        <p:txBody>
          <a:bodyPr vert="horz" lIns="91440" tIns="45720" rIns="91440" bIns="45720" rtlCol="0" anchor="ctr">
            <a:normAutofit/>
          </a:bodyPr>
          <a:lstStyle/>
          <a:p>
            <a:r>
              <a:rPr lang="en-US" sz="4400" kern="1200" dirty="0">
                <a:solidFill>
                  <a:srgbClr val="FFFFFF"/>
                </a:solidFill>
                <a:latin typeface="+mj-lt"/>
                <a:ea typeface="+mj-ea"/>
                <a:cs typeface="+mj-cs"/>
              </a:rPr>
              <a:t>Make the PATH variable permanent</a:t>
            </a:r>
          </a:p>
        </p:txBody>
      </p:sp>
      <p:pic>
        <p:nvPicPr>
          <p:cNvPr id="5" name="Picture 4">
            <a:extLst>
              <a:ext uri="{FF2B5EF4-FFF2-40B4-BE49-F238E27FC236}">
                <a16:creationId xmlns:a16="http://schemas.microsoft.com/office/drawing/2014/main" id="{BC9AE170-C869-F978-BDAA-5157B82D829F}"/>
              </a:ext>
            </a:extLst>
          </p:cNvPr>
          <p:cNvPicPr>
            <a:picLocks noChangeAspect="1"/>
          </p:cNvPicPr>
          <p:nvPr/>
        </p:nvPicPr>
        <p:blipFill>
          <a:blip r:embed="rId2"/>
          <a:stretch>
            <a:fillRect/>
          </a:stretch>
        </p:blipFill>
        <p:spPr>
          <a:xfrm>
            <a:off x="6096000" y="1071739"/>
            <a:ext cx="5908646" cy="5072520"/>
          </a:xfrm>
          <a:prstGeom prst="rect">
            <a:avLst/>
          </a:prstGeom>
        </p:spPr>
      </p:pic>
    </p:spTree>
    <p:extLst>
      <p:ext uri="{BB962C8B-B14F-4D97-AF65-F5344CB8AC3E}">
        <p14:creationId xmlns:p14="http://schemas.microsoft.com/office/powerpoint/2010/main" val="3042776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56700C-E672-F7D4-2491-0F7EA54B5EA6}"/>
              </a:ext>
            </a:extLst>
          </p:cNvPr>
          <p:cNvSpPr>
            <a:spLocks noGrp="1"/>
          </p:cNvSpPr>
          <p:nvPr>
            <p:ph type="title"/>
          </p:nvPr>
        </p:nvSpPr>
        <p:spPr/>
        <p:txBody>
          <a:bodyPr/>
          <a:lstStyle/>
          <a:p>
            <a:pPr algn="ctr"/>
            <a:r>
              <a:rPr lang="en-US" dirty="0"/>
              <a:t>Linux Administrative Task</a:t>
            </a:r>
          </a:p>
        </p:txBody>
      </p:sp>
      <p:sp>
        <p:nvSpPr>
          <p:cNvPr id="6" name="Content Placeholder 5">
            <a:extLst>
              <a:ext uri="{FF2B5EF4-FFF2-40B4-BE49-F238E27FC236}">
                <a16:creationId xmlns:a16="http://schemas.microsoft.com/office/drawing/2014/main" id="{48C7E19D-C8C9-D779-E851-A5639968F634}"/>
              </a:ext>
            </a:extLst>
          </p:cNvPr>
          <p:cNvSpPr>
            <a:spLocks noGrp="1"/>
          </p:cNvSpPr>
          <p:nvPr>
            <p:ph idx="1"/>
          </p:nvPr>
        </p:nvSpPr>
        <p:spPr/>
        <p:txBody>
          <a:bodyPr/>
          <a:lstStyle/>
          <a:p>
            <a:r>
              <a:rPr lang="en-US" dirty="0"/>
              <a:t>This demonstration starts with answering a few questions based on the process of adding users and groups.</a:t>
            </a:r>
          </a:p>
          <a:p>
            <a:r>
              <a:rPr lang="en-US" dirty="0"/>
              <a:t>Then a visual demonstration of testing the user and groups settings.</a:t>
            </a:r>
          </a:p>
          <a:p>
            <a:r>
              <a:rPr lang="en-US" dirty="0"/>
              <a:t>After I demonstrated adding the user and group by CLI, I also demonstrate adding a user by the GUI.</a:t>
            </a:r>
          </a:p>
          <a:p>
            <a:r>
              <a:rPr lang="en-US" dirty="0"/>
              <a:t>Finally, an image to represent the removal of the users.</a:t>
            </a:r>
          </a:p>
        </p:txBody>
      </p:sp>
    </p:spTree>
    <p:extLst>
      <p:ext uri="{BB962C8B-B14F-4D97-AF65-F5344CB8AC3E}">
        <p14:creationId xmlns:p14="http://schemas.microsoft.com/office/powerpoint/2010/main" val="1198041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vert="horz" lIns="91440" tIns="45720" rIns="91440" bIns="45720" rtlCol="0" anchor="ctr">
            <a:normAutofit fontScale="90000"/>
          </a:bodyPr>
          <a:lstStyle/>
          <a:p>
            <a:r>
              <a:rPr lang="en-US" sz="5400" kern="1200" dirty="0">
                <a:solidFill>
                  <a:schemeClr val="bg1"/>
                </a:solidFill>
                <a:latin typeface="+mj-lt"/>
                <a:ea typeface="+mj-ea"/>
                <a:cs typeface="+mj-cs"/>
              </a:rPr>
              <a:t>Add users and groups in CLI</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vert="horz" lIns="91440" tIns="45720" rIns="91440" bIns="45720" rtlCol="0" anchor="ctr">
            <a:normAutofit fontScale="77500" lnSpcReduction="20000"/>
          </a:bodyPr>
          <a:lstStyle/>
          <a:p>
            <a:pPr indent="-228600">
              <a:buFont typeface="Arial" panose="020B0604020202020204" pitchFamily="34" charset="0"/>
              <a:buChar char="•"/>
            </a:pPr>
            <a:r>
              <a:rPr lang="en-US" sz="1500"/>
              <a:t>1. What does the </a:t>
            </a:r>
            <a:r>
              <a:rPr lang="en-US" sz="1500" i="1"/>
              <a:t>–m</a:t>
            </a:r>
            <a:r>
              <a:rPr lang="en-US" sz="1500"/>
              <a:t> option in the useradd command do?</a:t>
            </a:r>
          </a:p>
          <a:p>
            <a:pPr indent="-228600">
              <a:buFont typeface="Arial" panose="020B0604020202020204" pitchFamily="34" charset="0"/>
              <a:buChar char="•"/>
            </a:pPr>
            <a:r>
              <a:rPr lang="en-US" sz="1500"/>
              <a:t>Answer here: Specifies that a home directory should be created for the user account.</a:t>
            </a:r>
          </a:p>
          <a:p>
            <a:pPr indent="-228600">
              <a:buFont typeface="Arial" panose="020B0604020202020204" pitchFamily="34" charset="0"/>
              <a:buChar char="•"/>
            </a:pPr>
            <a:endParaRPr lang="en-US" sz="1500"/>
          </a:p>
          <a:p>
            <a:pPr indent="-228600">
              <a:buFont typeface="Arial" panose="020B0604020202020204" pitchFamily="34" charset="0"/>
              <a:buChar char="•"/>
            </a:pPr>
            <a:r>
              <a:rPr lang="en-US" sz="1500"/>
              <a:t>2. What does the </a:t>
            </a:r>
            <a:r>
              <a:rPr lang="en-US" sz="1500" i="1"/>
              <a:t>-3</a:t>
            </a:r>
            <a:r>
              <a:rPr lang="en-US" sz="1500"/>
              <a:t> option in the tail command do?</a:t>
            </a:r>
          </a:p>
          <a:p>
            <a:pPr indent="-228600">
              <a:buFont typeface="Arial" panose="020B0604020202020204" pitchFamily="34" charset="0"/>
              <a:buChar char="•"/>
            </a:pPr>
            <a:r>
              <a:rPr lang="en-US" sz="1500"/>
              <a:t>Answer here: Shows the last 3 lines of the file specified such as calling the file /etc/shadow prints the last 3 lines of that file to the terminal unless otherwise specified.</a:t>
            </a:r>
          </a:p>
          <a:p>
            <a:pPr indent="-228600">
              <a:buFont typeface="Arial" panose="020B0604020202020204" pitchFamily="34" charset="0"/>
              <a:buChar char="•"/>
            </a:pPr>
            <a:endParaRPr lang="en-US" sz="1500"/>
          </a:p>
          <a:p>
            <a:pPr indent="-228600">
              <a:buFont typeface="Arial" panose="020B0604020202020204" pitchFamily="34" charset="0"/>
              <a:buChar char="•"/>
            </a:pPr>
            <a:r>
              <a:rPr lang="en-US" sz="1500"/>
              <a:t>3. Which line of the </a:t>
            </a:r>
            <a:r>
              <a:rPr lang="en-US" sz="1500" i="1"/>
              <a:t>/etc/group </a:t>
            </a:r>
            <a:r>
              <a:rPr lang="en-US" sz="1500"/>
              <a:t>file lists members of the “students” group? Copy it here.</a:t>
            </a:r>
          </a:p>
          <a:p>
            <a:pPr indent="-228600">
              <a:buFont typeface="Arial" panose="020B0604020202020204" pitchFamily="34" charset="0"/>
              <a:buChar char="•"/>
            </a:pPr>
            <a:r>
              <a:rPr lang="en-US" sz="1500"/>
              <a:t>Answer here: sudo useradd -m -s /bin/bash mary</a:t>
            </a:r>
          </a:p>
          <a:p>
            <a:pPr indent="-228600">
              <a:buFont typeface="Arial" panose="020B0604020202020204" pitchFamily="34" charset="0"/>
              <a:buChar char="•"/>
            </a:pPr>
            <a:endParaRPr lang="en-US" sz="1500"/>
          </a:p>
          <a:p>
            <a:pPr indent="-228600">
              <a:buFont typeface="Arial" panose="020B0604020202020204" pitchFamily="34" charset="0"/>
              <a:buChar char="•"/>
            </a:pPr>
            <a:r>
              <a:rPr lang="en-US" sz="1500"/>
              <a:t>References:</a:t>
            </a:r>
          </a:p>
          <a:p>
            <a:pPr indent="-228600">
              <a:buFont typeface="Arial" panose="020B0604020202020204" pitchFamily="34" charset="0"/>
              <a:buChar char="•"/>
            </a:pPr>
            <a:r>
              <a:rPr lang="en-US" sz="1500"/>
              <a:t>1. Page 532 of the book listed in Mindtap for the –m command.</a:t>
            </a:r>
          </a:p>
          <a:p>
            <a:pPr indent="-228600">
              <a:buFont typeface="Arial" panose="020B0604020202020204" pitchFamily="34" charset="0"/>
              <a:buChar char="•"/>
            </a:pPr>
            <a:r>
              <a:rPr lang="en-US" sz="1500"/>
              <a:t>2. Page 109 of the same book for tail.</a:t>
            </a:r>
          </a:p>
          <a:p>
            <a:pPr indent="-228600">
              <a:buFont typeface="Arial" panose="020B0604020202020204" pitchFamily="34" charset="0"/>
              <a:buChar char="•"/>
            </a:pPr>
            <a:endParaRPr lang="en-US" sz="1500"/>
          </a:p>
        </p:txBody>
      </p:sp>
    </p:spTree>
    <p:extLst>
      <p:ext uri="{BB962C8B-B14F-4D97-AF65-F5344CB8AC3E}">
        <p14:creationId xmlns:p14="http://schemas.microsoft.com/office/powerpoint/2010/main" val="237965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10849" y="1974265"/>
            <a:ext cx="3888999" cy="3072393"/>
          </a:xfrm>
        </p:spPr>
        <p:txBody>
          <a:bodyPr vert="horz" lIns="91440" tIns="45720" rIns="91440" bIns="45720" rtlCol="0" anchor="b">
            <a:normAutofit/>
          </a:bodyPr>
          <a:lstStyle/>
          <a:p>
            <a:r>
              <a:rPr lang="en-US" sz="5600" dirty="0"/>
              <a:t>Test user and group settings</a:t>
            </a:r>
          </a:p>
        </p:txBody>
      </p:sp>
      <p:pic>
        <p:nvPicPr>
          <p:cNvPr id="4" name="Picture 3">
            <a:extLst>
              <a:ext uri="{FF2B5EF4-FFF2-40B4-BE49-F238E27FC236}">
                <a16:creationId xmlns:a16="http://schemas.microsoft.com/office/drawing/2014/main" id="{4EC104FA-031E-1957-5585-4F017EFB0A1E}"/>
              </a:ext>
            </a:extLst>
          </p:cNvPr>
          <p:cNvPicPr>
            <a:picLocks noChangeAspect="1"/>
          </p:cNvPicPr>
          <p:nvPr/>
        </p:nvPicPr>
        <p:blipFill>
          <a:blip r:embed="rId2"/>
          <a:stretch>
            <a:fillRect/>
          </a:stretch>
        </p:blipFill>
        <p:spPr>
          <a:xfrm>
            <a:off x="6096000" y="1384183"/>
            <a:ext cx="5832514" cy="4613945"/>
          </a:xfrm>
          <a:prstGeom prst="rect">
            <a:avLst/>
          </a:prstGeom>
        </p:spPr>
      </p:pic>
    </p:spTree>
    <p:extLst>
      <p:ext uri="{BB962C8B-B14F-4D97-AF65-F5344CB8AC3E}">
        <p14:creationId xmlns:p14="http://schemas.microsoft.com/office/powerpoint/2010/main" val="2047312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03129" y="2357306"/>
            <a:ext cx="4407770" cy="2186012"/>
          </a:xfrm>
        </p:spPr>
        <p:txBody>
          <a:bodyPr vert="horz" lIns="91440" tIns="45720" rIns="91440" bIns="45720" rtlCol="0" anchor="b">
            <a:normAutofit/>
          </a:bodyPr>
          <a:lstStyle/>
          <a:p>
            <a:r>
              <a:rPr lang="en-US" sz="5600" kern="1200" dirty="0">
                <a:solidFill>
                  <a:schemeClr val="bg1"/>
                </a:solidFill>
                <a:latin typeface="+mj-lt"/>
                <a:ea typeface="+mj-ea"/>
                <a:cs typeface="+mj-cs"/>
              </a:rPr>
              <a:t>Add users in GUI</a:t>
            </a:r>
          </a:p>
        </p:txBody>
      </p:sp>
      <p:pic>
        <p:nvPicPr>
          <p:cNvPr id="4" name="Picture 3">
            <a:extLst>
              <a:ext uri="{FF2B5EF4-FFF2-40B4-BE49-F238E27FC236}">
                <a16:creationId xmlns:a16="http://schemas.microsoft.com/office/drawing/2014/main" id="{F8696498-2ACC-2553-8B81-0C02326F31B2}"/>
              </a:ext>
            </a:extLst>
          </p:cNvPr>
          <p:cNvPicPr>
            <a:picLocks noChangeAspect="1"/>
          </p:cNvPicPr>
          <p:nvPr/>
        </p:nvPicPr>
        <p:blipFill>
          <a:blip r:embed="rId2"/>
          <a:stretch>
            <a:fillRect/>
          </a:stretch>
        </p:blipFill>
        <p:spPr>
          <a:xfrm>
            <a:off x="6157519" y="1304520"/>
            <a:ext cx="5914924" cy="4492008"/>
          </a:xfrm>
          <a:prstGeom prst="rect">
            <a:avLst/>
          </a:prstGeom>
        </p:spPr>
      </p:pic>
    </p:spTree>
    <p:extLst>
      <p:ext uri="{BB962C8B-B14F-4D97-AF65-F5344CB8AC3E}">
        <p14:creationId xmlns:p14="http://schemas.microsoft.com/office/powerpoint/2010/main" val="1353594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73035" y="2231535"/>
            <a:ext cx="2956464" cy="2468013"/>
          </a:xfrm>
        </p:spPr>
        <p:txBody>
          <a:bodyPr vert="horz" lIns="91440" tIns="45720" rIns="91440" bIns="45720" rtlCol="0" anchor="ctr">
            <a:normAutofit/>
          </a:bodyPr>
          <a:lstStyle/>
          <a:p>
            <a:r>
              <a:rPr lang="en-US" sz="3500" dirty="0"/>
              <a:t>Remove users and groups</a:t>
            </a:r>
          </a:p>
        </p:txBody>
      </p:sp>
      <p:pic>
        <p:nvPicPr>
          <p:cNvPr id="5" name="Picture 4">
            <a:extLst>
              <a:ext uri="{FF2B5EF4-FFF2-40B4-BE49-F238E27FC236}">
                <a16:creationId xmlns:a16="http://schemas.microsoft.com/office/drawing/2014/main" id="{0557020F-2076-C1CE-00E9-2F5423C243B8}"/>
              </a:ext>
            </a:extLst>
          </p:cNvPr>
          <p:cNvPicPr>
            <a:picLocks noChangeAspect="1"/>
          </p:cNvPicPr>
          <p:nvPr/>
        </p:nvPicPr>
        <p:blipFill>
          <a:blip r:embed="rId2"/>
          <a:stretch>
            <a:fillRect/>
          </a:stretch>
        </p:blipFill>
        <p:spPr>
          <a:xfrm>
            <a:off x="6096000" y="230160"/>
            <a:ext cx="4210228" cy="3145572"/>
          </a:xfrm>
          <a:prstGeom prst="rect">
            <a:avLst/>
          </a:prstGeom>
        </p:spPr>
      </p:pic>
      <p:pic>
        <p:nvPicPr>
          <p:cNvPr id="10" name="Picture 9">
            <a:extLst>
              <a:ext uri="{FF2B5EF4-FFF2-40B4-BE49-F238E27FC236}">
                <a16:creationId xmlns:a16="http://schemas.microsoft.com/office/drawing/2014/main" id="{475DDC8D-D44A-DA87-94B4-2311F7F1468A}"/>
              </a:ext>
            </a:extLst>
          </p:cNvPr>
          <p:cNvPicPr>
            <a:picLocks noChangeAspect="1"/>
          </p:cNvPicPr>
          <p:nvPr/>
        </p:nvPicPr>
        <p:blipFill rotWithShape="1">
          <a:blip r:embed="rId3"/>
          <a:srcRect l="1755" t="7217" r="2922" b="4743"/>
          <a:stretch/>
        </p:blipFill>
        <p:spPr>
          <a:xfrm>
            <a:off x="7643922" y="3525363"/>
            <a:ext cx="4198652" cy="3196617"/>
          </a:xfrm>
          <a:prstGeom prst="rect">
            <a:avLst/>
          </a:prstGeom>
        </p:spPr>
      </p:pic>
      <p:pic>
        <p:nvPicPr>
          <p:cNvPr id="3" name="Picture 2">
            <a:extLst>
              <a:ext uri="{FF2B5EF4-FFF2-40B4-BE49-F238E27FC236}">
                <a16:creationId xmlns:a16="http://schemas.microsoft.com/office/drawing/2014/main" id="{9CE876E5-A23C-48F5-8435-C2EC6CA13660}"/>
              </a:ext>
            </a:extLst>
          </p:cNvPr>
          <p:cNvPicPr>
            <a:picLocks noChangeAspect="1"/>
          </p:cNvPicPr>
          <p:nvPr/>
        </p:nvPicPr>
        <p:blipFill>
          <a:blip r:embed="rId4"/>
          <a:stretch>
            <a:fillRect/>
          </a:stretch>
        </p:blipFill>
        <p:spPr>
          <a:xfrm>
            <a:off x="10127429" y="3997111"/>
            <a:ext cx="3601188" cy="2133477"/>
          </a:xfrm>
          <a:prstGeom prst="rect">
            <a:avLst/>
          </a:prstGeom>
        </p:spPr>
      </p:pic>
      <p:sp>
        <p:nvSpPr>
          <p:cNvPr id="8" name="Picture Placeholder 5">
            <a:extLst>
              <a:ext uri="{FF2B5EF4-FFF2-40B4-BE49-F238E27FC236}">
                <a16:creationId xmlns:a16="http://schemas.microsoft.com/office/drawing/2014/main" id="{E6D10F4A-EF48-44E4-9E79-740983EE7B9D}"/>
              </a:ext>
            </a:extLst>
          </p:cNvPr>
          <p:cNvSpPr txBox="1">
            <a:spLocks/>
          </p:cNvSpPr>
          <p:nvPr/>
        </p:nvSpPr>
        <p:spPr>
          <a:xfrm>
            <a:off x="6313007" y="3375732"/>
            <a:ext cx="4354455" cy="2575557"/>
          </a:xfrm>
          <a:prstGeom prst="rect">
            <a:avLst/>
          </a:prstGeom>
        </p:spPr>
      </p:sp>
    </p:spTree>
    <p:extLst>
      <p:ext uri="{BB962C8B-B14F-4D97-AF65-F5344CB8AC3E}">
        <p14:creationId xmlns:p14="http://schemas.microsoft.com/office/powerpoint/2010/main" val="858376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38ADD6-D646-D5E5-684A-B73DE335591D}"/>
              </a:ext>
            </a:extLst>
          </p:cNvPr>
          <p:cNvSpPr>
            <a:spLocks noGrp="1"/>
          </p:cNvSpPr>
          <p:nvPr>
            <p:ph type="title"/>
          </p:nvPr>
        </p:nvSpPr>
        <p:spPr/>
        <p:txBody>
          <a:bodyPr/>
          <a:lstStyle/>
          <a:p>
            <a:pPr algn="ctr"/>
            <a:r>
              <a:rPr lang="en-US" dirty="0"/>
              <a:t>Networking</a:t>
            </a:r>
          </a:p>
        </p:txBody>
      </p:sp>
      <p:sp>
        <p:nvSpPr>
          <p:cNvPr id="6" name="Content Placeholder 5">
            <a:extLst>
              <a:ext uri="{FF2B5EF4-FFF2-40B4-BE49-F238E27FC236}">
                <a16:creationId xmlns:a16="http://schemas.microsoft.com/office/drawing/2014/main" id="{7CD63197-7AC5-E7F2-BEE8-BDAFA720188A}"/>
              </a:ext>
            </a:extLst>
          </p:cNvPr>
          <p:cNvSpPr>
            <a:spLocks noGrp="1"/>
          </p:cNvSpPr>
          <p:nvPr>
            <p:ph idx="1"/>
          </p:nvPr>
        </p:nvSpPr>
        <p:spPr/>
        <p:txBody>
          <a:bodyPr/>
          <a:lstStyle/>
          <a:p>
            <a:r>
              <a:rPr lang="en-US" dirty="0"/>
              <a:t>This module starts with answering a few questions about the host </a:t>
            </a:r>
            <a:r>
              <a:rPr lang="en-US" dirty="0" err="1"/>
              <a:t>ip</a:t>
            </a:r>
            <a:r>
              <a:rPr lang="en-US" dirty="0"/>
              <a:t> configurations such as the current </a:t>
            </a:r>
            <a:r>
              <a:rPr lang="en-US" dirty="0" err="1"/>
              <a:t>ip</a:t>
            </a:r>
            <a:r>
              <a:rPr lang="en-US" dirty="0"/>
              <a:t> address of the Ubuntu machine, default gateway, DHCP server, and DNS server. There is an image to support my hypotheses.</a:t>
            </a:r>
          </a:p>
          <a:p>
            <a:r>
              <a:rPr lang="en-US" dirty="0"/>
              <a:t>To demonstrate a clear understanding of managing network interfaces, I answered a few questions in regards to which messages show in the output of the </a:t>
            </a:r>
            <a:r>
              <a:rPr lang="en-US" dirty="0" err="1"/>
              <a:t>dhclient</a:t>
            </a:r>
            <a:r>
              <a:rPr lang="en-US" dirty="0"/>
              <a:t> command.</a:t>
            </a:r>
          </a:p>
          <a:p>
            <a:r>
              <a:rPr lang="en-US" dirty="0"/>
              <a:t>Finally a simple image that represents the user network utility configuration.</a:t>
            </a:r>
          </a:p>
        </p:txBody>
      </p:sp>
    </p:spTree>
    <p:extLst>
      <p:ext uri="{BB962C8B-B14F-4D97-AF65-F5344CB8AC3E}">
        <p14:creationId xmlns:p14="http://schemas.microsoft.com/office/powerpoint/2010/main" val="3370528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25519" y="965563"/>
            <a:ext cx="4390430" cy="785949"/>
          </a:xfrm>
        </p:spPr>
        <p:txBody>
          <a:bodyPr>
            <a:noAutofit/>
          </a:bodyPr>
          <a:lstStyle/>
          <a:p>
            <a:r>
              <a:rPr lang="en-US" sz="4000" dirty="0"/>
              <a:t>Discover host IP configurations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25519" y="1810543"/>
            <a:ext cx="5323645" cy="4182562"/>
          </a:xfrm>
        </p:spPr>
        <p:txBody>
          <a:bodyPr>
            <a:normAutofit fontScale="92500" lnSpcReduction="10000"/>
          </a:bodyPr>
          <a:lstStyle/>
          <a:p>
            <a:r>
              <a:rPr lang="en-US" sz="1900" dirty="0"/>
              <a:t>1. What is the IP address of your Ubuntu machine?</a:t>
            </a:r>
          </a:p>
          <a:p>
            <a:r>
              <a:rPr lang="en-US" dirty="0"/>
              <a:t>Answer here:192.168.1.104/24</a:t>
            </a:r>
          </a:p>
          <a:p>
            <a:endParaRPr lang="en-US" dirty="0"/>
          </a:p>
          <a:p>
            <a:r>
              <a:rPr lang="en-US" sz="1900" dirty="0"/>
              <a:t>2. What is the IP address of its default gateway?</a:t>
            </a:r>
          </a:p>
          <a:p>
            <a:r>
              <a:rPr lang="en-US" dirty="0"/>
              <a:t>Answer here:192.168.1.1</a:t>
            </a:r>
          </a:p>
          <a:p>
            <a:endParaRPr lang="en-US" dirty="0"/>
          </a:p>
          <a:p>
            <a:r>
              <a:rPr lang="en-US" sz="1900" dirty="0"/>
              <a:t>3. What is the IP address of its DHCP server?</a:t>
            </a:r>
          </a:p>
          <a:p>
            <a:r>
              <a:rPr lang="en-US" dirty="0"/>
              <a:t>Answer here: 192.168.1.1</a:t>
            </a:r>
          </a:p>
          <a:p>
            <a:endParaRPr lang="en-US" sz="1900" dirty="0"/>
          </a:p>
          <a:p>
            <a:r>
              <a:rPr lang="en-US" sz="1900" dirty="0"/>
              <a:t>4. What is the IP address of its DNS server?</a:t>
            </a:r>
          </a:p>
          <a:p>
            <a:r>
              <a:rPr lang="en-US" dirty="0"/>
              <a:t>Answer here: 192.168.1.1</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0FBB45BA-26E3-084B-427D-D9891F8B38F0}"/>
              </a:ext>
            </a:extLst>
          </p:cNvPr>
          <p:cNvPicPr>
            <a:picLocks noChangeAspect="1"/>
          </p:cNvPicPr>
          <p:nvPr/>
        </p:nvPicPr>
        <p:blipFill>
          <a:blip r:embed="rId2"/>
          <a:stretch>
            <a:fillRect/>
          </a:stretch>
        </p:blipFill>
        <p:spPr>
          <a:xfrm>
            <a:off x="5994679" y="558358"/>
            <a:ext cx="6091251" cy="5741284"/>
          </a:xfrm>
          <a:prstGeom prst="rect">
            <a:avLst/>
          </a:prstGeom>
        </p:spPr>
      </p:pic>
    </p:spTree>
    <p:extLst>
      <p:ext uri="{BB962C8B-B14F-4D97-AF65-F5344CB8AC3E}">
        <p14:creationId xmlns:p14="http://schemas.microsoft.com/office/powerpoint/2010/main" val="78694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BC7-B91E-05DF-5557-BCD66D1F433E}"/>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2C601FBE-35A3-F2A7-F3E3-CCA69C09A8EF}"/>
              </a:ext>
            </a:extLst>
          </p:cNvPr>
          <p:cNvSpPr>
            <a:spLocks noGrp="1"/>
          </p:cNvSpPr>
          <p:nvPr>
            <p:ph idx="1"/>
          </p:nvPr>
        </p:nvSpPr>
        <p:spPr/>
        <p:txBody>
          <a:bodyPr/>
          <a:lstStyle/>
          <a:p>
            <a:r>
              <a:rPr lang="en-US" dirty="0"/>
              <a:t>In this presentation I will be illustrating different administrative tasks utilizing the Ubuntu Linux Distro hosted through the Hyper-V virtual machine listed on Azure. This environment was preset for students already, but this project can also be implemented by these simple steps, download the Linux Distro of your choice along with a virtual machine to run the Linux OS alongside your current operating system. Next, you will need to choose your language, disk partition or logical volume manager, and file system. Once the GUI starts, right-click on the desktop and select the open terminal option.  The following slides demonstrate my ability to execute the administrative task using the CLI.</a:t>
            </a:r>
          </a:p>
        </p:txBody>
      </p:sp>
    </p:spTree>
    <p:extLst>
      <p:ext uri="{BB962C8B-B14F-4D97-AF65-F5344CB8AC3E}">
        <p14:creationId xmlns:p14="http://schemas.microsoft.com/office/powerpoint/2010/main" val="2412426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Autofit/>
          </a:bodyPr>
          <a:lstStyle/>
          <a:p>
            <a:r>
              <a:rPr lang="en-US" sz="4000" dirty="0"/>
              <a:t>Manage network interfaces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1154954" y="2603500"/>
            <a:ext cx="10601617" cy="3416300"/>
          </a:xfrm>
        </p:spPr>
        <p:txBody>
          <a:bodyPr>
            <a:normAutofit/>
          </a:bodyPr>
          <a:lstStyle/>
          <a:p>
            <a:r>
              <a:rPr lang="en-US" sz="1800" dirty="0"/>
              <a:t>1. Which DHCP message is shown in the output of the </a:t>
            </a:r>
            <a:r>
              <a:rPr lang="en-US" sz="1800" b="1" dirty="0" err="1"/>
              <a:t>sudo</a:t>
            </a:r>
            <a:r>
              <a:rPr lang="en-US" sz="1800" b="1" dirty="0"/>
              <a:t>  </a:t>
            </a:r>
            <a:r>
              <a:rPr lang="en-US" sz="1800" b="1" dirty="0" err="1"/>
              <a:t>dhclient</a:t>
            </a:r>
            <a:r>
              <a:rPr lang="en-US" sz="1800" b="1" dirty="0"/>
              <a:t>  –v  –r  eth0</a:t>
            </a:r>
            <a:r>
              <a:rPr lang="en-US" sz="1800" dirty="0"/>
              <a:t> command? [hint: the message name is in uppercase.]</a:t>
            </a:r>
          </a:p>
          <a:p>
            <a:r>
              <a:rPr lang="en-US" dirty="0"/>
              <a:t>Answer here:  DHCPRELEASE</a:t>
            </a:r>
          </a:p>
          <a:p>
            <a:endParaRPr lang="en-US" dirty="0"/>
          </a:p>
          <a:p>
            <a:r>
              <a:rPr lang="en-US" sz="1800" dirty="0"/>
              <a:t>2. Which four DHCP messages are shown in the output of the </a:t>
            </a:r>
            <a:r>
              <a:rPr lang="en-US" sz="1800" b="1" dirty="0" err="1"/>
              <a:t>sudo</a:t>
            </a:r>
            <a:r>
              <a:rPr lang="en-US" sz="1800" b="1" dirty="0"/>
              <a:t>  </a:t>
            </a:r>
            <a:r>
              <a:rPr lang="en-US" sz="1800" b="1" dirty="0" err="1"/>
              <a:t>dhclient</a:t>
            </a:r>
            <a:r>
              <a:rPr lang="en-US" sz="1800" b="1" dirty="0"/>
              <a:t>  –v  eth0 </a:t>
            </a:r>
            <a:r>
              <a:rPr lang="en-US" sz="1800" dirty="0"/>
              <a:t>command? [hint: the message names are in uppercase.]</a:t>
            </a:r>
          </a:p>
          <a:p>
            <a:r>
              <a:rPr lang="en-US" dirty="0"/>
              <a:t>Answer here: DHCPDISCOVER, DHCPOFFER, DHCPREQUEST, DHCPACK</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5510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81801" y="2399556"/>
            <a:ext cx="4427762" cy="1694448"/>
          </a:xfrm>
        </p:spPr>
        <p:txBody>
          <a:bodyPr>
            <a:normAutofit/>
          </a:bodyPr>
          <a:lstStyle/>
          <a:p>
            <a:r>
              <a:rPr lang="en-US" sz="4400" dirty="0"/>
              <a:t>Use network utilities</a:t>
            </a:r>
          </a:p>
        </p:txBody>
      </p:sp>
      <p:pic>
        <p:nvPicPr>
          <p:cNvPr id="4" name="Picture 3">
            <a:extLst>
              <a:ext uri="{FF2B5EF4-FFF2-40B4-BE49-F238E27FC236}">
                <a16:creationId xmlns:a16="http://schemas.microsoft.com/office/drawing/2014/main" id="{DF5F1C11-BC87-BBA0-7D5F-40BDDDAEE167}"/>
              </a:ext>
            </a:extLst>
          </p:cNvPr>
          <p:cNvPicPr>
            <a:picLocks noChangeAspect="1"/>
          </p:cNvPicPr>
          <p:nvPr/>
        </p:nvPicPr>
        <p:blipFill>
          <a:blip r:embed="rId2"/>
          <a:stretch>
            <a:fillRect/>
          </a:stretch>
        </p:blipFill>
        <p:spPr>
          <a:xfrm>
            <a:off x="6134494" y="590472"/>
            <a:ext cx="5925424" cy="5677055"/>
          </a:xfrm>
          <a:prstGeom prst="rect">
            <a:avLst/>
          </a:prstGeom>
        </p:spPr>
      </p:pic>
    </p:spTree>
    <p:extLst>
      <p:ext uri="{BB962C8B-B14F-4D97-AF65-F5344CB8AC3E}">
        <p14:creationId xmlns:p14="http://schemas.microsoft.com/office/powerpoint/2010/main" val="1095225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74BCBC-FB78-DDF4-8464-70E14873364C}"/>
              </a:ext>
            </a:extLst>
          </p:cNvPr>
          <p:cNvSpPr>
            <a:spLocks noGrp="1"/>
          </p:cNvSpPr>
          <p:nvPr>
            <p:ph type="title"/>
          </p:nvPr>
        </p:nvSpPr>
        <p:spPr/>
        <p:txBody>
          <a:bodyPr/>
          <a:lstStyle/>
          <a:p>
            <a:r>
              <a:rPr lang="en-US" b="1" i="0" dirty="0">
                <a:solidFill>
                  <a:schemeClr val="bg1"/>
                </a:solidFill>
                <a:effectLst/>
                <a:latin typeface="Arial" panose="020B0604020202020204" pitchFamily="34" charset="0"/>
              </a:rPr>
              <a:t>Security, Troubleshooting, and Performance</a:t>
            </a:r>
            <a:endParaRPr lang="en-US" dirty="0">
              <a:solidFill>
                <a:schemeClr val="bg1"/>
              </a:solidFill>
            </a:endParaRPr>
          </a:p>
        </p:txBody>
      </p:sp>
      <p:sp>
        <p:nvSpPr>
          <p:cNvPr id="7" name="Content Placeholder 6">
            <a:extLst>
              <a:ext uri="{FF2B5EF4-FFF2-40B4-BE49-F238E27FC236}">
                <a16:creationId xmlns:a16="http://schemas.microsoft.com/office/drawing/2014/main" id="{D1DBA98B-75B3-4107-DC79-2DD41E9B8758}"/>
              </a:ext>
            </a:extLst>
          </p:cNvPr>
          <p:cNvSpPr>
            <a:spLocks noGrp="1"/>
          </p:cNvSpPr>
          <p:nvPr>
            <p:ph idx="1"/>
          </p:nvPr>
        </p:nvSpPr>
        <p:spPr/>
        <p:txBody>
          <a:bodyPr/>
          <a:lstStyle/>
          <a:p>
            <a:r>
              <a:rPr lang="en-US" dirty="0"/>
              <a:t>The first slide will answer two questions on monitoring Linux processes.</a:t>
            </a:r>
          </a:p>
          <a:p>
            <a:r>
              <a:rPr lang="en-US" dirty="0"/>
              <a:t>The second slide answers a few questions on monitoring user activities.</a:t>
            </a:r>
          </a:p>
          <a:p>
            <a:r>
              <a:rPr lang="en-US" dirty="0"/>
              <a:t>The final slide gives a visual image of the monitoring network bandwidth usage.</a:t>
            </a:r>
          </a:p>
        </p:txBody>
      </p:sp>
    </p:spTree>
    <p:extLst>
      <p:ext uri="{BB962C8B-B14F-4D97-AF65-F5344CB8AC3E}">
        <p14:creationId xmlns:p14="http://schemas.microsoft.com/office/powerpoint/2010/main" val="3085058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Autofit/>
          </a:bodyPr>
          <a:lstStyle/>
          <a:p>
            <a:r>
              <a:rPr lang="en-US" sz="4000" dirty="0"/>
              <a:t>Monitor Linux processes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normAutofit fontScale="70000" lnSpcReduction="20000"/>
          </a:bodyPr>
          <a:lstStyle/>
          <a:p>
            <a:r>
              <a:rPr lang="en-US" sz="1800" dirty="0"/>
              <a:t>1. What is the default action of the </a:t>
            </a:r>
            <a:r>
              <a:rPr lang="en-US" sz="1800" i="1" dirty="0"/>
              <a:t>15 SIGTERM </a:t>
            </a:r>
            <a:r>
              <a:rPr lang="en-US" sz="1800" dirty="0"/>
              <a:t>kill signal?</a:t>
            </a:r>
          </a:p>
          <a:p>
            <a:r>
              <a:rPr lang="en-US" dirty="0"/>
              <a:t>Answer here: It closed the calculator app. I searched for calculator again after running 15 SIGTERM and was unsuccessful. So I reopened the calculator and reran the code. It most definitely kills the program.</a:t>
            </a:r>
          </a:p>
          <a:p>
            <a:endParaRPr lang="en-US" dirty="0"/>
          </a:p>
          <a:p>
            <a:r>
              <a:rPr lang="en-US" sz="1800" dirty="0"/>
              <a:t>2. In the System Monitor window, click on </a:t>
            </a:r>
            <a:r>
              <a:rPr lang="en-US" sz="1800" i="1" dirty="0"/>
              <a:t>% CPU </a:t>
            </a:r>
            <a:r>
              <a:rPr lang="en-US" sz="1800" dirty="0"/>
              <a:t>to sort the processes by CPU load. Which process shows the highest percentage of CPU usage?</a:t>
            </a:r>
          </a:p>
          <a:p>
            <a:r>
              <a:rPr lang="en-US" dirty="0"/>
              <a:t>Answer here: It changes rapidly between </a:t>
            </a:r>
            <a:r>
              <a:rPr lang="en-US" dirty="0" err="1"/>
              <a:t>gdm</a:t>
            </a:r>
            <a:r>
              <a:rPr lang="en-US" dirty="0"/>
              <a:t>, student, and system-r.</a:t>
            </a:r>
          </a:p>
          <a:p>
            <a:endParaRPr lang="en-US" dirty="0"/>
          </a:p>
          <a:p>
            <a:endParaRPr lang="en-US" dirty="0"/>
          </a:p>
          <a:p>
            <a:r>
              <a:rPr lang="en-US" sz="1800" dirty="0"/>
              <a:t>References:</a:t>
            </a:r>
          </a:p>
          <a:p>
            <a:r>
              <a:rPr lang="en-US" dirty="0"/>
              <a:t>1. First page of the project </a:t>
            </a:r>
          </a:p>
          <a:p>
            <a:r>
              <a:rPr lang="en-US" dirty="0"/>
              <a:t>2.Azure</a:t>
            </a:r>
          </a:p>
          <a:p>
            <a:endParaRPr lang="en-US" dirty="0"/>
          </a:p>
          <a:p>
            <a:endParaRPr lang="en-US" dirty="0"/>
          </a:p>
          <a:p>
            <a:endParaRPr lang="en-US" dirty="0"/>
          </a:p>
        </p:txBody>
      </p:sp>
    </p:spTree>
    <p:extLst>
      <p:ext uri="{BB962C8B-B14F-4D97-AF65-F5344CB8AC3E}">
        <p14:creationId xmlns:p14="http://schemas.microsoft.com/office/powerpoint/2010/main" val="1609864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Autofit/>
          </a:bodyPr>
          <a:lstStyle/>
          <a:p>
            <a:r>
              <a:rPr lang="en-US" sz="4000" dirty="0"/>
              <a:t>Monitor user activities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normAutofit fontScale="62500" lnSpcReduction="20000"/>
          </a:bodyPr>
          <a:lstStyle/>
          <a:p>
            <a:r>
              <a:rPr lang="en-US" sz="1800" dirty="0"/>
              <a:t>Issue the </a:t>
            </a:r>
            <a:r>
              <a:rPr lang="en-US" sz="1800" b="1" dirty="0" err="1"/>
              <a:t>sudo</a:t>
            </a:r>
            <a:r>
              <a:rPr lang="en-US" sz="1800" b="1" dirty="0"/>
              <a:t>  </a:t>
            </a:r>
            <a:r>
              <a:rPr lang="en-US" sz="1800" b="1" dirty="0" err="1"/>
              <a:t>accton</a:t>
            </a:r>
            <a:r>
              <a:rPr lang="en-US" sz="1800" b="1" dirty="0"/>
              <a:t>  on </a:t>
            </a:r>
            <a:r>
              <a:rPr lang="en-US" sz="1800" dirty="0"/>
              <a:t>command to turn on GNC accounting. Run the </a:t>
            </a:r>
            <a:r>
              <a:rPr lang="en-US" sz="1800" b="1" dirty="0" err="1"/>
              <a:t>sudo</a:t>
            </a:r>
            <a:r>
              <a:rPr lang="en-US" sz="1800" b="1" dirty="0"/>
              <a:t>  </a:t>
            </a:r>
            <a:r>
              <a:rPr lang="en-US" sz="1800" b="1" dirty="0" err="1"/>
              <a:t>updatedb</a:t>
            </a:r>
            <a:r>
              <a:rPr lang="en-US" sz="1800" b="1" dirty="0"/>
              <a:t> </a:t>
            </a:r>
            <a:r>
              <a:rPr lang="en-US" sz="1800" dirty="0"/>
              <a:t>command. Enter </a:t>
            </a:r>
            <a:r>
              <a:rPr lang="en-US" sz="1800" b="1" dirty="0" err="1"/>
              <a:t>lastcomm</a:t>
            </a:r>
            <a:r>
              <a:rPr lang="en-US" sz="1800" b="1" dirty="0"/>
              <a:t>  </a:t>
            </a:r>
            <a:r>
              <a:rPr lang="en-US" sz="1800" b="1" dirty="0" err="1"/>
              <a:t>updatedb</a:t>
            </a:r>
            <a:r>
              <a:rPr lang="en-US" sz="1800" dirty="0"/>
              <a:t> to check if the </a:t>
            </a:r>
            <a:r>
              <a:rPr lang="en-US" sz="1800" i="1" dirty="0" err="1"/>
              <a:t>updatedb</a:t>
            </a:r>
            <a:r>
              <a:rPr lang="en-US" sz="1800" dirty="0"/>
              <a:t> command was executed before. Remember to turn off GNC accounting (</a:t>
            </a:r>
            <a:r>
              <a:rPr lang="en-US" sz="1800" b="1" dirty="0" err="1"/>
              <a:t>sudo</a:t>
            </a:r>
            <a:r>
              <a:rPr lang="en-US" sz="1800" b="1" dirty="0"/>
              <a:t>  </a:t>
            </a:r>
            <a:r>
              <a:rPr lang="en-US" sz="1800" b="1" dirty="0" err="1"/>
              <a:t>accton</a:t>
            </a:r>
            <a:r>
              <a:rPr lang="en-US" sz="1800" b="1" dirty="0"/>
              <a:t>  off</a:t>
            </a:r>
            <a:r>
              <a:rPr lang="en-US" sz="1800" dirty="0"/>
              <a:t>) after answering the questions.</a:t>
            </a:r>
          </a:p>
          <a:p>
            <a:r>
              <a:rPr lang="en-US" sz="1800" dirty="0"/>
              <a:t>1. What flag value is displayed in the output?</a:t>
            </a:r>
          </a:p>
          <a:p>
            <a:r>
              <a:rPr lang="en-US" dirty="0"/>
              <a:t>Answer here: an S flag, meaning the command was executed by superuser in terminal pts/0 and the process duration lasted for 0.98 seconds.</a:t>
            </a:r>
          </a:p>
          <a:p>
            <a:endParaRPr lang="en-US" sz="1800" dirty="0"/>
          </a:p>
          <a:p>
            <a:r>
              <a:rPr lang="en-US" sz="1800" dirty="0"/>
              <a:t>2. Why is the name of the user who ran the processes shown as root, not student?</a:t>
            </a:r>
          </a:p>
          <a:p>
            <a:r>
              <a:rPr lang="en-US" dirty="0"/>
              <a:t>Answer here: Because I called the root user using </a:t>
            </a:r>
            <a:r>
              <a:rPr lang="en-US" dirty="0" err="1"/>
              <a:t>sudo</a:t>
            </a:r>
            <a:r>
              <a:rPr lang="en-US" dirty="0"/>
              <a:t>, and entered my root password so the command was ran like I was root.</a:t>
            </a:r>
          </a:p>
          <a:p>
            <a:endParaRPr lang="en-US" dirty="0"/>
          </a:p>
          <a:p>
            <a:r>
              <a:rPr lang="en-US" sz="1800" dirty="0"/>
              <a:t>References:</a:t>
            </a:r>
          </a:p>
          <a:p>
            <a:r>
              <a:rPr lang="en-US" dirty="0"/>
              <a:t>1.Second page of the project</a:t>
            </a:r>
          </a:p>
          <a:p>
            <a:r>
              <a:rPr lang="en-US" dirty="0"/>
              <a:t>2. Running the codes from above through Ubuntu </a:t>
            </a:r>
          </a:p>
        </p:txBody>
      </p:sp>
    </p:spTree>
    <p:extLst>
      <p:ext uri="{BB962C8B-B14F-4D97-AF65-F5344CB8AC3E}">
        <p14:creationId xmlns:p14="http://schemas.microsoft.com/office/powerpoint/2010/main" val="4160064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6006"/>
            <a:ext cx="2758843" cy="2301077"/>
          </a:xfrm>
        </p:spPr>
        <p:txBody>
          <a:bodyPr>
            <a:normAutofit fontScale="90000"/>
          </a:bodyPr>
          <a:lstStyle/>
          <a:p>
            <a:r>
              <a:rPr lang="en-US" sz="4400" dirty="0"/>
              <a:t>Monitor network bandwidth usage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3357977"/>
            <a:ext cx="2758843" cy="2741585"/>
          </a:xfrm>
        </p:spPr>
        <p:txBody>
          <a:bodyPr/>
          <a:lstStyle/>
          <a:p>
            <a:r>
              <a:rPr lang="en-US" sz="2000" dirty="0"/>
              <a:t>Take a screenshot of the output in </a:t>
            </a:r>
            <a:r>
              <a:rPr lang="en-US" sz="2000"/>
              <a:t>Step 4.</a:t>
            </a:r>
            <a:endParaRPr lang="en-US" sz="2000" dirty="0"/>
          </a:p>
        </p:txBody>
      </p:sp>
      <p:pic>
        <p:nvPicPr>
          <p:cNvPr id="4" name="Picture 3">
            <a:extLst>
              <a:ext uri="{FF2B5EF4-FFF2-40B4-BE49-F238E27FC236}">
                <a16:creationId xmlns:a16="http://schemas.microsoft.com/office/drawing/2014/main" id="{E675EAF1-A37E-51B2-52B4-95E755D18C85}"/>
              </a:ext>
            </a:extLst>
          </p:cNvPr>
          <p:cNvPicPr>
            <a:picLocks noChangeAspect="1"/>
          </p:cNvPicPr>
          <p:nvPr/>
        </p:nvPicPr>
        <p:blipFill>
          <a:blip r:embed="rId2"/>
          <a:stretch>
            <a:fillRect/>
          </a:stretch>
        </p:blipFill>
        <p:spPr>
          <a:xfrm>
            <a:off x="6096000" y="160050"/>
            <a:ext cx="5991620" cy="3419952"/>
          </a:xfrm>
          <a:prstGeom prst="rect">
            <a:avLst/>
          </a:prstGeom>
        </p:spPr>
      </p:pic>
      <p:pic>
        <p:nvPicPr>
          <p:cNvPr id="8" name="Picture 7">
            <a:extLst>
              <a:ext uri="{FF2B5EF4-FFF2-40B4-BE49-F238E27FC236}">
                <a16:creationId xmlns:a16="http://schemas.microsoft.com/office/drawing/2014/main" id="{F91E7EAB-A626-C9DF-78D7-539E25764FD4}"/>
              </a:ext>
            </a:extLst>
          </p:cNvPr>
          <p:cNvPicPr>
            <a:picLocks noChangeAspect="1"/>
          </p:cNvPicPr>
          <p:nvPr/>
        </p:nvPicPr>
        <p:blipFill>
          <a:blip r:embed="rId3"/>
          <a:stretch>
            <a:fillRect/>
          </a:stretch>
        </p:blipFill>
        <p:spPr>
          <a:xfrm>
            <a:off x="6096000" y="3665259"/>
            <a:ext cx="5985400" cy="2936876"/>
          </a:xfrm>
          <a:prstGeom prst="rect">
            <a:avLst/>
          </a:prstGeom>
        </p:spPr>
      </p:pic>
    </p:spTree>
    <p:extLst>
      <p:ext uri="{BB962C8B-B14F-4D97-AF65-F5344CB8AC3E}">
        <p14:creationId xmlns:p14="http://schemas.microsoft.com/office/powerpoint/2010/main" val="3731412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F42D6E-66BA-8C42-2035-A4F620A508DF}"/>
              </a:ext>
            </a:extLst>
          </p:cNvPr>
          <p:cNvSpPr>
            <a:spLocks noGrp="1"/>
          </p:cNvSpPr>
          <p:nvPr>
            <p:ph type="title"/>
          </p:nvPr>
        </p:nvSpPr>
        <p:spPr/>
        <p:txBody>
          <a:bodyPr/>
          <a:lstStyle/>
          <a:p>
            <a:pPr algn="ctr"/>
            <a:r>
              <a:rPr lang="en-US" dirty="0"/>
              <a:t>Challenges</a:t>
            </a:r>
          </a:p>
        </p:txBody>
      </p:sp>
      <p:sp>
        <p:nvSpPr>
          <p:cNvPr id="6" name="Content Placeholder 5">
            <a:extLst>
              <a:ext uri="{FF2B5EF4-FFF2-40B4-BE49-F238E27FC236}">
                <a16:creationId xmlns:a16="http://schemas.microsoft.com/office/drawing/2014/main" id="{523A9528-3809-A1A3-BAAE-7F460E2237D5}"/>
              </a:ext>
            </a:extLst>
          </p:cNvPr>
          <p:cNvSpPr>
            <a:spLocks noGrp="1"/>
          </p:cNvSpPr>
          <p:nvPr>
            <p:ph idx="1"/>
          </p:nvPr>
        </p:nvSpPr>
        <p:spPr/>
        <p:txBody>
          <a:bodyPr/>
          <a:lstStyle/>
          <a:p>
            <a:r>
              <a:rPr lang="en-US" dirty="0"/>
              <a:t>Linux being case sensitive caused a few challenges.</a:t>
            </a:r>
          </a:p>
          <a:p>
            <a:r>
              <a:rPr lang="en-US" dirty="0"/>
              <a:t>I also experienced issues when trying to execute the commands to create a new user and run the </a:t>
            </a:r>
            <a:r>
              <a:rPr lang="en-US" dirty="0" err="1"/>
              <a:t>todolist</a:t>
            </a:r>
            <a:r>
              <a:rPr lang="en-US" dirty="0"/>
              <a:t> program from the CLI. To resolve the issue I switched from my personal virtual machine to Azure Labs machine.</a:t>
            </a:r>
          </a:p>
          <a:p>
            <a:r>
              <a:rPr lang="en-US" dirty="0"/>
              <a:t>I wasn’t to sure of some of the answers for the DHCP questions, and took re-reading that chapter in the Linux+ book to help break it down a little further. I am very grateful I had that book printed as I have been reviewing a lot of the commands that was called in the class plus some that was not.</a:t>
            </a:r>
          </a:p>
          <a:p>
            <a:endParaRPr lang="en-US" dirty="0"/>
          </a:p>
        </p:txBody>
      </p:sp>
    </p:spTree>
    <p:extLst>
      <p:ext uri="{BB962C8B-B14F-4D97-AF65-F5344CB8AC3E}">
        <p14:creationId xmlns:p14="http://schemas.microsoft.com/office/powerpoint/2010/main" val="691413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FB7B-9C83-144D-D039-06A23D956617}"/>
              </a:ext>
            </a:extLst>
          </p:cNvPr>
          <p:cNvSpPr>
            <a:spLocks noGrp="1"/>
          </p:cNvSpPr>
          <p:nvPr>
            <p:ph type="title"/>
          </p:nvPr>
        </p:nvSpPr>
        <p:spPr/>
        <p:txBody>
          <a:bodyPr/>
          <a:lstStyle/>
          <a:p>
            <a:pPr algn="ctr"/>
            <a:r>
              <a:rPr lang="en-US" dirty="0"/>
              <a:t>Career Skills</a:t>
            </a:r>
          </a:p>
        </p:txBody>
      </p:sp>
      <p:sp>
        <p:nvSpPr>
          <p:cNvPr id="3" name="Content Placeholder 2">
            <a:extLst>
              <a:ext uri="{FF2B5EF4-FFF2-40B4-BE49-F238E27FC236}">
                <a16:creationId xmlns:a16="http://schemas.microsoft.com/office/drawing/2014/main" id="{F80B1B5A-50B5-87A8-6129-BC8946136553}"/>
              </a:ext>
            </a:extLst>
          </p:cNvPr>
          <p:cNvSpPr>
            <a:spLocks noGrp="1"/>
          </p:cNvSpPr>
          <p:nvPr>
            <p:ph idx="1"/>
          </p:nvPr>
        </p:nvSpPr>
        <p:spPr/>
        <p:txBody>
          <a:bodyPr>
            <a:normAutofit fontScale="92500" lnSpcReduction="10000"/>
          </a:bodyPr>
          <a:lstStyle/>
          <a:p>
            <a:r>
              <a:rPr lang="en-US" dirty="0"/>
              <a:t>Linux is very popular in the corporate environment due to it being a multi-user and multi-operating open-source system.</a:t>
            </a:r>
          </a:p>
          <a:p>
            <a:r>
              <a:rPr lang="en-US" dirty="0"/>
              <a:t>I gained many Linux administrative skills with the hand on practice demonstrated in this presentation. </a:t>
            </a:r>
          </a:p>
          <a:p>
            <a:r>
              <a:rPr lang="en-US" dirty="0"/>
              <a:t>I have learned how to make a Linux program by utilizing a text editor such as nano and adding the variable to $PATH.</a:t>
            </a:r>
          </a:p>
          <a:p>
            <a:r>
              <a:rPr lang="en-US" dirty="0"/>
              <a:t>I am now way more confident with downloading the virtual machine platform, such as virtual box, and then configuring the Linux distro to that machine. </a:t>
            </a:r>
          </a:p>
          <a:p>
            <a:r>
              <a:rPr lang="en-US" dirty="0"/>
              <a:t>I have a better understanding of why users should only have the permissions needed to access the system and complete the work they are scheduled to do, and how to change those permissions as needed and to add and remove them from groups as needed.</a:t>
            </a:r>
          </a:p>
        </p:txBody>
      </p:sp>
    </p:spTree>
    <p:extLst>
      <p:ext uri="{BB962C8B-B14F-4D97-AF65-F5344CB8AC3E}">
        <p14:creationId xmlns:p14="http://schemas.microsoft.com/office/powerpoint/2010/main" val="3056269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C1D9A-868D-2640-1CC9-378C9A5EE4C7}"/>
              </a:ext>
            </a:extLst>
          </p:cNvPr>
          <p:cNvSpPr>
            <a:spLocks noGrp="1"/>
          </p:cNvSpPr>
          <p:nvPr>
            <p:ph type="title"/>
          </p:nvPr>
        </p:nvSpPr>
        <p:spPr/>
        <p:txBody>
          <a:bodyPr/>
          <a:lstStyle/>
          <a:p>
            <a:pPr algn="ctr"/>
            <a:r>
              <a:rPr lang="en-US" dirty="0"/>
              <a:t>Conclusion</a:t>
            </a:r>
          </a:p>
        </p:txBody>
      </p:sp>
      <p:sp>
        <p:nvSpPr>
          <p:cNvPr id="3" name="Content Placeholder 2">
            <a:extLst>
              <a:ext uri="{FF2B5EF4-FFF2-40B4-BE49-F238E27FC236}">
                <a16:creationId xmlns:a16="http://schemas.microsoft.com/office/drawing/2014/main" id="{29C6B9BE-938B-4881-2FE4-FB405B3EC8B5}"/>
              </a:ext>
            </a:extLst>
          </p:cNvPr>
          <p:cNvSpPr>
            <a:spLocks noGrp="1"/>
          </p:cNvSpPr>
          <p:nvPr>
            <p:ph idx="1"/>
          </p:nvPr>
        </p:nvSpPr>
        <p:spPr/>
        <p:txBody>
          <a:bodyPr/>
          <a:lstStyle/>
          <a:p>
            <a:r>
              <a:rPr lang="en-US" dirty="0"/>
              <a:t>Linux presented many challenges as described in the previous slide, but working through those challenges has built a better comprehension of what task the commands I entered are fulfilling.</a:t>
            </a:r>
          </a:p>
          <a:p>
            <a:r>
              <a:rPr lang="en-US" dirty="0"/>
              <a:t>I am still studying and putting words to motion, but I plan on taking the Linux+ certification before the end of the year.</a:t>
            </a:r>
          </a:p>
          <a:p>
            <a:r>
              <a:rPr lang="en-US" dirty="0"/>
              <a:t>After completing this class I feel like I have made the right decision in Information Technology starting out, but has made me realize that I want and need to know more.</a:t>
            </a:r>
          </a:p>
          <a:p>
            <a:r>
              <a:rPr lang="en-US" dirty="0"/>
              <a:t>Here’s to a new start with exponential possibilities! </a:t>
            </a:r>
          </a:p>
        </p:txBody>
      </p:sp>
    </p:spTree>
    <p:extLst>
      <p:ext uri="{BB962C8B-B14F-4D97-AF65-F5344CB8AC3E}">
        <p14:creationId xmlns:p14="http://schemas.microsoft.com/office/powerpoint/2010/main" val="50705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7336-BB99-EA56-44C9-AE51E821B43A}"/>
              </a:ext>
            </a:extLst>
          </p:cNvPr>
          <p:cNvSpPr>
            <a:spLocks noGrp="1"/>
          </p:cNvSpPr>
          <p:nvPr>
            <p:ph type="title"/>
          </p:nvPr>
        </p:nvSpPr>
        <p:spPr/>
        <p:txBody>
          <a:bodyPr/>
          <a:lstStyle/>
          <a:p>
            <a:pPr algn="ctr"/>
            <a:r>
              <a:rPr lang="en-US" dirty="0"/>
              <a:t>Linux File System</a:t>
            </a:r>
          </a:p>
        </p:txBody>
      </p:sp>
      <p:sp>
        <p:nvSpPr>
          <p:cNvPr id="3" name="Content Placeholder 2">
            <a:extLst>
              <a:ext uri="{FF2B5EF4-FFF2-40B4-BE49-F238E27FC236}">
                <a16:creationId xmlns:a16="http://schemas.microsoft.com/office/drawing/2014/main" id="{CA8ED8F0-542C-F5AA-4150-FC2AF2CF4D0B}"/>
              </a:ext>
            </a:extLst>
          </p:cNvPr>
          <p:cNvSpPr>
            <a:spLocks noGrp="1"/>
          </p:cNvSpPr>
          <p:nvPr>
            <p:ph idx="1"/>
          </p:nvPr>
        </p:nvSpPr>
        <p:spPr/>
        <p:txBody>
          <a:bodyPr/>
          <a:lstStyle/>
          <a:p>
            <a:r>
              <a:rPr lang="en-US" dirty="0"/>
              <a:t>Starting this module I will demonstrate my understanding of navigating the Linux file system tree by answering a few questions of relevance. </a:t>
            </a:r>
          </a:p>
          <a:p>
            <a:r>
              <a:rPr lang="en-US" dirty="0"/>
              <a:t>Then I will visually demonstrate how to create directories and files.</a:t>
            </a:r>
          </a:p>
          <a:p>
            <a:r>
              <a:rPr lang="en-US" dirty="0"/>
              <a:t>I will also visually demonstrate coping and removing files and directories.</a:t>
            </a:r>
          </a:p>
          <a:p>
            <a:r>
              <a:rPr lang="en-US" dirty="0"/>
              <a:t>Finally, I will show the command used to locate these files and directories.</a:t>
            </a:r>
          </a:p>
          <a:p>
            <a:endParaRPr lang="en-US" dirty="0"/>
          </a:p>
        </p:txBody>
      </p:sp>
    </p:spTree>
    <p:extLst>
      <p:ext uri="{BB962C8B-B14F-4D97-AF65-F5344CB8AC3E}">
        <p14:creationId xmlns:p14="http://schemas.microsoft.com/office/powerpoint/2010/main" val="105779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Autofit/>
          </a:bodyPr>
          <a:lstStyle/>
          <a:p>
            <a:r>
              <a:rPr lang="en-US" sz="4000" dirty="0">
                <a:ea typeface="Times New Roman" panose="02020603050405020304" pitchFamily="18" charset="0"/>
              </a:rPr>
              <a:t>Navigate the Linux filesystem tree</a:t>
            </a:r>
            <a:endParaRPr lang="en-US" sz="400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normAutofit fontScale="47500" lnSpcReduction="20000"/>
          </a:bodyPr>
          <a:lstStyle/>
          <a:p>
            <a:r>
              <a:rPr lang="en-US" sz="1800" dirty="0"/>
              <a:t>1. What is the </a:t>
            </a:r>
            <a:r>
              <a:rPr lang="en-US" sz="1800" i="1" dirty="0" err="1"/>
              <a:t>pwd</a:t>
            </a:r>
            <a:r>
              <a:rPr lang="en-US" sz="1800" dirty="0"/>
              <a:t> command an acronym for? What about the </a:t>
            </a:r>
            <a:r>
              <a:rPr lang="en-US" sz="1800" i="1" dirty="0"/>
              <a:t>cd</a:t>
            </a:r>
            <a:r>
              <a:rPr lang="en-US" sz="1800" dirty="0"/>
              <a:t> command?</a:t>
            </a:r>
          </a:p>
          <a:p>
            <a:r>
              <a:rPr lang="en-US" dirty="0"/>
              <a:t>Answer here: </a:t>
            </a:r>
          </a:p>
          <a:p>
            <a:r>
              <a:rPr lang="en-US" dirty="0"/>
              <a:t>	</a:t>
            </a:r>
            <a:r>
              <a:rPr lang="en-US" dirty="0" err="1"/>
              <a:t>pwd</a:t>
            </a:r>
            <a:r>
              <a:rPr lang="en-US" dirty="0"/>
              <a:t> – print working directory</a:t>
            </a:r>
          </a:p>
          <a:p>
            <a:r>
              <a:rPr lang="en-US" dirty="0"/>
              <a:t>	cd – change directory</a:t>
            </a:r>
          </a:p>
          <a:p>
            <a:endParaRPr lang="en-US" dirty="0"/>
          </a:p>
          <a:p>
            <a:r>
              <a:rPr lang="en-US" sz="1800" dirty="0"/>
              <a:t>2. Explain the differences between a relative path and an absolute/full path in Linux.</a:t>
            </a:r>
          </a:p>
          <a:p>
            <a:r>
              <a:rPr lang="en-US" dirty="0"/>
              <a:t>Answer here:</a:t>
            </a:r>
          </a:p>
          <a:p>
            <a:r>
              <a:rPr lang="en-US" dirty="0"/>
              <a:t>	An absolute path is the full path to a directory. All absolute path names begin with /.</a:t>
            </a:r>
          </a:p>
          <a:p>
            <a:r>
              <a:rPr lang="en-US" dirty="0"/>
              <a:t>	A Relative path is the path related to the present working directory or </a:t>
            </a:r>
            <a:r>
              <a:rPr lang="en-US" dirty="0" err="1"/>
              <a:t>pwd</a:t>
            </a:r>
            <a:r>
              <a:rPr lang="en-US" dirty="0"/>
              <a:t> command.</a:t>
            </a:r>
          </a:p>
          <a:p>
            <a:r>
              <a:rPr lang="en-US" dirty="0"/>
              <a:t>	</a:t>
            </a:r>
          </a:p>
          <a:p>
            <a:endParaRPr lang="en-US" dirty="0"/>
          </a:p>
          <a:p>
            <a:r>
              <a:rPr lang="en-US" sz="1800" dirty="0"/>
              <a:t>References:</a:t>
            </a:r>
          </a:p>
          <a:p>
            <a:r>
              <a:rPr lang="en-US" dirty="0"/>
              <a:t>1. https://www.geeksforgeeks.org/</a:t>
            </a:r>
          </a:p>
          <a:p>
            <a:r>
              <a:rPr lang="en-US" dirty="0"/>
              <a:t>2. http://www.differencebetween.net/</a:t>
            </a:r>
          </a:p>
          <a:p>
            <a:endParaRPr lang="en-US" dirty="0"/>
          </a:p>
          <a:p>
            <a:endParaRPr lang="en-US" dirty="0"/>
          </a:p>
          <a:p>
            <a:endParaRPr lang="en-US" dirty="0"/>
          </a:p>
        </p:txBody>
      </p:sp>
    </p:spTree>
    <p:extLst>
      <p:ext uri="{BB962C8B-B14F-4D97-AF65-F5344CB8AC3E}">
        <p14:creationId xmlns:p14="http://schemas.microsoft.com/office/powerpoint/2010/main" val="323247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A3D8DA-C111-B230-2369-D06945CA8213}"/>
              </a:ext>
            </a:extLst>
          </p:cNvPr>
          <p:cNvSpPr>
            <a:spLocks noGrp="1"/>
          </p:cNvSpPr>
          <p:nvPr>
            <p:ph type="title"/>
          </p:nvPr>
        </p:nvSpPr>
        <p:spPr>
          <a:xfrm>
            <a:off x="701948" y="2287088"/>
            <a:ext cx="4351025" cy="2283824"/>
          </a:xfrm>
        </p:spPr>
        <p:txBody>
          <a:bodyPr/>
          <a:lstStyle/>
          <a:p>
            <a:r>
              <a:rPr lang="en-US" sz="4000" dirty="0">
                <a:ea typeface="Times New Roman" panose="02020603050405020304" pitchFamily="18" charset="0"/>
              </a:rPr>
              <a:t>Create directories and files</a:t>
            </a:r>
            <a:endParaRPr lang="en-US" dirty="0"/>
          </a:p>
        </p:txBody>
      </p:sp>
      <p:pic>
        <p:nvPicPr>
          <p:cNvPr id="6" name="Picture 5" descr="Text&#10;&#10;Description automatically generated">
            <a:extLst>
              <a:ext uri="{FF2B5EF4-FFF2-40B4-BE49-F238E27FC236}">
                <a16:creationId xmlns:a16="http://schemas.microsoft.com/office/drawing/2014/main" id="{917D2E9F-BACD-2FCD-BAAF-70B1A2CA04FF}"/>
              </a:ext>
            </a:extLst>
          </p:cNvPr>
          <p:cNvPicPr>
            <a:picLocks noChangeAspect="1"/>
          </p:cNvPicPr>
          <p:nvPr/>
        </p:nvPicPr>
        <p:blipFill>
          <a:blip r:embed="rId2"/>
          <a:stretch>
            <a:fillRect/>
          </a:stretch>
        </p:blipFill>
        <p:spPr>
          <a:xfrm>
            <a:off x="6644082" y="721453"/>
            <a:ext cx="5318620" cy="5561901"/>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67070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Autofit/>
          </a:bodyPr>
          <a:lstStyle/>
          <a:p>
            <a:pPr>
              <a:spcAft>
                <a:spcPts val="1200"/>
              </a:spcAft>
            </a:pPr>
            <a:r>
              <a:rPr lang="en-US" sz="4000" dirty="0">
                <a:ea typeface="Times New Roman" panose="02020603050405020304" pitchFamily="18" charset="0"/>
              </a:rPr>
              <a:t>Copy and remove directories and files</a:t>
            </a:r>
            <a:endParaRPr lang="en-US" sz="4000" kern="0" dirty="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1E37539-20EE-1865-FC80-E67F1E3DF840}"/>
              </a:ext>
            </a:extLst>
          </p:cNvPr>
          <p:cNvPicPr>
            <a:picLocks noChangeAspect="1"/>
          </p:cNvPicPr>
          <p:nvPr/>
        </p:nvPicPr>
        <p:blipFill>
          <a:blip r:embed="rId2"/>
          <a:stretch>
            <a:fillRect/>
          </a:stretch>
        </p:blipFill>
        <p:spPr>
          <a:xfrm>
            <a:off x="6686023" y="1049143"/>
            <a:ext cx="5343270" cy="5226243"/>
          </a:xfrm>
          <a:prstGeom prst="rect">
            <a:avLst/>
          </a:prstGeom>
        </p:spPr>
      </p:pic>
    </p:spTree>
    <p:extLst>
      <p:ext uri="{BB962C8B-B14F-4D97-AF65-F5344CB8AC3E}">
        <p14:creationId xmlns:p14="http://schemas.microsoft.com/office/powerpoint/2010/main" val="263314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60999" y="2295129"/>
            <a:ext cx="2739435" cy="1943023"/>
          </a:xfrm>
        </p:spPr>
        <p:txBody>
          <a:bodyPr>
            <a:noAutofit/>
          </a:bodyPr>
          <a:lstStyle/>
          <a:p>
            <a:pPr>
              <a:spcAft>
                <a:spcPts val="1200"/>
              </a:spcAft>
            </a:pPr>
            <a:r>
              <a:rPr lang="en-US" sz="4000" dirty="0">
                <a:ea typeface="Times New Roman" panose="02020603050405020304" pitchFamily="18" charset="0"/>
              </a:rPr>
              <a:t>Locate directories and files</a:t>
            </a:r>
            <a:endParaRPr lang="en-US" sz="4000" kern="0" dirty="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939001-EDBF-96C1-69F5-A7137CCD90AB}"/>
              </a:ext>
            </a:extLst>
          </p:cNvPr>
          <p:cNvPicPr>
            <a:picLocks noChangeAspect="1"/>
          </p:cNvPicPr>
          <p:nvPr/>
        </p:nvPicPr>
        <p:blipFill>
          <a:blip r:embed="rId2"/>
          <a:stretch>
            <a:fillRect/>
          </a:stretch>
        </p:blipFill>
        <p:spPr>
          <a:xfrm>
            <a:off x="6274964" y="818667"/>
            <a:ext cx="5508887" cy="5522747"/>
          </a:xfrm>
          <a:prstGeom prst="rect">
            <a:avLst/>
          </a:prstGeom>
        </p:spPr>
      </p:pic>
    </p:spTree>
    <p:extLst>
      <p:ext uri="{BB962C8B-B14F-4D97-AF65-F5344CB8AC3E}">
        <p14:creationId xmlns:p14="http://schemas.microsoft.com/office/powerpoint/2010/main" val="182321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82F30A-9024-4FE8-4103-7F9D5898BF6C}"/>
              </a:ext>
            </a:extLst>
          </p:cNvPr>
          <p:cNvSpPr>
            <a:spLocks noGrp="1"/>
          </p:cNvSpPr>
          <p:nvPr>
            <p:ph type="title"/>
          </p:nvPr>
        </p:nvSpPr>
        <p:spPr/>
        <p:txBody>
          <a:bodyPr/>
          <a:lstStyle/>
          <a:p>
            <a:pPr algn="ctr"/>
            <a:r>
              <a:rPr lang="en-US" dirty="0"/>
              <a:t>Linux Shell Script</a:t>
            </a:r>
          </a:p>
        </p:txBody>
      </p:sp>
      <p:sp>
        <p:nvSpPr>
          <p:cNvPr id="6" name="Content Placeholder 5">
            <a:extLst>
              <a:ext uri="{FF2B5EF4-FFF2-40B4-BE49-F238E27FC236}">
                <a16:creationId xmlns:a16="http://schemas.microsoft.com/office/drawing/2014/main" id="{41D3597C-BB37-F66B-C658-A04236D5B0D1}"/>
              </a:ext>
            </a:extLst>
          </p:cNvPr>
          <p:cNvSpPr>
            <a:spLocks noGrp="1"/>
          </p:cNvSpPr>
          <p:nvPr>
            <p:ph idx="1"/>
          </p:nvPr>
        </p:nvSpPr>
        <p:spPr/>
        <p:txBody>
          <a:bodyPr/>
          <a:lstStyle/>
          <a:p>
            <a:r>
              <a:rPr lang="en-US" dirty="0"/>
              <a:t>For this module I will start with creating a shell script.</a:t>
            </a:r>
          </a:p>
          <a:p>
            <a:r>
              <a:rPr lang="en-US" dirty="0"/>
              <a:t>Then I changed the script’s file permissions.</a:t>
            </a:r>
          </a:p>
          <a:p>
            <a:r>
              <a:rPr lang="en-US" dirty="0"/>
              <a:t>Next I demonstrate setting the PATH variable.</a:t>
            </a:r>
          </a:p>
          <a:p>
            <a:r>
              <a:rPr lang="en-US" dirty="0"/>
              <a:t>Finally, I make the PATH variable permanent.</a:t>
            </a:r>
          </a:p>
        </p:txBody>
      </p:sp>
    </p:spTree>
    <p:extLst>
      <p:ext uri="{BB962C8B-B14F-4D97-AF65-F5344CB8AC3E}">
        <p14:creationId xmlns:p14="http://schemas.microsoft.com/office/powerpoint/2010/main" val="451373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vert="horz" lIns="91440" tIns="45720" rIns="91440" bIns="45720" rtlCol="0" anchor="ctr">
            <a:normAutofit/>
          </a:bodyPr>
          <a:lstStyle/>
          <a:p>
            <a:r>
              <a:rPr lang="en-US" sz="3800" kern="1200">
                <a:solidFill>
                  <a:srgbClr val="FFFFFF"/>
                </a:solidFill>
                <a:latin typeface="+mj-lt"/>
                <a:ea typeface="+mj-ea"/>
                <a:cs typeface="+mj-cs"/>
              </a:rPr>
              <a:t>Create a shell script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vert="horz" lIns="91440" tIns="45720" rIns="91440" bIns="45720" rtlCol="0" anchor="ctr">
            <a:normAutofit fontScale="40000" lnSpcReduction="20000"/>
          </a:bodyPr>
          <a:lstStyle/>
          <a:p>
            <a:pPr indent="-228600">
              <a:buFont typeface="Arial" panose="020B0604020202020204" pitchFamily="34" charset="0"/>
              <a:buChar char="•"/>
            </a:pPr>
            <a:r>
              <a:rPr lang="en-US"/>
              <a:t>1. What are the file permissions of the script?</a:t>
            </a:r>
          </a:p>
          <a:p>
            <a:pPr indent="-228600">
              <a:buFont typeface="Arial" panose="020B0604020202020204" pitchFamily="34" charset="0"/>
              <a:buChar char="•"/>
            </a:pPr>
            <a:r>
              <a:rPr lang="en-US"/>
              <a:t>Answer here:  rw- (read/write) representing the owner permissions</a:t>
            </a:r>
          </a:p>
          <a:p>
            <a:pPr indent="-228600">
              <a:buFont typeface="Arial" panose="020B0604020202020204" pitchFamily="34" charset="0"/>
              <a:buChar char="•"/>
            </a:pPr>
            <a:r>
              <a:rPr lang="en-US"/>
              <a:t>	   rw- (read/write) representing  the group permissions</a:t>
            </a:r>
          </a:p>
          <a:p>
            <a:pPr indent="-228600">
              <a:buFont typeface="Arial" panose="020B0604020202020204" pitchFamily="34" charset="0"/>
              <a:buChar char="•"/>
            </a:pPr>
            <a:r>
              <a:rPr lang="en-US"/>
              <a:t>	   r--   (read) representing all others</a:t>
            </a:r>
          </a:p>
          <a:p>
            <a:pPr indent="-228600">
              <a:buFont typeface="Arial" panose="020B0604020202020204" pitchFamily="34" charset="0"/>
              <a:buChar char="•"/>
            </a:pPr>
            <a:endParaRPr lang="en-US"/>
          </a:p>
          <a:p>
            <a:pPr indent="-228600">
              <a:buFont typeface="Arial" panose="020B0604020202020204" pitchFamily="34" charset="0"/>
              <a:buChar char="•"/>
            </a:pPr>
            <a:r>
              <a:rPr lang="en-US"/>
              <a:t>2. What’s the name of the user-defined variable in the script?</a:t>
            </a:r>
          </a:p>
          <a:p>
            <a:pPr indent="-228600">
              <a:buFont typeface="Arial" panose="020B0604020202020204" pitchFamily="34" charset="0"/>
              <a:buChar char="•"/>
            </a:pPr>
            <a:r>
              <a:rPr lang="en-US"/>
              <a:t>Answer here:   </a:t>
            </a:r>
          </a:p>
          <a:p>
            <a:pPr indent="-228600">
              <a:buFont typeface="Arial" panose="020B0604020202020204" pitchFamily="34" charset="0"/>
              <a:buChar char="•"/>
            </a:pPr>
            <a:r>
              <a:rPr lang="en-US"/>
              <a:t>	 $text</a:t>
            </a:r>
          </a:p>
          <a:p>
            <a:pPr indent="-228600">
              <a:buFont typeface="Arial" panose="020B0604020202020204" pitchFamily="34" charset="0"/>
              <a:buChar char="•"/>
            </a:pPr>
            <a:endParaRPr lang="en-US"/>
          </a:p>
          <a:p>
            <a:pPr indent="-228600">
              <a:buFont typeface="Arial" panose="020B0604020202020204" pitchFamily="34" charset="0"/>
              <a:buChar char="•"/>
            </a:pPr>
            <a:r>
              <a:rPr lang="en-US"/>
              <a:t>3. Which redirection meta-character is used in the script? What does it do?</a:t>
            </a:r>
          </a:p>
          <a:p>
            <a:pPr indent="-228600">
              <a:buFont typeface="Arial" panose="020B0604020202020204" pitchFamily="34" charset="0"/>
              <a:buChar char="•"/>
            </a:pPr>
            <a:r>
              <a:rPr lang="en-US"/>
              <a:t>Answer here:</a:t>
            </a:r>
          </a:p>
          <a:p>
            <a:pPr indent="-228600">
              <a:buFont typeface="Arial" panose="020B0604020202020204" pitchFamily="34" charset="0"/>
              <a:buChar char="•"/>
            </a:pPr>
            <a:r>
              <a:rPr lang="en-US" dirty="0"/>
              <a:t>	&gt;&gt; appends additional information to the file content rather than the shell overwriting the contents 	     previously saved to the file.</a:t>
            </a:r>
            <a:endParaRPr lang="en-US"/>
          </a:p>
          <a:p>
            <a:pPr indent="-228600">
              <a:buFont typeface="Arial" panose="020B0604020202020204" pitchFamily="34" charset="0"/>
              <a:buChar char="•"/>
            </a:pPr>
            <a:r>
              <a:rPr lang="en-US"/>
              <a:t>References:</a:t>
            </a:r>
          </a:p>
          <a:p>
            <a:pPr indent="-228600">
              <a:buFont typeface="Arial" panose="020B0604020202020204" pitchFamily="34" charset="0"/>
              <a:buChar char="•"/>
            </a:pPr>
            <a:r>
              <a:rPr lang="en-US"/>
              <a:t>1. Module 3: Lesson 3: Redirection</a:t>
            </a:r>
          </a:p>
          <a:p>
            <a:pPr indent="-228600">
              <a:buFont typeface="Arial" panose="020B0604020202020204" pitchFamily="34" charset="0"/>
              <a:buChar char="•"/>
            </a:pPr>
            <a:r>
              <a:rPr lang="en-US"/>
              <a:t>2. Module 3: Lesson 1: User-defined variables</a:t>
            </a:r>
          </a:p>
        </p:txBody>
      </p:sp>
    </p:spTree>
    <p:extLst>
      <p:ext uri="{BB962C8B-B14F-4D97-AF65-F5344CB8AC3E}">
        <p14:creationId xmlns:p14="http://schemas.microsoft.com/office/powerpoint/2010/main" val="22467023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308</TotalTime>
  <Words>1669</Words>
  <Application>Microsoft Office PowerPoint</Application>
  <PresentationFormat>Widescreen</PresentationFormat>
  <Paragraphs>145</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Gothic</vt:lpstr>
      <vt:lpstr>Wingdings 3</vt:lpstr>
      <vt:lpstr>Ion Boardroom</vt:lpstr>
      <vt:lpstr>CEIS106 Final Project </vt:lpstr>
      <vt:lpstr>Introduction</vt:lpstr>
      <vt:lpstr>Linux File System</vt:lpstr>
      <vt:lpstr>Navigate the Linux filesystem tree</vt:lpstr>
      <vt:lpstr>Create directories and files</vt:lpstr>
      <vt:lpstr>Copy and remove directories and files</vt:lpstr>
      <vt:lpstr>Locate directories and files</vt:lpstr>
      <vt:lpstr>Linux Shell Script</vt:lpstr>
      <vt:lpstr>Create a shell script</vt:lpstr>
      <vt:lpstr>Change script file permissions</vt:lpstr>
      <vt:lpstr>Set the PATH variable</vt:lpstr>
      <vt:lpstr>Make the PATH variable permanent</vt:lpstr>
      <vt:lpstr>Linux Administrative Task</vt:lpstr>
      <vt:lpstr>Add users and groups in CLI</vt:lpstr>
      <vt:lpstr>Test user and group settings</vt:lpstr>
      <vt:lpstr>Add users in GUI</vt:lpstr>
      <vt:lpstr>Remove users and groups</vt:lpstr>
      <vt:lpstr>Networking</vt:lpstr>
      <vt:lpstr>Discover host IP configurations</vt:lpstr>
      <vt:lpstr>Manage network interfaces</vt:lpstr>
      <vt:lpstr>Use network utilities</vt:lpstr>
      <vt:lpstr>Security, Troubleshooting, and Performance</vt:lpstr>
      <vt:lpstr>Monitor Linux processes</vt:lpstr>
      <vt:lpstr>Monitor user activities</vt:lpstr>
      <vt:lpstr>Monitor network bandwidth usage</vt:lpstr>
      <vt:lpstr>Challenges</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CEIS106 Final Project </dc:title>
  <dc:creator>Amber Wilkins</dc:creator>
  <cp:lastModifiedBy>Amber Wilkins</cp:lastModifiedBy>
  <cp:revision>1</cp:revision>
  <dcterms:created xsi:type="dcterms:W3CDTF">2022-08-21T00:13:23Z</dcterms:created>
  <dcterms:modified xsi:type="dcterms:W3CDTF">2022-08-21T05:22:16Z</dcterms:modified>
</cp:coreProperties>
</file>